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0" r:id="rId1"/>
  </p:sldMasterIdLst>
  <p:notesMasterIdLst>
    <p:notesMasterId r:id="rId39"/>
  </p:notesMasterIdLst>
  <p:handoutMasterIdLst>
    <p:handoutMasterId r:id="rId40"/>
  </p:handoutMasterIdLst>
  <p:sldIdLst>
    <p:sldId id="2145705358" r:id="rId2"/>
    <p:sldId id="2145705366" r:id="rId3"/>
    <p:sldId id="2145705361" r:id="rId4"/>
    <p:sldId id="2145705365" r:id="rId5"/>
    <p:sldId id="2145705390" r:id="rId6"/>
    <p:sldId id="2145705394" r:id="rId7"/>
    <p:sldId id="2145705430" r:id="rId8"/>
    <p:sldId id="2145705434" r:id="rId9"/>
    <p:sldId id="2145705425" r:id="rId10"/>
    <p:sldId id="2145705421" r:id="rId11"/>
    <p:sldId id="2145705372" r:id="rId12"/>
    <p:sldId id="2145705438" r:id="rId13"/>
    <p:sldId id="2145705439" r:id="rId14"/>
    <p:sldId id="2145705440" r:id="rId15"/>
    <p:sldId id="2145705443" r:id="rId16"/>
    <p:sldId id="2145705382" r:id="rId17"/>
    <p:sldId id="2145705441" r:id="rId18"/>
    <p:sldId id="2145705442" r:id="rId19"/>
    <p:sldId id="2145705429" r:id="rId20"/>
    <p:sldId id="2145705381" r:id="rId21"/>
    <p:sldId id="2145705368" r:id="rId22"/>
    <p:sldId id="2145705386" r:id="rId23"/>
    <p:sldId id="2145705369" r:id="rId24"/>
    <p:sldId id="2145705373" r:id="rId25"/>
    <p:sldId id="2145705371" r:id="rId26"/>
    <p:sldId id="2145705418" r:id="rId27"/>
    <p:sldId id="2145705419" r:id="rId28"/>
    <p:sldId id="2145705391" r:id="rId29"/>
    <p:sldId id="2145705377" r:id="rId30"/>
    <p:sldId id="2145705399" r:id="rId31"/>
    <p:sldId id="2145705392" r:id="rId32"/>
    <p:sldId id="2145705380" r:id="rId33"/>
    <p:sldId id="2145705387" r:id="rId34"/>
    <p:sldId id="2145705417" r:id="rId35"/>
    <p:sldId id="2145705384" r:id="rId36"/>
    <p:sldId id="2145705385" r:id="rId37"/>
    <p:sldId id="2145705437" r:id="rId38"/>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BDCE9"/>
    <a:srgbClr val="5ED4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56" autoAdjust="0"/>
    <p:restoredTop sz="94660"/>
  </p:normalViewPr>
  <p:slideViewPr>
    <p:cSldViewPr snapToGrid="0">
      <p:cViewPr varScale="1">
        <p:scale>
          <a:sx n="104" d="100"/>
          <a:sy n="104" d="100"/>
        </p:scale>
        <p:origin x="184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69575527-4B86-C942-3074-08E32497640E}"/>
              </a:ext>
            </a:extLst>
          </p:cNvPr>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8D077691-A02B-AAFB-0A9B-3752DB8FEFE5}"/>
              </a:ext>
            </a:extLst>
          </p:cNvPr>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A1C40431-50DF-429D-8482-37A2682721C1}" type="datetimeFigureOut">
              <a:rPr kumimoji="1" lang="ja-JP" altLang="en-US" smtClean="0"/>
              <a:t>2026/2/9</a:t>
            </a:fld>
            <a:endParaRPr kumimoji="1" lang="ja-JP" altLang="en-US"/>
          </a:p>
        </p:txBody>
      </p:sp>
      <p:sp>
        <p:nvSpPr>
          <p:cNvPr id="4" name="フッター プレースホルダー 3">
            <a:extLst>
              <a:ext uri="{FF2B5EF4-FFF2-40B4-BE49-F238E27FC236}">
                <a16:creationId xmlns:a16="http://schemas.microsoft.com/office/drawing/2014/main" id="{DE79093F-D65D-3615-8FED-27B3E5972608}"/>
              </a:ext>
            </a:extLst>
          </p:cNvPr>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04875CF3-CFA2-D789-8886-99F8C94A4C30}"/>
              </a:ext>
            </a:extLst>
          </p:cNvPr>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7B9451BA-8288-43C5-B198-3568E9794DCD}" type="slidenum">
              <a:rPr kumimoji="1" lang="ja-JP" altLang="en-US" smtClean="0"/>
              <a:t>‹#›</a:t>
            </a:fld>
            <a:endParaRPr kumimoji="1" lang="ja-JP" altLang="en-US"/>
          </a:p>
        </p:txBody>
      </p:sp>
    </p:spTree>
    <p:extLst>
      <p:ext uri="{BB962C8B-B14F-4D97-AF65-F5344CB8AC3E}">
        <p14:creationId xmlns:p14="http://schemas.microsoft.com/office/powerpoint/2010/main" val="10502815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10F22936-4E02-4DC2-AFAE-0242D14DD297}" type="datetimeFigureOut">
              <a:rPr kumimoji="1" lang="ja-JP" altLang="en-US" smtClean="0"/>
              <a:t>2026/2/9</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606F4D09-5219-4E1F-AFEB-1F3ED8B11B0A}" type="slidenum">
              <a:rPr kumimoji="1" lang="ja-JP" altLang="en-US" smtClean="0"/>
              <a:t>‹#›</a:t>
            </a:fld>
            <a:endParaRPr kumimoji="1" lang="ja-JP" altLang="en-US"/>
          </a:p>
        </p:txBody>
      </p:sp>
    </p:spTree>
    <p:extLst>
      <p:ext uri="{BB962C8B-B14F-4D97-AF65-F5344CB8AC3E}">
        <p14:creationId xmlns:p14="http://schemas.microsoft.com/office/powerpoint/2010/main" val="17457886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0</a:t>
            </a:fld>
            <a:endParaRPr kumimoji="1" lang="ja-JP" altLang="en-US"/>
          </a:p>
        </p:txBody>
      </p:sp>
    </p:spTree>
    <p:extLst>
      <p:ext uri="{BB962C8B-B14F-4D97-AF65-F5344CB8AC3E}">
        <p14:creationId xmlns:p14="http://schemas.microsoft.com/office/powerpoint/2010/main" val="1286956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10</a:t>
            </a:fld>
            <a:endParaRPr kumimoji="1" lang="ja-JP" altLang="en-US"/>
          </a:p>
        </p:txBody>
      </p:sp>
    </p:spTree>
    <p:extLst>
      <p:ext uri="{BB962C8B-B14F-4D97-AF65-F5344CB8AC3E}">
        <p14:creationId xmlns:p14="http://schemas.microsoft.com/office/powerpoint/2010/main" val="377168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34</a:t>
            </a:fld>
            <a:endParaRPr kumimoji="1" lang="ja-JP" altLang="en-US"/>
          </a:p>
        </p:txBody>
      </p:sp>
    </p:spTree>
    <p:extLst>
      <p:ext uri="{BB962C8B-B14F-4D97-AF65-F5344CB8AC3E}">
        <p14:creationId xmlns:p14="http://schemas.microsoft.com/office/powerpoint/2010/main" val="3404377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cxnSp>
        <p:nvCxnSpPr>
          <p:cNvPr id="8" name="直線コネクタ 7">
            <a:extLst>
              <a:ext uri="{FF2B5EF4-FFF2-40B4-BE49-F238E27FC236}">
                <a16:creationId xmlns:a16="http://schemas.microsoft.com/office/drawing/2014/main" id="{2B7427F9-5221-9EE7-972D-A65FDC8A114D}"/>
              </a:ext>
            </a:extLst>
          </p:cNvPr>
          <p:cNvCxnSpPr/>
          <p:nvPr userDrawn="1"/>
        </p:nvCxnSpPr>
        <p:spPr>
          <a:xfrm>
            <a:off x="0" y="1181100"/>
            <a:ext cx="9144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日付プレースホルダー 1">
            <a:extLst>
              <a:ext uri="{FF2B5EF4-FFF2-40B4-BE49-F238E27FC236}">
                <a16:creationId xmlns:a16="http://schemas.microsoft.com/office/drawing/2014/main" id="{76477F18-DE6C-41C1-FF93-F26A32AAE978}"/>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689350FC-2D2D-2715-5E50-03CCD5F2C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BF596BB-50D7-60B9-6922-AA7682BC36E6}"/>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184204487"/>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953036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91342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985226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700486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bg>
      <p:bgPr>
        <a:solidFill>
          <a:srgbClr val="5ED4E4"/>
        </a:solidFill>
        <a:effectLst/>
      </p:bgPr>
    </p:bg>
    <p:spTree>
      <p:nvGrpSpPr>
        <p:cNvPr id="1" name=""/>
        <p:cNvGrpSpPr/>
        <p:nvPr/>
      </p:nvGrpSpPr>
      <p:grpSpPr>
        <a:xfrm>
          <a:off x="0" y="0"/>
          <a:ext cx="0" cy="0"/>
          <a:chOff x="0" y="0"/>
          <a:chExt cx="0" cy="0"/>
        </a:xfrm>
      </p:grpSpPr>
      <p:cxnSp>
        <p:nvCxnSpPr>
          <p:cNvPr id="8" name="直線コネクタ 7">
            <a:extLst>
              <a:ext uri="{FF2B5EF4-FFF2-40B4-BE49-F238E27FC236}">
                <a16:creationId xmlns:a16="http://schemas.microsoft.com/office/drawing/2014/main" id="{7E587182-D11F-8D24-000E-85EB26C0D19B}"/>
              </a:ext>
            </a:extLst>
          </p:cNvPr>
          <p:cNvCxnSpPr>
            <a:cxnSpLocks/>
          </p:cNvCxnSpPr>
          <p:nvPr userDrawn="1"/>
        </p:nvCxnSpPr>
        <p:spPr>
          <a:xfrm>
            <a:off x="352425" y="3467100"/>
            <a:ext cx="879157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日付プレースホルダー 1">
            <a:extLst>
              <a:ext uri="{FF2B5EF4-FFF2-40B4-BE49-F238E27FC236}">
                <a16:creationId xmlns:a16="http://schemas.microsoft.com/office/drawing/2014/main" id="{3637643B-B68D-7676-B33F-8BFEAEEC0379}"/>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23EC895A-9545-A600-A516-F0B94E884D3E}"/>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4BE0E17-1372-7B69-35F6-E6C54336C8E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519697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388"/>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159667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5" name="日付プレースホルダー 4">
            <a:extLst>
              <a:ext uri="{FF2B5EF4-FFF2-40B4-BE49-F238E27FC236}">
                <a16:creationId xmlns:a16="http://schemas.microsoft.com/office/drawing/2014/main" id="{99BB1B2C-525D-A9FE-E78C-BE16F0DAFD3B}"/>
              </a:ext>
            </a:extLst>
          </p:cNvPr>
          <p:cNvSpPr>
            <a:spLocks noGrp="1"/>
          </p:cNvSpPr>
          <p:nvPr>
            <p:ph type="dt" sz="half" idx="10"/>
          </p:nvPr>
        </p:nvSpPr>
        <p:spPr/>
        <p:txBody>
          <a:bodyPr/>
          <a:lstStyle/>
          <a:p>
            <a:endParaRPr kumimoji="1" lang="ja-JP" altLang="en-US"/>
          </a:p>
        </p:txBody>
      </p:sp>
      <p:sp>
        <p:nvSpPr>
          <p:cNvPr id="6" name="フッター プレースホルダー 5">
            <a:extLst>
              <a:ext uri="{FF2B5EF4-FFF2-40B4-BE49-F238E27FC236}">
                <a16:creationId xmlns:a16="http://schemas.microsoft.com/office/drawing/2014/main" id="{1F694704-A209-EB8B-E87D-E67A96DC235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9A7E30C-541D-7413-17CC-8AE79377428D}"/>
              </a:ext>
            </a:extLst>
          </p:cNvPr>
          <p:cNvSpPr>
            <a:spLocks noGrp="1"/>
          </p:cNvSpPr>
          <p:nvPr>
            <p:ph type="sldNum" sz="quarter" idx="12"/>
          </p:nvPr>
        </p:nvSpPr>
        <p:spPr>
          <a:xfrm>
            <a:off x="7086600" y="6501180"/>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1615405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76477F18-DE6C-41C1-FF93-F26A32AAE978}"/>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689350FC-2D2D-2715-5E50-03CCD5F2C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BF596BB-50D7-60B9-6922-AA7682BC36E6}"/>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261142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8" name="日付プレースホルダー 7">
            <a:extLst>
              <a:ext uri="{FF2B5EF4-FFF2-40B4-BE49-F238E27FC236}">
                <a16:creationId xmlns:a16="http://schemas.microsoft.com/office/drawing/2014/main" id="{ED567152-316A-58C6-F89F-F57666F86426}"/>
              </a:ext>
            </a:extLst>
          </p:cNvPr>
          <p:cNvSpPr>
            <a:spLocks noGrp="1"/>
          </p:cNvSpPr>
          <p:nvPr>
            <p:ph type="dt" sz="half" idx="10"/>
          </p:nvPr>
        </p:nvSpPr>
        <p:spPr/>
        <p:txBody>
          <a:bodyPr/>
          <a:lstStyle/>
          <a:p>
            <a:endParaRPr kumimoji="1" lang="ja-JP" altLang="en-US"/>
          </a:p>
        </p:txBody>
      </p:sp>
      <p:sp>
        <p:nvSpPr>
          <p:cNvPr id="9" name="フッター プレースホルダー 8">
            <a:extLst>
              <a:ext uri="{FF2B5EF4-FFF2-40B4-BE49-F238E27FC236}">
                <a16:creationId xmlns:a16="http://schemas.microsoft.com/office/drawing/2014/main" id="{0C8515A2-0B08-1F26-7F49-FE66EF5493A0}"/>
              </a:ext>
            </a:extLst>
          </p:cNvPr>
          <p:cNvSpPr>
            <a:spLocks noGrp="1"/>
          </p:cNvSpPr>
          <p:nvPr>
            <p:ph type="ftr" sz="quarter" idx="11"/>
          </p:nvPr>
        </p:nvSpPr>
        <p:spPr/>
        <p:txBody>
          <a:bodyPr/>
          <a:lstStyle/>
          <a:p>
            <a:endParaRPr kumimoji="1" lang="ja-JP" altLang="en-US"/>
          </a:p>
        </p:txBody>
      </p:sp>
      <p:sp>
        <p:nvSpPr>
          <p:cNvPr id="10" name="スライド番号プレースホルダー 9">
            <a:extLst>
              <a:ext uri="{FF2B5EF4-FFF2-40B4-BE49-F238E27FC236}">
                <a16:creationId xmlns:a16="http://schemas.microsoft.com/office/drawing/2014/main" id="{3B708702-D69A-1995-75F9-D1584AB1CCE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1523153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a:xfrm>
            <a:off x="7086600" y="6492874"/>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2095678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a:xfrm>
            <a:off x="7086600" y="6492874"/>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538282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660190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7086600" y="6492387"/>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244904305"/>
      </p:ext>
    </p:extLst>
  </p:cSld>
  <p:clrMap bg1="lt1" tx1="dk1" bg2="lt2" tx2="dk2" accent1="accent1" accent2="accent2" accent3="accent3" accent4="accent4" accent5="accent5" accent6="accent6" hlink="hlink" folHlink="folHlink"/>
  <p:sldLayoutIdLst>
    <p:sldLayoutId id="2147483675" r:id="rId1"/>
    <p:sldLayoutId id="2147483673" r:id="rId2"/>
    <p:sldLayoutId id="2147483661" r:id="rId3"/>
    <p:sldLayoutId id="2147483662" r:id="rId4"/>
    <p:sldLayoutId id="2147483674"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A53E8E94-AEAB-BAC1-60A6-10D91D2618CA}"/>
              </a:ext>
            </a:extLst>
          </p:cNvPr>
          <p:cNvSpPr/>
          <p:nvPr/>
        </p:nvSpPr>
        <p:spPr>
          <a:xfrm>
            <a:off x="0" y="4018"/>
            <a:ext cx="9144000" cy="579398"/>
          </a:xfrm>
          <a:prstGeom prst="rect">
            <a:avLst/>
          </a:prstGeom>
          <a:solidFill>
            <a:srgbClr val="5ED4E4"/>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投資計画書作成における留意事項　</a:t>
            </a:r>
            <a:r>
              <a:rPr kumimoji="1" lang="en-US" altLang="ja-JP" sz="1662" b="1">
                <a:solidFill>
                  <a:schemeClr val="tx1"/>
                </a:solidFill>
                <a:latin typeface="Meiryo UI" panose="020B0604030504040204" pitchFamily="50" charset="-128"/>
                <a:ea typeface="Meiryo UI" panose="020B0604030504040204" pitchFamily="50" charset="-128"/>
              </a:rPr>
              <a:t>【</a:t>
            </a:r>
            <a:r>
              <a:rPr kumimoji="1" lang="ja-JP" altLang="en-US" sz="1662" b="1">
                <a:solidFill>
                  <a:srgbClr val="C00000"/>
                </a:solidFill>
                <a:latin typeface="Meiryo UI" panose="020B0604030504040204" pitchFamily="50" charset="-128"/>
                <a:ea typeface="Meiryo UI" panose="020B0604030504040204" pitchFamily="50" charset="-128"/>
              </a:rPr>
              <a:t>本スライドは提出前に削除してください</a:t>
            </a:r>
            <a:r>
              <a:rPr kumimoji="1" lang="en-US" altLang="ja-JP" sz="1662" b="1">
                <a:solidFill>
                  <a:schemeClr val="tx1"/>
                </a:solidFill>
                <a:latin typeface="Meiryo UI" panose="020B0604030504040204" pitchFamily="50" charset="-128"/>
                <a:ea typeface="Meiryo UI" panose="020B0604030504040204" pitchFamily="50" charset="-128"/>
              </a:rPr>
              <a:t>】</a:t>
            </a:r>
          </a:p>
        </p:txBody>
      </p:sp>
      <p:sp>
        <p:nvSpPr>
          <p:cNvPr id="6" name="テキスト プレースホルダー 7">
            <a:extLst>
              <a:ext uri="{FF2B5EF4-FFF2-40B4-BE49-F238E27FC236}">
                <a16:creationId xmlns:a16="http://schemas.microsoft.com/office/drawing/2014/main" id="{FB209A85-D99B-EE9C-8FCB-8444DC6BFC47}"/>
              </a:ext>
            </a:extLst>
          </p:cNvPr>
          <p:cNvSpPr txBox="1">
            <a:spLocks/>
          </p:cNvSpPr>
          <p:nvPr/>
        </p:nvSpPr>
        <p:spPr>
          <a:xfrm>
            <a:off x="87381" y="753180"/>
            <a:ext cx="8790289" cy="5649738"/>
          </a:xfrm>
          <a:prstGeom prst="rect">
            <a:avLst/>
          </a:prstGeom>
        </p:spPr>
        <p:txBody>
          <a:bodyPr/>
          <a:lst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marL="278606" indent="-278606">
              <a:lnSpc>
                <a:spcPct val="100000"/>
              </a:lnSpc>
              <a:spcBef>
                <a:spcPts val="0"/>
              </a:spcBef>
              <a:spcAft>
                <a:spcPts val="600"/>
              </a:spcAft>
              <a:buFont typeface="Arial" panose="020B0604020202020204" pitchFamily="34" charset="0"/>
              <a:buChar char="•"/>
            </a:pPr>
            <a:r>
              <a:rPr kumimoji="1" lang="ja-JP" altLang="en-US" sz="1400"/>
              <a:t>本資料に記載している項目に必要情報を入力し、「投資計画書」を作成してください。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b="1">
                <a:solidFill>
                  <a:srgbClr val="FF0000"/>
                </a:solidFill>
              </a:rPr>
              <a:t>申請にあたっては、</a:t>
            </a:r>
            <a:r>
              <a:rPr kumimoji="1" lang="en-US" altLang="ja-JP" sz="1400" b="1">
                <a:solidFill>
                  <a:srgbClr val="FF0000"/>
                </a:solidFill>
              </a:rPr>
              <a:t>PDF</a:t>
            </a:r>
            <a:r>
              <a:rPr kumimoji="1" lang="ja-JP" altLang="en-US" sz="1400" b="1">
                <a:solidFill>
                  <a:srgbClr val="FF0000"/>
                </a:solidFill>
              </a:rPr>
              <a:t>形式に変換した上で提出してください</a:t>
            </a:r>
            <a:r>
              <a:rPr kumimoji="1" lang="ja-JP" altLang="en-US" sz="1400"/>
              <a:t>。</a:t>
            </a:r>
          </a:p>
          <a:p>
            <a:pPr marL="278606" indent="-278606">
              <a:lnSpc>
                <a:spcPct val="100000"/>
              </a:lnSpc>
              <a:spcBef>
                <a:spcPts val="0"/>
              </a:spcBef>
              <a:spcAft>
                <a:spcPts val="600"/>
              </a:spcAft>
              <a:buFont typeface="Arial" panose="020B0604020202020204" pitchFamily="34" charset="0"/>
              <a:buChar char="•"/>
            </a:pPr>
            <a:r>
              <a:rPr kumimoji="1" lang="ja-JP" altLang="en-US" sz="1400"/>
              <a:t>適宜、必要な項目についてはスライドを複製の上、ご記載いただくことは可能ですが、表紙含め、</a:t>
            </a:r>
            <a:r>
              <a:rPr kumimoji="1" lang="en-US" altLang="ja-JP" sz="1400" b="1">
                <a:solidFill>
                  <a:srgbClr val="FF0000"/>
                </a:solidFill>
              </a:rPr>
              <a:t>40</a:t>
            </a:r>
            <a:r>
              <a:rPr kumimoji="1" lang="ja-JP" altLang="en-US" sz="1400" b="1">
                <a:solidFill>
                  <a:srgbClr val="FF0000"/>
                </a:solidFill>
              </a:rPr>
              <a:t>ページ以内で作成</a:t>
            </a:r>
            <a:r>
              <a:rPr kumimoji="1" lang="ja-JP" altLang="en-US" sz="1400"/>
              <a:t>してください。</a:t>
            </a:r>
            <a:r>
              <a:rPr kumimoji="1" lang="en-US" altLang="ja-JP" sz="1400"/>
              <a:t>40</a:t>
            </a:r>
            <a:r>
              <a:rPr kumimoji="1" lang="ja-JP" altLang="en-US" sz="1400"/>
              <a:t>ページを超えている場合、審査を行わない場合があります。（コンソーシアム形式のため、複数枚での記入を許容しているページ数に限り、</a:t>
            </a:r>
            <a:r>
              <a:rPr kumimoji="1" lang="en-US" altLang="ja-JP" sz="1400"/>
              <a:t>40</a:t>
            </a:r>
            <a:r>
              <a:rPr kumimoji="1" lang="ja-JP" altLang="en-US" sz="1400"/>
              <a:t>ページを超えても差し支えありません。）</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b="1">
                <a:solidFill>
                  <a:srgbClr val="FF0000"/>
                </a:solidFill>
              </a:rPr>
              <a:t>目次に示した各ページのタイトル・順番の変更はできません。</a:t>
            </a:r>
          </a:p>
          <a:p>
            <a:pPr marL="278606" indent="-278606">
              <a:lnSpc>
                <a:spcPct val="100000"/>
              </a:lnSpc>
              <a:spcBef>
                <a:spcPts val="0"/>
              </a:spcBef>
              <a:spcAft>
                <a:spcPts val="600"/>
              </a:spcAft>
              <a:buFont typeface="Arial" panose="020B0604020202020204" pitchFamily="34" charset="0"/>
              <a:buChar char="•"/>
            </a:pPr>
            <a:r>
              <a:rPr kumimoji="1" lang="ja-JP" altLang="en-US" sz="1400"/>
              <a:t>各ページのフォーマットはあくまで例示であり、資料の体裁（文字サイズ、図の大きさ）・分量を変えること（既存の中期経営計画・経営ビジョン等の引用・挿入等を含む）は可能です。ただし、</a:t>
            </a:r>
            <a:r>
              <a:rPr kumimoji="1" lang="ja-JP" altLang="en-US" sz="1400" b="1">
                <a:solidFill>
                  <a:srgbClr val="FF0000"/>
                </a:solidFill>
              </a:rPr>
              <a:t>各ページの記載ガイドについて十分な言及がない場合は、審査において十分に評価されない可能性があります</a:t>
            </a:r>
            <a:r>
              <a:rPr kumimoji="1" lang="ja-JP" altLang="en-US" sz="1400"/>
              <a:t>。なお、事実・データ等の記載は、その出典を明記してください。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t>記載する数字は、投資</a:t>
            </a:r>
            <a:r>
              <a:rPr kumimoji="1" lang="ja-JP" altLang="en-US" sz="1400">
                <a:solidFill>
                  <a:schemeClr val="tx1"/>
                </a:solidFill>
                <a:latin typeface="Meiryo UI" panose="020B0604030504040204" pitchFamily="50" charset="-128"/>
                <a:ea typeface="Meiryo UI" panose="020B0604030504040204" pitchFamily="50" charset="-128"/>
              </a:rPr>
              <a:t>計画書別紙</a:t>
            </a:r>
            <a:r>
              <a:rPr kumimoji="1" lang="ja-JP" altLang="en-US" sz="1400"/>
              <a:t>（</a:t>
            </a:r>
            <a:r>
              <a:rPr kumimoji="1" lang="en-US" altLang="ja-JP" sz="1400"/>
              <a:t>Excel</a:t>
            </a:r>
            <a:r>
              <a:rPr kumimoji="1" lang="ja-JP" altLang="en-US" sz="1400"/>
              <a:t>）</a:t>
            </a:r>
            <a:r>
              <a:rPr kumimoji="1" lang="ja-JP" altLang="en-US" sz="1400">
                <a:solidFill>
                  <a:schemeClr val="tx1"/>
                </a:solidFill>
                <a:latin typeface="Meiryo UI" panose="020B0604030504040204" pitchFamily="50" charset="-128"/>
                <a:ea typeface="Meiryo UI" panose="020B0604030504040204" pitchFamily="50" charset="-128"/>
              </a:rPr>
              <a:t>と整合させてください。</a:t>
            </a:r>
            <a:endParaRPr kumimoji="1" lang="ja-JP" altLang="en-US" sz="1400"/>
          </a:p>
          <a:p>
            <a:pPr marL="278606" indent="-278606">
              <a:lnSpc>
                <a:spcPct val="100000"/>
              </a:lnSpc>
              <a:spcBef>
                <a:spcPts val="0"/>
              </a:spcBef>
              <a:spcAft>
                <a:spcPts val="600"/>
              </a:spcAft>
              <a:buFont typeface="Arial" panose="020B0604020202020204" pitchFamily="34" charset="0"/>
              <a:buChar char="•"/>
            </a:pPr>
            <a:r>
              <a:rPr kumimoji="1" lang="ja-JP" altLang="en-US" sz="1400"/>
              <a:t>各ページの記載ガイド・吹き出し（オレンジ色の図形）は提出時に削除してください。</a:t>
            </a:r>
          </a:p>
          <a:p>
            <a:pPr marL="278606" indent="-278606">
              <a:lnSpc>
                <a:spcPct val="100000"/>
              </a:lnSpc>
              <a:spcBef>
                <a:spcPts val="0"/>
              </a:spcBef>
              <a:spcAft>
                <a:spcPts val="600"/>
              </a:spcAft>
              <a:buFont typeface="Arial" panose="020B0604020202020204" pitchFamily="34" charset="0"/>
              <a:buChar char="•"/>
            </a:pPr>
            <a:r>
              <a:rPr kumimoji="1" lang="ja-JP" altLang="en-US" sz="1400"/>
              <a:t>必要に応じて、参考資料（自由様式）を挿入してください。（補助事業に関する事業計画（</a:t>
            </a:r>
            <a:r>
              <a:rPr kumimoji="1" lang="en-US" altLang="ja-JP" sz="1400"/>
              <a:t>PL</a:t>
            </a:r>
            <a:r>
              <a:rPr kumimoji="1" lang="ja-JP" altLang="en-US" sz="1400"/>
              <a:t>・</a:t>
            </a:r>
            <a:r>
              <a:rPr kumimoji="1" lang="en-US" altLang="ja-JP" sz="1400"/>
              <a:t>CF</a:t>
            </a:r>
            <a:r>
              <a:rPr kumimoji="1" lang="ja-JP" altLang="en-US" sz="1400"/>
              <a:t>など）・</a:t>
            </a:r>
            <a:r>
              <a:rPr kumimoji="1" lang="en-US" altLang="ja-JP" sz="1400"/>
              <a:t>DCF</a:t>
            </a:r>
            <a:r>
              <a:rPr kumimoji="1" lang="ja-JP" altLang="en-US" sz="1400"/>
              <a:t>法等による投資の収益性評価など）</a:t>
            </a:r>
          </a:p>
          <a:p>
            <a:pPr marL="278606" indent="-278606">
              <a:lnSpc>
                <a:spcPct val="100000"/>
              </a:lnSpc>
              <a:spcBef>
                <a:spcPts val="0"/>
              </a:spcBef>
              <a:spcAft>
                <a:spcPts val="600"/>
              </a:spcAft>
              <a:buFont typeface="Arial" panose="020B0604020202020204" pitchFamily="34" charset="0"/>
              <a:buChar char="•"/>
            </a:pPr>
            <a:r>
              <a:rPr kumimoji="1" lang="ja-JP" altLang="en-US" sz="1400"/>
              <a:t>投資計画書の内容については、採択された場合に事業の成果の発表や事例集の作成等に活用させていただく場合があります。その際は、</a:t>
            </a:r>
            <a:r>
              <a:rPr kumimoji="1" lang="ja-JP" altLang="en-US" sz="1400" b="1">
                <a:solidFill>
                  <a:srgbClr val="FF0000"/>
                </a:solidFill>
              </a:rPr>
              <a:t>差し支えない範囲での公表にご協力をお願いする場合があります</a:t>
            </a:r>
            <a:r>
              <a:rPr kumimoji="1" lang="ja-JP" altLang="en-US" sz="1400"/>
              <a:t>ので、あらかじめご了承ください。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t>応募にあたっては、公募要領及び交付規程をご覧下さい。</a:t>
            </a:r>
            <a:r>
              <a:rPr kumimoji="1" lang="ja-JP" altLang="en-US" sz="1400" b="1">
                <a:solidFill>
                  <a:srgbClr val="FF0000"/>
                </a:solidFill>
              </a:rPr>
              <a:t>審査の結果、採択され、事業を実施するには、公募要領及び交付規程の内容に従って</a:t>
            </a:r>
            <a:r>
              <a:rPr kumimoji="1" lang="ja-JP" altLang="en-US" sz="1400"/>
              <a:t>いただくことが必要です。</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本補助金の交付条件として、売上高</a:t>
            </a:r>
            <a:r>
              <a:rPr kumimoji="1" lang="en-US" altLang="ja-JP" sz="1400">
                <a:solidFill>
                  <a:schemeClr val="tx1"/>
                </a:solidFill>
                <a:latin typeface="Meiryo UI" panose="020B0604030504040204" pitchFamily="50" charset="-128"/>
                <a:ea typeface="Meiryo UI" panose="020B0604030504040204" pitchFamily="50" charset="-128"/>
              </a:rPr>
              <a:t>100</a:t>
            </a:r>
            <a:r>
              <a:rPr kumimoji="1" lang="ja-JP" altLang="en-US" sz="1400">
                <a:solidFill>
                  <a:schemeClr val="tx1"/>
                </a:solidFill>
                <a:latin typeface="Meiryo UI" panose="020B0604030504040204" pitchFamily="50" charset="-128"/>
                <a:ea typeface="Meiryo UI" panose="020B0604030504040204" pitchFamily="50" charset="-128"/>
              </a:rPr>
              <a:t>億円への到達が必須とされるものではありません。</a:t>
            </a:r>
            <a:endParaRPr kumimoji="1" lang="en-US" altLang="ja-JP" sz="1400">
              <a:solidFill>
                <a:schemeClr val="tx1"/>
              </a:solidFill>
              <a:latin typeface="Meiryo UI" panose="020B0604030504040204" pitchFamily="50" charset="-128"/>
              <a:ea typeface="Meiryo UI" panose="020B0604030504040204" pitchFamily="50" charset="-128"/>
            </a:endParaRPr>
          </a:p>
          <a:p>
            <a:pPr marL="278606" indent="-278606">
              <a:lnSpc>
                <a:spcPct val="100000"/>
              </a:lnSpc>
              <a:spcBef>
                <a:spcPts val="0"/>
              </a:spcBef>
              <a:spcAft>
                <a:spcPts val="600"/>
              </a:spcAft>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投資計画書に記載された計画値（例：売上高や付加価値額等）と実績値に乖離が生じた場合には、状況を確認させていただくため、事業中にモニタリングを実施させていただく可能性がございます。あらかじめご了承ください。</a:t>
            </a:r>
            <a:endParaRPr kumimoji="1" lang="en-US" altLang="ja-JP" sz="1400">
              <a:solidFill>
                <a:schemeClr val="tx1"/>
              </a:solidFill>
              <a:latin typeface="Meiryo UI" panose="020B0604030504040204" pitchFamily="50" charset="-128"/>
              <a:ea typeface="Meiryo UI" panose="020B0604030504040204" pitchFamily="50" charset="-128"/>
            </a:endParaRPr>
          </a:p>
          <a:p>
            <a:pPr marL="278606" indent="-278606">
              <a:lnSpc>
                <a:spcPct val="100000"/>
              </a:lnSpc>
              <a:spcBef>
                <a:spcPts val="0"/>
              </a:spcBef>
              <a:spcAft>
                <a:spcPts val="600"/>
              </a:spcAft>
              <a:buFont typeface="Arial" panose="020B0604020202020204" pitchFamily="34" charset="0"/>
              <a:buChar char="•"/>
            </a:pPr>
            <a:endParaRPr kumimoji="1" lang="ja-JP" altLang="en-US" sz="1400"/>
          </a:p>
          <a:p>
            <a:pPr>
              <a:spcBef>
                <a:spcPts val="0"/>
              </a:spcBef>
              <a:spcAft>
                <a:spcPts val="600"/>
              </a:spcAft>
            </a:pPr>
            <a:endParaRPr lang="ja-JP" altLang="en-US" sz="1400"/>
          </a:p>
        </p:txBody>
      </p:sp>
      <p:sp>
        <p:nvSpPr>
          <p:cNvPr id="2" name="スライド番号プレースホルダー 1">
            <a:extLst>
              <a:ext uri="{FF2B5EF4-FFF2-40B4-BE49-F238E27FC236}">
                <a16:creationId xmlns:a16="http://schemas.microsoft.com/office/drawing/2014/main" id="{D314E3AB-8D59-0A60-F5AC-71B4CB7D1597}"/>
              </a:ext>
            </a:extLst>
          </p:cNvPr>
          <p:cNvSpPr>
            <a:spLocks noGrp="1"/>
          </p:cNvSpPr>
          <p:nvPr>
            <p:ph type="sldNum" sz="quarter" idx="12"/>
          </p:nvPr>
        </p:nvSpPr>
        <p:spPr/>
        <p:txBody>
          <a:bodyPr/>
          <a:lstStyle/>
          <a:p>
            <a:fld id="{70AD163A-2AD1-4CCD-B429-51A5FDE21725}" type="slidenum">
              <a:rPr kumimoji="1" lang="ja-JP" altLang="en-US" smtClean="0"/>
              <a:t>0</a:t>
            </a:fld>
            <a:endParaRPr kumimoji="1" lang="ja-JP" altLang="en-US"/>
          </a:p>
        </p:txBody>
      </p:sp>
    </p:spTree>
    <p:extLst>
      <p:ext uri="{BB962C8B-B14F-4D97-AF65-F5344CB8AC3E}">
        <p14:creationId xmlns:p14="http://schemas.microsoft.com/office/powerpoint/2010/main" val="33445405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13B09AAD-7A6E-9918-3BD8-600908B6F007}"/>
              </a:ext>
            </a:extLst>
          </p:cNvPr>
          <p:cNvSpPr/>
          <p:nvPr/>
        </p:nvSpPr>
        <p:spPr>
          <a:xfrm>
            <a:off x="1083742" y="1314450"/>
            <a:ext cx="7905920" cy="5509862"/>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（当該補助事業が事業戦略に効果的に組み込まれていることをご記載ください。）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①</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工場の新設</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・需要が供給力を</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日あたり〇〇百個上回っているため、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工場を新設し、供給力２倍を実現。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工場は〇〇県や〇〇地域へのアクセスが良く、これまで未進出地域であった〇〇市の消費を取り込む。</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日あたりの生産量は〇〇百個、従業員は〇〇人ほどが勤務予定。</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・将来的には分散している工場を</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工場を中心に集約を図り、更なる生産効率化を念頭。</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②建設現場の省力化を実現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・現場あたりの作業員数は〇〇人。今後需要を取り組むためには</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建機導入が不可欠</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・〇〇領域への進出に適した</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建機を導入</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・既存建機を</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建機に置き換えることで、省人省力化を実現。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建機導入により作業員数は〇〇人で対応可能に。</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③既存工場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におけるスマートファクトリー化</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では、</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日あたりの生産量が〇百個。周辺地域に新設工場用地を確保できない状態。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に、</a:t>
            </a:r>
            <a:r>
              <a:rPr kumimoji="1" lang="en-US" altLang="ja-JP" sz="1200" dirty="0">
                <a:solidFill>
                  <a:schemeClr val="tx1"/>
                </a:solidFill>
                <a:latin typeface="Meiryo UI" panose="020B0604030504040204" pitchFamily="50" charset="-128"/>
                <a:ea typeface="Meiryo UI" panose="020B0604030504040204" pitchFamily="50" charset="-128"/>
              </a:rPr>
              <a:t>AI</a:t>
            </a:r>
            <a:r>
              <a:rPr kumimoji="1" lang="ja-JP" altLang="en-US" sz="1200" dirty="0">
                <a:solidFill>
                  <a:schemeClr val="tx1"/>
                </a:solidFill>
                <a:latin typeface="Meiryo UI" panose="020B0604030504040204" pitchFamily="50" charset="-128"/>
                <a:ea typeface="Meiryo UI" panose="020B0604030504040204" pitchFamily="50" charset="-128"/>
              </a:rPr>
              <a:t>・ロボットを導入。スマートファクトリー化することで、１日あたりの生産量を〇百個へ〇倍</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・空いたスペースには</a:t>
            </a:r>
            <a:r>
              <a:rPr kumimoji="1" lang="en-US" altLang="ja-JP" sz="1200" dirty="0">
                <a:solidFill>
                  <a:schemeClr val="tx1"/>
                </a:solidFill>
                <a:latin typeface="Meiryo UI" panose="020B0604030504040204" pitchFamily="50" charset="-128"/>
                <a:ea typeface="Meiryo UI" panose="020B0604030504040204" pitchFamily="50" charset="-128"/>
              </a:rPr>
              <a:t>EC</a:t>
            </a:r>
            <a:r>
              <a:rPr kumimoji="1" lang="ja-JP" altLang="en-US" sz="1200" dirty="0">
                <a:solidFill>
                  <a:schemeClr val="tx1"/>
                </a:solidFill>
                <a:latin typeface="Meiryo UI" panose="020B0604030504040204" pitchFamily="50" charset="-128"/>
                <a:ea typeface="Meiryo UI" panose="020B0604030504040204" pitchFamily="50" charset="-128"/>
              </a:rPr>
              <a:t>用の配送スペースを新設するなど、更なる販路拡大を図る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・従来は、従業員〇人を要していたところ〇人で、工場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の売上は〇倍、</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人あたりの生産量は〇倍を実現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highlight>
                <a:srgbClr val="00FF00"/>
              </a:highlight>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2460054"/>
            <a:ext cx="5980236" cy="19656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18FAAFE-37D1-B744-1F79-219B4D83BD6E}"/>
              </a:ext>
            </a:extLst>
          </p:cNvPr>
          <p:cNvSpPr/>
          <p:nvPr/>
        </p:nvSpPr>
        <p:spPr>
          <a:xfrm>
            <a:off x="154338" y="1325609"/>
            <a:ext cx="852808" cy="5455820"/>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補助事業</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の内容</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35A17A69-EE87-8A76-D008-5EA383984950}"/>
              </a:ext>
            </a:extLst>
          </p:cNvPr>
          <p:cNvSpPr/>
          <p:nvPr/>
        </p:nvSpPr>
        <p:spPr>
          <a:xfrm>
            <a:off x="6400801" y="5265420"/>
            <a:ext cx="2588862" cy="1558892"/>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endParaRPr kumimoji="1" lang="en-US" altLang="ja-JP" sz="12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の内容が伝わりやすいよう工夫ください。</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9</a:t>
            </a:fld>
            <a:endParaRPr kumimoji="1" lang="ja-JP" altLang="en-US"/>
          </a:p>
        </p:txBody>
      </p:sp>
      <p:sp>
        <p:nvSpPr>
          <p:cNvPr id="3" name="タイトル 3">
            <a:extLst>
              <a:ext uri="{FF2B5EF4-FFF2-40B4-BE49-F238E27FC236}">
                <a16:creationId xmlns:a16="http://schemas.microsoft.com/office/drawing/2014/main" id="{74E29A96-5FA5-1BB0-9393-C506B9B8B907}"/>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9" name="吹き出し: 四角形 8">
            <a:extLst>
              <a:ext uri="{FF2B5EF4-FFF2-40B4-BE49-F238E27FC236}">
                <a16:creationId xmlns:a16="http://schemas.microsoft.com/office/drawing/2014/main" id="{5FA0D7D5-667E-0519-25BE-8B77A974A440}"/>
              </a:ext>
            </a:extLst>
          </p:cNvPr>
          <p:cNvSpPr/>
          <p:nvPr/>
        </p:nvSpPr>
        <p:spPr>
          <a:xfrm flipH="1">
            <a:off x="2161353" y="5534824"/>
            <a:ext cx="3080570" cy="1288032"/>
          </a:xfrm>
          <a:prstGeom prst="wedgeRectCallout">
            <a:avLst>
              <a:gd name="adj1" fmla="val 51862"/>
              <a:gd name="adj2" fmla="val -8709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コンソーシアム形式の場合</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①企業グループとしてコンソーシアムを組む場合</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→補助事業期間を含む今後５年程度の</a:t>
            </a:r>
            <a:r>
              <a:rPr kumimoji="1" lang="ja-JP" altLang="en-US" sz="900" b="1" dirty="0">
                <a:solidFill>
                  <a:schemeClr val="tx1"/>
                </a:solidFill>
                <a:latin typeface="Meiryo UI" panose="020B0604030504040204" pitchFamily="50" charset="-128"/>
                <a:ea typeface="Meiryo UI" panose="020B0604030504040204" pitchFamily="50" charset="-128"/>
              </a:rPr>
              <a:t>コンソーシアム全体</a:t>
            </a:r>
            <a:r>
              <a:rPr kumimoji="1" lang="ja-JP" altLang="en-US" sz="900" dirty="0">
                <a:solidFill>
                  <a:schemeClr val="tx1"/>
                </a:solidFill>
                <a:latin typeface="Meiryo UI" panose="020B0604030504040204" pitchFamily="50" charset="-128"/>
                <a:ea typeface="Meiryo UI" panose="020B0604030504040204" pitchFamily="50" charset="-128"/>
              </a:rPr>
              <a:t>としての補助事業の内容をご記載ください。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②異なる企業間でコンソーシアムを組む場合</a:t>
            </a:r>
            <a:br>
              <a:rPr kumimoji="1" lang="en-US" altLang="ja-JP" sz="900" dirty="0">
                <a:solidFill>
                  <a:schemeClr val="tx1"/>
                </a:solidFill>
                <a:latin typeface="Meiryo UI" panose="020B0604030504040204" pitchFamily="50" charset="-128"/>
                <a:ea typeface="Meiryo UI" panose="020B0604030504040204" pitchFamily="50" charset="-128"/>
              </a:rPr>
            </a:br>
            <a:r>
              <a:rPr kumimoji="1" lang="ja-JP" altLang="en-US" sz="900" dirty="0">
                <a:solidFill>
                  <a:schemeClr val="tx1"/>
                </a:solidFill>
                <a:latin typeface="Meiryo UI" panose="020B0604030504040204" pitchFamily="50" charset="-128"/>
                <a:ea typeface="Meiryo UI" panose="020B0604030504040204" pitchFamily="50" charset="-128"/>
              </a:rPr>
              <a:t>→補助事業期間を含む今後５年程度の</a:t>
            </a:r>
            <a:r>
              <a:rPr kumimoji="1" lang="ja-JP" altLang="en-US" sz="900" b="1" dirty="0">
                <a:solidFill>
                  <a:schemeClr val="tx1"/>
                </a:solidFill>
                <a:latin typeface="Meiryo UI" panose="020B0604030504040204" pitchFamily="50" charset="-128"/>
                <a:ea typeface="Meiryo UI" panose="020B0604030504040204" pitchFamily="50" charset="-128"/>
              </a:rPr>
              <a:t>コンソーシアム全体</a:t>
            </a:r>
            <a:r>
              <a:rPr kumimoji="1" lang="ja-JP" altLang="en-US" sz="900" dirty="0">
                <a:solidFill>
                  <a:schemeClr val="tx1"/>
                </a:solidFill>
                <a:latin typeface="Meiryo UI" panose="020B0604030504040204" pitchFamily="50" charset="-128"/>
                <a:ea typeface="Meiryo UI" panose="020B0604030504040204" pitchFamily="50" charset="-128"/>
              </a:rPr>
              <a:t>としての補助事業の内容をご記載ください。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6" name="四角形: 1 つの角を切り取る 5">
            <a:extLst>
              <a:ext uri="{FF2B5EF4-FFF2-40B4-BE49-F238E27FC236}">
                <a16:creationId xmlns:a16="http://schemas.microsoft.com/office/drawing/2014/main" id="{3CF92079-BE93-3D91-5B69-A195FEB0EAE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8" name="四角形: 1 つの角を切り取る 7">
            <a:extLst>
              <a:ext uri="{FF2B5EF4-FFF2-40B4-BE49-F238E27FC236}">
                <a16:creationId xmlns:a16="http://schemas.microsoft.com/office/drawing/2014/main" id="{0A71F868-BB74-4A81-82D9-9C070EA2547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27CCC2F5-4C3C-B89D-8333-BF7DB8C275C1}"/>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8896073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332137" y="494012"/>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rPr>
              <a:t>（スライドの内容を簡潔に記載してください）</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1716981"/>
            <a:ext cx="5980236" cy="19656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10</a:t>
            </a:fld>
            <a:endParaRPr kumimoji="1" lang="ja-JP" altLang="en-US"/>
          </a:p>
        </p:txBody>
      </p:sp>
      <p:sp>
        <p:nvSpPr>
          <p:cNvPr id="5" name="正方形/長方形 4">
            <a:extLst>
              <a:ext uri="{FF2B5EF4-FFF2-40B4-BE49-F238E27FC236}">
                <a16:creationId xmlns:a16="http://schemas.microsoft.com/office/drawing/2014/main" id="{449D2960-49B4-A275-9D46-63B281EBDEB0}"/>
              </a:ext>
            </a:extLst>
          </p:cNvPr>
          <p:cNvSpPr/>
          <p:nvPr/>
        </p:nvSpPr>
        <p:spPr>
          <a:xfrm>
            <a:off x="542925" y="1651870"/>
            <a:ext cx="1432487"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工場の建屋（新築）</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機械装置</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ライン</a:t>
            </a:r>
            <a:r>
              <a:rPr kumimoji="1" lang="en-US" altLang="ja-JP" sz="1200" dirty="0">
                <a:solidFill>
                  <a:schemeClr val="tx1"/>
                </a:solidFill>
                <a:latin typeface="Meiryo UI" panose="020B0604030504040204" pitchFamily="50" charset="-128"/>
                <a:ea typeface="Meiryo UI" panose="020B0604030504040204" pitchFamily="50" charset="-128"/>
              </a:rPr>
              <a:t>)</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システム</a:t>
            </a:r>
            <a:r>
              <a:rPr kumimoji="1" lang="en-US" altLang="ja-JP" sz="1200" dirty="0">
                <a:solidFill>
                  <a:schemeClr val="tx1"/>
                </a:solidFill>
                <a:latin typeface="Meiryo UI" panose="020B0604030504040204" pitchFamily="50" charset="-128"/>
                <a:ea typeface="Meiryo UI" panose="020B0604030504040204" pitchFamily="50" charset="-128"/>
              </a:rPr>
              <a:t>C(</a:t>
            </a:r>
            <a:r>
              <a:rPr kumimoji="1" lang="ja-JP" altLang="en-US" sz="1200" dirty="0">
                <a:solidFill>
                  <a:schemeClr val="tx1"/>
                </a:solidFill>
                <a:latin typeface="Meiryo UI" panose="020B0604030504040204" pitchFamily="50" charset="-128"/>
                <a:ea typeface="Meiryo UI" panose="020B0604030504040204" pitchFamily="50" charset="-128"/>
              </a:rPr>
              <a:t>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ライン</a:t>
            </a:r>
            <a:r>
              <a:rPr kumimoji="1" lang="en-US" altLang="ja-JP" sz="1200" dirty="0">
                <a:solidFill>
                  <a:schemeClr val="tx1"/>
                </a:solidFill>
                <a:latin typeface="Meiryo UI" panose="020B0604030504040204" pitchFamily="50" charset="-128"/>
                <a:ea typeface="Meiryo UI" panose="020B0604030504040204" pitchFamily="50" charset="-128"/>
              </a:rPr>
              <a:t>)</a:t>
            </a:r>
          </a:p>
        </p:txBody>
      </p:sp>
      <p:sp>
        <p:nvSpPr>
          <p:cNvPr id="7" name="正方形/長方形 6">
            <a:extLst>
              <a:ext uri="{FF2B5EF4-FFF2-40B4-BE49-F238E27FC236}">
                <a16:creationId xmlns:a16="http://schemas.microsoft.com/office/drawing/2014/main" id="{9ABC9F99-111E-66B5-FCB5-1303475ED761}"/>
              </a:ext>
            </a:extLst>
          </p:cNvPr>
          <p:cNvSpPr/>
          <p:nvPr/>
        </p:nvSpPr>
        <p:spPr>
          <a:xfrm>
            <a:off x="78138" y="1639043"/>
            <a:ext cx="390742" cy="243765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①</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6A6A9A14-01F9-68F0-FC4B-B46CCB984DE8}"/>
              </a:ext>
            </a:extLst>
          </p:cNvPr>
          <p:cNvSpPr/>
          <p:nvPr/>
        </p:nvSpPr>
        <p:spPr>
          <a:xfrm>
            <a:off x="533401" y="1244392"/>
            <a:ext cx="1440180"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建物・設備等名称</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C2D1FD98-5125-B7DE-49D7-33EEE5BD9CAA}"/>
              </a:ext>
            </a:extLst>
          </p:cNvPr>
          <p:cNvSpPr/>
          <p:nvPr/>
        </p:nvSpPr>
        <p:spPr>
          <a:xfrm>
            <a:off x="2125752" y="1244392"/>
            <a:ext cx="4559641"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建物・設備等内容、投資金額</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9FC3A298-9B64-F50F-56BB-D23B72F3F35F}"/>
              </a:ext>
            </a:extLst>
          </p:cNvPr>
          <p:cNvSpPr/>
          <p:nvPr/>
        </p:nvSpPr>
        <p:spPr>
          <a:xfrm>
            <a:off x="6902341" y="1244392"/>
            <a:ext cx="2165459"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写真・イメージ</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30FF1BF9-4ADF-042B-D10B-81716BB3E67C}"/>
              </a:ext>
            </a:extLst>
          </p:cNvPr>
          <p:cNvSpPr/>
          <p:nvPr/>
        </p:nvSpPr>
        <p:spPr>
          <a:xfrm>
            <a:off x="2125752" y="1639043"/>
            <a:ext cx="4559641"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r>
              <a:rPr kumimoji="1" lang="en-US" altLang="ja-JP" sz="1200" dirty="0">
                <a:solidFill>
                  <a:schemeClr val="tx1"/>
                </a:solidFill>
                <a:latin typeface="Meiryo UI" panose="020B0604030504040204" pitchFamily="50" charset="-128"/>
                <a:ea typeface="Meiryo UI" panose="020B0604030504040204" pitchFamily="50" charset="-128"/>
              </a:rPr>
              <a:t>)</a:t>
            </a: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工場は〇〇県〇〇市に新設し</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拠点体制。</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工場では、当社製品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の〇〇％を製造予定で、〇〇市に新設することで、〇〇といった意義がある。さらに〇〇といった施策を実施し、周辺地域の消費を取り込む予定。</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工場建屋に〇〇億円、〇〇を導入した製品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製造ラインは〇億円。さらに工場全体の</a:t>
            </a:r>
            <a:r>
              <a:rPr kumimoji="1" lang="en-US" altLang="ja-JP" sz="1200" dirty="0">
                <a:solidFill>
                  <a:schemeClr val="tx1"/>
                </a:solidFill>
                <a:latin typeface="Meiryo UI" panose="020B0604030504040204" pitchFamily="50" charset="-128"/>
                <a:ea typeface="Meiryo UI" panose="020B0604030504040204" pitchFamily="50" charset="-128"/>
              </a:rPr>
              <a:t>IT</a:t>
            </a:r>
            <a:r>
              <a:rPr kumimoji="1" lang="ja-JP" altLang="en-US" sz="1200" dirty="0">
                <a:solidFill>
                  <a:schemeClr val="tx1"/>
                </a:solidFill>
                <a:latin typeface="Meiryo UI" panose="020B0604030504040204" pitchFamily="50" charset="-128"/>
                <a:ea typeface="Meiryo UI" panose="020B0604030504040204" pitchFamily="50" charset="-128"/>
              </a:rPr>
              <a:t>システム</a:t>
            </a:r>
            <a:r>
              <a:rPr kumimoji="1" lang="en-US" altLang="ja-JP" sz="1200" dirty="0">
                <a:solidFill>
                  <a:schemeClr val="tx1"/>
                </a:solidFill>
                <a:latin typeface="Meiryo UI" panose="020B0604030504040204" pitchFamily="50" charset="-128"/>
                <a:ea typeface="Meiryo UI" panose="020B0604030504040204" pitchFamily="50" charset="-128"/>
              </a:rPr>
              <a:t>C</a:t>
            </a:r>
            <a:r>
              <a:rPr kumimoji="1" lang="ja-JP" altLang="en-US" sz="1200" dirty="0">
                <a:solidFill>
                  <a:schemeClr val="tx1"/>
                </a:solidFill>
                <a:latin typeface="Meiryo UI" panose="020B0604030504040204" pitchFamily="50" charset="-128"/>
                <a:ea typeface="Meiryo UI" panose="020B0604030504040204" pitchFamily="50" charset="-128"/>
              </a:rPr>
              <a:t>を導入するために〇億円投資し、</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工場新設に係る投資総額は〇〇億円。</a:t>
            </a:r>
            <a:endParaRPr kumimoji="1" lang="en-US" altLang="ja-JP" sz="1200" dirty="0">
              <a:solidFill>
                <a:srgbClr val="FF0000"/>
              </a:solidFill>
              <a:highlight>
                <a:srgbClr val="FFFF00"/>
              </a:highlight>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32A89324-78E5-089F-B862-9077013458D3}"/>
              </a:ext>
            </a:extLst>
          </p:cNvPr>
          <p:cNvSpPr/>
          <p:nvPr/>
        </p:nvSpPr>
        <p:spPr>
          <a:xfrm>
            <a:off x="6910292" y="1639043"/>
            <a:ext cx="2155570"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1304602D-FC3F-DEFD-C6E2-3664A5AB0C2D}"/>
              </a:ext>
            </a:extLst>
          </p:cNvPr>
          <p:cNvSpPr/>
          <p:nvPr/>
        </p:nvSpPr>
        <p:spPr>
          <a:xfrm>
            <a:off x="86025" y="4213306"/>
            <a:ext cx="390742" cy="243765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②</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D2935A9F-FF54-57A6-92F8-5AE567C85591}"/>
              </a:ext>
            </a:extLst>
          </p:cNvPr>
          <p:cNvSpPr/>
          <p:nvPr/>
        </p:nvSpPr>
        <p:spPr>
          <a:xfrm>
            <a:off x="542925" y="4213306"/>
            <a:ext cx="1432487"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（○○社製）</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 （○○社製）</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551FDBA9-8180-4191-09BB-927C3BB148F9}"/>
              </a:ext>
            </a:extLst>
          </p:cNvPr>
          <p:cNvSpPr/>
          <p:nvPr/>
        </p:nvSpPr>
        <p:spPr>
          <a:xfrm>
            <a:off x="2125752" y="4213306"/>
            <a:ext cx="4559641"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r>
              <a:rPr kumimoji="1" lang="en-US" altLang="ja-JP" sz="1200" dirty="0">
                <a:solidFill>
                  <a:schemeClr val="tx1"/>
                </a:solidFill>
                <a:latin typeface="Meiryo UI" panose="020B0604030504040204" pitchFamily="50" charset="-128"/>
                <a:ea typeface="Meiryo UI" panose="020B0604030504040204" pitchFamily="50" charset="-128"/>
              </a:rPr>
              <a:t>)</a:t>
            </a:r>
          </a:p>
          <a:p>
            <a:r>
              <a:rPr kumimoji="1" lang="ja-JP" altLang="en-US" sz="1200" dirty="0">
                <a:solidFill>
                  <a:schemeClr val="tx1"/>
                </a:solidFill>
                <a:latin typeface="Meiryo UI" panose="020B0604030504040204" pitchFamily="50" charset="-128"/>
                <a:ea typeface="Meiryo UI" panose="020B0604030504040204" pitchFamily="50" charset="-128"/>
              </a:rPr>
              <a:t>・〇〇領域への参入のため</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〇台、建機</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〇台購入</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台あたり〇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〇〇〇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〇〇〇千円</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〇台で計〇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〇億円</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は〇〇という特徴があり、導入することで作業時間は〇％削減可能。〇〇領域で求められる〇〇という性能も有り。</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・本社で自動制御可能で、建機から得られるデータを有効活用し、作業の効率化も進める。</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997C60DA-0405-7477-69B7-BDA36FA6C7F8}"/>
              </a:ext>
            </a:extLst>
          </p:cNvPr>
          <p:cNvSpPr/>
          <p:nvPr/>
        </p:nvSpPr>
        <p:spPr>
          <a:xfrm>
            <a:off x="6913196" y="4213306"/>
            <a:ext cx="2155570"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46FB60C4-7755-94D1-93A1-39F95211A8B1}"/>
              </a:ext>
            </a:extLst>
          </p:cNvPr>
          <p:cNvSpPr/>
          <p:nvPr/>
        </p:nvSpPr>
        <p:spPr>
          <a:xfrm>
            <a:off x="6934560" y="1660980"/>
            <a:ext cx="2131302" cy="236825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ください。</a:t>
            </a:r>
          </a:p>
        </p:txBody>
      </p:sp>
      <p:sp>
        <p:nvSpPr>
          <p:cNvPr id="21" name="正方形/長方形 20">
            <a:extLst>
              <a:ext uri="{FF2B5EF4-FFF2-40B4-BE49-F238E27FC236}">
                <a16:creationId xmlns:a16="http://schemas.microsoft.com/office/drawing/2014/main" id="{B4597F40-1965-55C9-10D6-8E84C1B5E59D}"/>
              </a:ext>
            </a:extLst>
          </p:cNvPr>
          <p:cNvSpPr/>
          <p:nvPr/>
        </p:nvSpPr>
        <p:spPr>
          <a:xfrm>
            <a:off x="6934560" y="4213306"/>
            <a:ext cx="2131302" cy="236825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ください。</a:t>
            </a:r>
          </a:p>
        </p:txBody>
      </p:sp>
      <p:sp>
        <p:nvSpPr>
          <p:cNvPr id="10" name="吹き出し: 四角形 9">
            <a:extLst>
              <a:ext uri="{FF2B5EF4-FFF2-40B4-BE49-F238E27FC236}">
                <a16:creationId xmlns:a16="http://schemas.microsoft.com/office/drawing/2014/main" id="{27D9565C-9C54-C45B-5362-80A5D25038EB}"/>
              </a:ext>
            </a:extLst>
          </p:cNvPr>
          <p:cNvSpPr/>
          <p:nvPr/>
        </p:nvSpPr>
        <p:spPr>
          <a:xfrm flipH="1">
            <a:off x="5858805" y="6080395"/>
            <a:ext cx="1961697" cy="328480"/>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dirty="0">
                <a:solidFill>
                  <a:schemeClr val="tx1"/>
                </a:solidFill>
                <a:latin typeface="Meiryo UI" panose="020B0604030504040204" pitchFamily="50" charset="-128"/>
                <a:ea typeface="Meiryo UI" panose="020B0604030504040204" pitchFamily="50" charset="-128"/>
              </a:rPr>
              <a:t>必要に応じてスライドを追加してください。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2" name="吹き出し: 四角形 21">
            <a:extLst>
              <a:ext uri="{FF2B5EF4-FFF2-40B4-BE49-F238E27FC236}">
                <a16:creationId xmlns:a16="http://schemas.microsoft.com/office/drawing/2014/main" id="{AD990895-A181-99E1-DA5C-F179547CA0B5}"/>
              </a:ext>
            </a:extLst>
          </p:cNvPr>
          <p:cNvSpPr/>
          <p:nvPr/>
        </p:nvSpPr>
        <p:spPr>
          <a:xfrm flipH="1">
            <a:off x="1744252" y="823571"/>
            <a:ext cx="1855245" cy="328480"/>
          </a:xfrm>
          <a:prstGeom prst="wedgeRectCallout">
            <a:avLst>
              <a:gd name="adj1" fmla="val 40150"/>
              <a:gd name="adj2" fmla="val 120106"/>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kumimoji="1" lang="ja-JP" altLang="en-US" sz="900" dirty="0">
                <a:solidFill>
                  <a:schemeClr val="tx1"/>
                </a:solidFill>
                <a:latin typeface="Meiryo UI" panose="020B0604030504040204" pitchFamily="50" charset="-128"/>
                <a:ea typeface="Meiryo UI" panose="020B0604030504040204" pitchFamily="50" charset="-128"/>
              </a:rPr>
              <a:t>補助事業で導入する代表的な設備を掲載してください。</a:t>
            </a:r>
          </a:p>
        </p:txBody>
      </p:sp>
      <p:sp>
        <p:nvSpPr>
          <p:cNvPr id="23" name="四角形: 1 つの角を切り取る 22">
            <a:extLst>
              <a:ext uri="{FF2B5EF4-FFF2-40B4-BE49-F238E27FC236}">
                <a16:creationId xmlns:a16="http://schemas.microsoft.com/office/drawing/2014/main" id="{94D45648-3B20-E8D5-532A-E15F00505247}"/>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4" name="四角形: 1 つの角を切り取る 23">
            <a:extLst>
              <a:ext uri="{FF2B5EF4-FFF2-40B4-BE49-F238E27FC236}">
                <a16:creationId xmlns:a16="http://schemas.microsoft.com/office/drawing/2014/main" id="{46CDB013-2B55-684D-C726-432DA7DD5F6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25" name="四角形: 1 つの角を切り取る 24">
            <a:extLst>
              <a:ext uri="{FF2B5EF4-FFF2-40B4-BE49-F238E27FC236}">
                <a16:creationId xmlns:a16="http://schemas.microsoft.com/office/drawing/2014/main" id="{7773B497-A485-A7CD-B5AB-E4974AEDD812}"/>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2664063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26726-C0AF-5ABA-5161-31AB3707FB98}"/>
            </a:ext>
          </a:extLst>
        </p:cNvPr>
        <p:cNvGrpSpPr/>
        <p:nvPr/>
      </p:nvGrpSpPr>
      <p:grpSpPr>
        <a:xfrm>
          <a:off x="0" y="0"/>
          <a:ext cx="0" cy="0"/>
          <a:chOff x="0" y="0"/>
          <a:chExt cx="0" cy="0"/>
        </a:xfrm>
      </p:grpSpPr>
      <p:pic>
        <p:nvPicPr>
          <p:cNvPr id="11" name="図 10">
            <a:extLst>
              <a:ext uri="{FF2B5EF4-FFF2-40B4-BE49-F238E27FC236}">
                <a16:creationId xmlns:a16="http://schemas.microsoft.com/office/drawing/2014/main" id="{8A61F53A-0C37-7E35-6355-84D1C03397DF}"/>
              </a:ext>
            </a:extLst>
          </p:cNvPr>
          <p:cNvPicPr>
            <a:picLocks noChangeAspect="1"/>
          </p:cNvPicPr>
          <p:nvPr/>
        </p:nvPicPr>
        <p:blipFill>
          <a:blip r:embed="rId2"/>
          <a:stretch>
            <a:fillRect/>
          </a:stretch>
        </p:blipFill>
        <p:spPr>
          <a:xfrm>
            <a:off x="159796" y="1653255"/>
            <a:ext cx="8884444" cy="1887484"/>
          </a:xfrm>
          <a:prstGeom prst="rect">
            <a:avLst/>
          </a:prstGeom>
        </p:spPr>
      </p:pic>
      <p:sp>
        <p:nvSpPr>
          <p:cNvPr id="4" name="タイトル 3">
            <a:extLst>
              <a:ext uri="{FF2B5EF4-FFF2-40B4-BE49-F238E27FC236}">
                <a16:creationId xmlns:a16="http://schemas.microsoft.com/office/drawing/2014/main" id="{C0C7BED6-EA47-CB49-551A-70877EFC73C1}"/>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／売上高成長率</a:t>
            </a:r>
          </a:p>
        </p:txBody>
      </p:sp>
      <p:sp>
        <p:nvSpPr>
          <p:cNvPr id="15" name="タイトル 3">
            <a:extLst>
              <a:ext uri="{FF2B5EF4-FFF2-40B4-BE49-F238E27FC236}">
                <a16:creationId xmlns:a16="http://schemas.microsoft.com/office/drawing/2014/main" id="{3AE5FF4E-24B8-314D-EED8-210476B829DD}"/>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テキスト ボックス 4">
            <a:extLst>
              <a:ext uri="{FF2B5EF4-FFF2-40B4-BE49-F238E27FC236}">
                <a16:creationId xmlns:a16="http://schemas.microsoft.com/office/drawing/2014/main" id="{214641E8-A014-204D-0276-87A38E79652C}"/>
              </a:ext>
            </a:extLst>
          </p:cNvPr>
          <p:cNvSpPr txBox="1"/>
          <p:nvPr/>
        </p:nvSpPr>
        <p:spPr>
          <a:xfrm>
            <a:off x="64940" y="1210371"/>
            <a:ext cx="7361096"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売上高の推移と売上高成長率（コンソーシアム形式の場合は構成事業者の各期の数値を合算）</a:t>
            </a:r>
          </a:p>
        </p:txBody>
      </p:sp>
      <p:sp>
        <p:nvSpPr>
          <p:cNvPr id="6" name="正方形/長方形 5">
            <a:extLst>
              <a:ext uri="{FF2B5EF4-FFF2-40B4-BE49-F238E27FC236}">
                <a16:creationId xmlns:a16="http://schemas.microsoft.com/office/drawing/2014/main" id="{41756FC9-EBBD-AAA6-EE5E-ECD33D140CFA}"/>
              </a:ext>
            </a:extLst>
          </p:cNvPr>
          <p:cNvSpPr/>
          <p:nvPr/>
        </p:nvSpPr>
        <p:spPr>
          <a:xfrm>
            <a:off x="159796" y="4029136"/>
            <a:ext cx="8884444" cy="20249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9606D875-27E8-2D1D-9715-8D588E9CB210}"/>
              </a:ext>
            </a:extLst>
          </p:cNvPr>
          <p:cNvSpPr/>
          <p:nvPr/>
        </p:nvSpPr>
        <p:spPr>
          <a:xfrm>
            <a:off x="159796" y="3941354"/>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売上高成長の実現に向けた取組</a:t>
            </a:r>
            <a:endParaRPr kumimoji="1" lang="en-US" altLang="ja-JP" sz="1200" b="1">
              <a:solidFill>
                <a:sysClr val="windowText" lastClr="000000"/>
              </a:solidFill>
              <a:latin typeface="Meiryo UI"/>
              <a:ea typeface="Meiryo UI"/>
            </a:endParaRPr>
          </a:p>
        </p:txBody>
      </p:sp>
      <p:sp>
        <p:nvSpPr>
          <p:cNvPr id="8" name="スライド番号プレースホルダー 7">
            <a:extLst>
              <a:ext uri="{FF2B5EF4-FFF2-40B4-BE49-F238E27FC236}">
                <a16:creationId xmlns:a16="http://schemas.microsoft.com/office/drawing/2014/main" id="{89698B3A-EE5E-C88C-4C2F-A8B589780B3D}"/>
              </a:ext>
            </a:extLst>
          </p:cNvPr>
          <p:cNvSpPr>
            <a:spLocks noGrp="1"/>
          </p:cNvSpPr>
          <p:nvPr>
            <p:ph type="sldNum" sz="quarter" idx="12"/>
          </p:nvPr>
        </p:nvSpPr>
        <p:spPr/>
        <p:txBody>
          <a:bodyPr/>
          <a:lstStyle/>
          <a:p>
            <a:fld id="{70AD163A-2AD1-4CCD-B429-51A5FDE21725}" type="slidenum">
              <a:rPr kumimoji="1" lang="ja-JP" altLang="en-US" smtClean="0"/>
              <a:t>11</a:t>
            </a:fld>
            <a:endParaRPr kumimoji="1" lang="ja-JP" altLang="en-US"/>
          </a:p>
        </p:txBody>
      </p:sp>
      <p:sp>
        <p:nvSpPr>
          <p:cNvPr id="10" name="吹き出し: 四角形 9">
            <a:extLst>
              <a:ext uri="{FF2B5EF4-FFF2-40B4-BE49-F238E27FC236}">
                <a16:creationId xmlns:a16="http://schemas.microsoft.com/office/drawing/2014/main" id="{870231A3-B01B-9153-845C-094BE3333CB2}"/>
              </a:ext>
            </a:extLst>
          </p:cNvPr>
          <p:cNvSpPr/>
          <p:nvPr/>
        </p:nvSpPr>
        <p:spPr>
          <a:xfrm flipH="1">
            <a:off x="1715159" y="3851121"/>
            <a:ext cx="3196566" cy="2641754"/>
          </a:xfrm>
          <a:prstGeom prst="wedgeRectCallout">
            <a:avLst>
              <a:gd name="adj1" fmla="val -28593"/>
              <a:gd name="adj2" fmla="val -9525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単独申請の場合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貼付用シート（単独申請用）」の表を貼り付けてください。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dirty="0">
                <a:solidFill>
                  <a:srgbClr val="FF0000"/>
                </a:solidFill>
                <a:latin typeface="Meiryo UI" panose="020B0604030504040204" pitchFamily="50" charset="-128"/>
                <a:ea typeface="Meiryo UI" panose="020B0604030504040204" pitchFamily="50" charset="-128"/>
              </a:rPr>
              <a:t>例）コンソーシアムを構成する</a:t>
            </a:r>
            <a:r>
              <a:rPr kumimoji="1" lang="en-US" altLang="ja-JP" sz="900" dirty="0">
                <a:solidFill>
                  <a:srgbClr val="FF0000"/>
                </a:solidFill>
                <a:latin typeface="Meiryo UI" panose="020B0604030504040204" pitchFamily="50" charset="-128"/>
                <a:ea typeface="Meiryo UI" panose="020B0604030504040204" pitchFamily="50" charset="-128"/>
              </a:rPr>
              <a:t>A</a:t>
            </a:r>
            <a:r>
              <a:rPr kumimoji="1" lang="ja-JP" altLang="en-US" sz="900" dirty="0">
                <a:solidFill>
                  <a:srgbClr val="FF0000"/>
                </a:solidFill>
                <a:latin typeface="Meiryo UI" panose="020B0604030504040204" pitchFamily="50" charset="-128"/>
                <a:ea typeface="Meiryo UI" panose="020B0604030504040204" pitchFamily="50" charset="-128"/>
              </a:rPr>
              <a:t>社の決算月が</a:t>
            </a:r>
            <a:r>
              <a:rPr kumimoji="1" lang="en-US" altLang="ja-JP" sz="900" dirty="0">
                <a:solidFill>
                  <a:srgbClr val="FF0000"/>
                </a:solidFill>
                <a:latin typeface="Meiryo UI" panose="020B0604030504040204" pitchFamily="50" charset="-128"/>
                <a:ea typeface="Meiryo UI" panose="020B0604030504040204" pitchFamily="50" charset="-128"/>
              </a:rPr>
              <a:t>3</a:t>
            </a:r>
            <a:r>
              <a:rPr kumimoji="1" lang="ja-JP" altLang="en-US" sz="900" dirty="0">
                <a:solidFill>
                  <a:srgbClr val="FF0000"/>
                </a:solidFill>
                <a:latin typeface="Meiryo UI" panose="020B0604030504040204" pitchFamily="50" charset="-128"/>
                <a:ea typeface="Meiryo UI" panose="020B0604030504040204" pitchFamily="50" charset="-128"/>
              </a:rPr>
              <a:t>月、</a:t>
            </a:r>
            <a:r>
              <a:rPr kumimoji="1" lang="en-US" altLang="ja-JP" sz="900" dirty="0">
                <a:solidFill>
                  <a:srgbClr val="FF0000"/>
                </a:solidFill>
                <a:latin typeface="Meiryo UI" panose="020B0604030504040204" pitchFamily="50" charset="-128"/>
                <a:ea typeface="Meiryo UI" panose="020B0604030504040204" pitchFamily="50" charset="-128"/>
              </a:rPr>
              <a:t>B</a:t>
            </a:r>
            <a:r>
              <a:rPr kumimoji="1" lang="ja-JP" altLang="en-US" sz="900" dirty="0">
                <a:solidFill>
                  <a:srgbClr val="FF0000"/>
                </a:solidFill>
                <a:latin typeface="Meiryo UI" panose="020B0604030504040204" pitchFamily="50" charset="-128"/>
                <a:ea typeface="Meiryo UI" panose="020B0604030504040204" pitchFamily="50" charset="-128"/>
              </a:rPr>
              <a:t>社の決算月が</a:t>
            </a:r>
            <a:r>
              <a:rPr kumimoji="1" lang="en-US" altLang="ja-JP" sz="900" dirty="0">
                <a:solidFill>
                  <a:srgbClr val="FF0000"/>
                </a:solidFill>
                <a:latin typeface="Meiryo UI" panose="020B0604030504040204" pitchFamily="50" charset="-128"/>
                <a:ea typeface="Meiryo UI" panose="020B0604030504040204" pitchFamily="50" charset="-128"/>
              </a:rPr>
              <a:t>6</a:t>
            </a:r>
            <a:r>
              <a:rPr kumimoji="1" lang="ja-JP" altLang="en-US" sz="900" dirty="0">
                <a:solidFill>
                  <a:srgbClr val="FF0000"/>
                </a:solidFill>
                <a:latin typeface="Meiryo UI" panose="020B0604030504040204" pitchFamily="50" charset="-128"/>
                <a:ea typeface="Meiryo UI" panose="020B0604030504040204" pitchFamily="50" charset="-128"/>
              </a:rPr>
              <a:t>月の場合</a:t>
            </a:r>
            <a:endParaRPr kumimoji="1" lang="en-US" altLang="ja-JP" sz="900"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なお、過去の実績がない場合は、その旨を理由とともに吹き出し等でご記載の上、過年度の数値は空欄にして頂いて問題ございません。</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 name="四角形: 1 つの角を切り取る 1">
            <a:extLst>
              <a:ext uri="{FF2B5EF4-FFF2-40B4-BE49-F238E27FC236}">
                <a16:creationId xmlns:a16="http://schemas.microsoft.com/office/drawing/2014/main" id="{DA27AB3E-0B11-CC4B-5DD6-0BEA0A30180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1EEB9B5C-E2A9-A006-6CFC-DECDA701B46F}"/>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814DBEF9-B45C-9753-E65A-9ECDB6709972}"/>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521809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A9F4B25B-CCC0-4474-5D72-9B8A9FEFF686}"/>
              </a:ext>
            </a:extLst>
          </p:cNvPr>
          <p:cNvPicPr>
            <a:picLocks noChangeAspect="1"/>
          </p:cNvPicPr>
          <p:nvPr/>
        </p:nvPicPr>
        <p:blipFill>
          <a:blip r:embed="rId2"/>
          <a:stretch>
            <a:fillRect/>
          </a:stretch>
        </p:blipFill>
        <p:spPr>
          <a:xfrm>
            <a:off x="129778" y="1816020"/>
            <a:ext cx="8884444" cy="2108673"/>
          </a:xfrm>
          <a:prstGeom prst="rect">
            <a:avLst/>
          </a:prstGeom>
        </p:spPr>
      </p:pic>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3783034" cy="217112"/>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／付加価値増加率</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5" name="正方形/長方形 24">
            <a:extLst>
              <a:ext uri="{FF2B5EF4-FFF2-40B4-BE49-F238E27FC236}">
                <a16:creationId xmlns:a16="http://schemas.microsoft.com/office/drawing/2014/main" id="{775A15A0-EDBA-A683-3BDB-667D78D39C3E}"/>
              </a:ext>
            </a:extLst>
          </p:cNvPr>
          <p:cNvSpPr/>
          <p:nvPr/>
        </p:nvSpPr>
        <p:spPr>
          <a:xfrm>
            <a:off x="159796" y="4285194"/>
            <a:ext cx="8884443" cy="1908625"/>
          </a:xfrm>
          <a:prstGeom prst="rect">
            <a:avLst/>
          </a:prstGeom>
          <a:noFill/>
          <a:ln>
            <a:noFill/>
          </a:ln>
        </p:spPr>
        <p:txBody>
          <a:bodyPr wrap="square" lIns="36000" rIns="36000" anchor="t">
            <a:noAutofit/>
          </a:bodyPr>
          <a:lstStyle/>
          <a:p>
            <a:pPr defTabSz="914400">
              <a:lnSpc>
                <a:spcPct val="110000"/>
              </a:lnSpc>
            </a:pPr>
            <a:endParaRPr kumimoji="1" lang="en-US" altLang="ja-JP" sz="1200">
              <a:latin typeface="Meiryo UI"/>
              <a:ea typeface="Meiryo UI"/>
            </a:endParaRPr>
          </a:p>
        </p:txBody>
      </p:sp>
      <p:sp>
        <p:nvSpPr>
          <p:cNvPr id="24" name="スライド番号プレースホルダー 23">
            <a:extLst>
              <a:ext uri="{FF2B5EF4-FFF2-40B4-BE49-F238E27FC236}">
                <a16:creationId xmlns:a16="http://schemas.microsoft.com/office/drawing/2014/main" id="{A58714A7-F267-964A-0FB0-15DAFD6EF322}"/>
              </a:ext>
            </a:extLst>
          </p:cNvPr>
          <p:cNvSpPr>
            <a:spLocks noGrp="1"/>
          </p:cNvSpPr>
          <p:nvPr>
            <p:ph type="sldNum" sz="quarter" idx="12"/>
          </p:nvPr>
        </p:nvSpPr>
        <p:spPr/>
        <p:txBody>
          <a:bodyPr/>
          <a:lstStyle/>
          <a:p>
            <a:fld id="{70AD163A-2AD1-4CCD-B429-51A5FDE21725}" type="slidenum">
              <a:rPr kumimoji="1" lang="ja-JP" altLang="en-US" smtClean="0"/>
              <a:t>12</a:t>
            </a:fld>
            <a:endParaRPr kumimoji="1" lang="ja-JP" altLang="en-US"/>
          </a:p>
        </p:txBody>
      </p:sp>
      <p:sp>
        <p:nvSpPr>
          <p:cNvPr id="12" name="正方形/長方形 11">
            <a:extLst>
              <a:ext uri="{FF2B5EF4-FFF2-40B4-BE49-F238E27FC236}">
                <a16:creationId xmlns:a16="http://schemas.microsoft.com/office/drawing/2014/main" id="{26D2CC18-868A-8DF6-3156-A8C75272A369}"/>
              </a:ext>
            </a:extLst>
          </p:cNvPr>
          <p:cNvSpPr/>
          <p:nvPr/>
        </p:nvSpPr>
        <p:spPr>
          <a:xfrm>
            <a:off x="129778" y="4573165"/>
            <a:ext cx="8884444" cy="20249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6" name="四角形: 角を丸くする 15">
            <a:extLst>
              <a:ext uri="{FF2B5EF4-FFF2-40B4-BE49-F238E27FC236}">
                <a16:creationId xmlns:a16="http://schemas.microsoft.com/office/drawing/2014/main" id="{63F96AA3-7601-5228-95E5-C58550FE6439}"/>
              </a:ext>
            </a:extLst>
          </p:cNvPr>
          <p:cNvSpPr/>
          <p:nvPr/>
        </p:nvSpPr>
        <p:spPr>
          <a:xfrm>
            <a:off x="159796" y="4426295"/>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付加価値増加の実現に向けた取組</a:t>
            </a:r>
            <a:endParaRPr kumimoji="1" lang="en-US" altLang="ja-JP" sz="1200" b="1">
              <a:solidFill>
                <a:sysClr val="windowText" lastClr="000000"/>
              </a:solidFill>
              <a:latin typeface="Meiryo UI"/>
              <a:ea typeface="Meiryo UI"/>
            </a:endParaRPr>
          </a:p>
        </p:txBody>
      </p:sp>
      <p:sp>
        <p:nvSpPr>
          <p:cNvPr id="5" name="テキスト ボックス 4">
            <a:extLst>
              <a:ext uri="{FF2B5EF4-FFF2-40B4-BE49-F238E27FC236}">
                <a16:creationId xmlns:a16="http://schemas.microsoft.com/office/drawing/2014/main" id="{ED3C3EFB-0EC9-3041-75A7-F4590BBF21D2}"/>
              </a:ext>
            </a:extLst>
          </p:cNvPr>
          <p:cNvSpPr txBox="1"/>
          <p:nvPr/>
        </p:nvSpPr>
        <p:spPr>
          <a:xfrm>
            <a:off x="64940" y="1184972"/>
            <a:ext cx="7952224"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付加価値額の推移と付加価値増加率（コンソーシアム形式の場合は構成事業者の各期の数値を合算）</a:t>
            </a:r>
          </a:p>
        </p:txBody>
      </p:sp>
      <p:sp>
        <p:nvSpPr>
          <p:cNvPr id="6" name="吹き出し: 四角形 5">
            <a:extLst>
              <a:ext uri="{FF2B5EF4-FFF2-40B4-BE49-F238E27FC236}">
                <a16:creationId xmlns:a16="http://schemas.microsoft.com/office/drawing/2014/main" id="{A000611C-7054-9EC8-2198-2A7C7D5CF4CE}"/>
              </a:ext>
            </a:extLst>
          </p:cNvPr>
          <p:cNvSpPr/>
          <p:nvPr/>
        </p:nvSpPr>
        <p:spPr>
          <a:xfrm flipH="1">
            <a:off x="1659741" y="3990770"/>
            <a:ext cx="3196566" cy="2624667"/>
          </a:xfrm>
          <a:prstGeom prst="wedgeRectCallout">
            <a:avLst>
              <a:gd name="adj1" fmla="val -28593"/>
              <a:gd name="adj2" fmla="val -9525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単独申請の場合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貼付用シート（単独申請用）」の表を貼り付けてください。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dirty="0">
                <a:solidFill>
                  <a:srgbClr val="FF0000"/>
                </a:solidFill>
                <a:latin typeface="Meiryo UI" panose="020B0604030504040204" pitchFamily="50" charset="-128"/>
                <a:ea typeface="Meiryo UI" panose="020B0604030504040204" pitchFamily="50" charset="-128"/>
              </a:rPr>
              <a:t>例）コンソーシアムを構成する</a:t>
            </a:r>
            <a:r>
              <a:rPr kumimoji="1" lang="en-US" altLang="ja-JP" sz="900" dirty="0">
                <a:solidFill>
                  <a:srgbClr val="FF0000"/>
                </a:solidFill>
                <a:latin typeface="Meiryo UI" panose="020B0604030504040204" pitchFamily="50" charset="-128"/>
                <a:ea typeface="Meiryo UI" panose="020B0604030504040204" pitchFamily="50" charset="-128"/>
              </a:rPr>
              <a:t>A</a:t>
            </a:r>
            <a:r>
              <a:rPr kumimoji="1" lang="ja-JP" altLang="en-US" sz="900" dirty="0">
                <a:solidFill>
                  <a:srgbClr val="FF0000"/>
                </a:solidFill>
                <a:latin typeface="Meiryo UI" panose="020B0604030504040204" pitchFamily="50" charset="-128"/>
                <a:ea typeface="Meiryo UI" panose="020B0604030504040204" pitchFamily="50" charset="-128"/>
              </a:rPr>
              <a:t>社の決算月が</a:t>
            </a:r>
            <a:r>
              <a:rPr kumimoji="1" lang="en-US" altLang="ja-JP" sz="900" dirty="0">
                <a:solidFill>
                  <a:srgbClr val="FF0000"/>
                </a:solidFill>
                <a:latin typeface="Meiryo UI" panose="020B0604030504040204" pitchFamily="50" charset="-128"/>
                <a:ea typeface="Meiryo UI" panose="020B0604030504040204" pitchFamily="50" charset="-128"/>
              </a:rPr>
              <a:t>3</a:t>
            </a:r>
            <a:r>
              <a:rPr kumimoji="1" lang="ja-JP" altLang="en-US" sz="900" dirty="0">
                <a:solidFill>
                  <a:srgbClr val="FF0000"/>
                </a:solidFill>
                <a:latin typeface="Meiryo UI" panose="020B0604030504040204" pitchFamily="50" charset="-128"/>
                <a:ea typeface="Meiryo UI" panose="020B0604030504040204" pitchFamily="50" charset="-128"/>
              </a:rPr>
              <a:t>月、</a:t>
            </a:r>
            <a:r>
              <a:rPr kumimoji="1" lang="en-US" altLang="ja-JP" sz="900" dirty="0">
                <a:solidFill>
                  <a:srgbClr val="FF0000"/>
                </a:solidFill>
                <a:latin typeface="Meiryo UI" panose="020B0604030504040204" pitchFamily="50" charset="-128"/>
                <a:ea typeface="Meiryo UI" panose="020B0604030504040204" pitchFamily="50" charset="-128"/>
              </a:rPr>
              <a:t>B</a:t>
            </a:r>
            <a:r>
              <a:rPr kumimoji="1" lang="ja-JP" altLang="en-US" sz="900" dirty="0">
                <a:solidFill>
                  <a:srgbClr val="FF0000"/>
                </a:solidFill>
                <a:latin typeface="Meiryo UI" panose="020B0604030504040204" pitchFamily="50" charset="-128"/>
                <a:ea typeface="Meiryo UI" panose="020B0604030504040204" pitchFamily="50" charset="-128"/>
              </a:rPr>
              <a:t>社の決算月が</a:t>
            </a:r>
            <a:r>
              <a:rPr kumimoji="1" lang="en-US" altLang="ja-JP" sz="900" dirty="0">
                <a:solidFill>
                  <a:srgbClr val="FF0000"/>
                </a:solidFill>
                <a:latin typeface="Meiryo UI" panose="020B0604030504040204" pitchFamily="50" charset="-128"/>
                <a:ea typeface="Meiryo UI" panose="020B0604030504040204" pitchFamily="50" charset="-128"/>
              </a:rPr>
              <a:t>6</a:t>
            </a:r>
            <a:r>
              <a:rPr kumimoji="1" lang="ja-JP" altLang="en-US" sz="900" dirty="0">
                <a:solidFill>
                  <a:srgbClr val="FF0000"/>
                </a:solidFill>
                <a:latin typeface="Meiryo UI" panose="020B0604030504040204" pitchFamily="50" charset="-128"/>
                <a:ea typeface="Meiryo UI" panose="020B0604030504040204" pitchFamily="50" charset="-128"/>
              </a:rPr>
              <a:t>月の場合</a:t>
            </a:r>
            <a:endParaRPr kumimoji="1" lang="en-US" altLang="ja-JP" sz="900"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なお、過去の実績がない場合は、その旨を理由とともに吹き出し等でご記載の上、過年度の数値は空欄にして頂いて問題ございません。</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 name="四角形: 1 つの角を切り取る 1">
            <a:extLst>
              <a:ext uri="{FF2B5EF4-FFF2-40B4-BE49-F238E27FC236}">
                <a16:creationId xmlns:a16="http://schemas.microsoft.com/office/drawing/2014/main" id="{FD719D8C-FA3B-F660-77B9-126C05A3E38B}"/>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0124A21E-833F-0EEE-FF82-685A52C503FD}"/>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7" name="四角形: 1 つの角を切り取る 6">
            <a:extLst>
              <a:ext uri="{FF2B5EF4-FFF2-40B4-BE49-F238E27FC236}">
                <a16:creationId xmlns:a16="http://schemas.microsoft.com/office/drawing/2014/main" id="{5B641ED8-BD26-74AB-E7AD-44FAA4F19AB8}"/>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971929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87C3AF6-085F-7A55-E4E6-E55DF1DAE04D}"/>
              </a:ext>
            </a:extLst>
          </p:cNvPr>
          <p:cNvPicPr>
            <a:picLocks noChangeAspect="1"/>
          </p:cNvPicPr>
          <p:nvPr/>
        </p:nvPicPr>
        <p:blipFill>
          <a:blip r:embed="rId2"/>
          <a:stretch>
            <a:fillRect/>
          </a:stretch>
        </p:blipFill>
        <p:spPr>
          <a:xfrm>
            <a:off x="129778" y="1235299"/>
            <a:ext cx="8884444" cy="2145538"/>
          </a:xfrm>
          <a:prstGeom prst="rect">
            <a:avLst/>
          </a:prstGeom>
        </p:spPr>
      </p:pic>
      <p:sp>
        <p:nvSpPr>
          <p:cNvPr id="17" name="正方形/長方形 16">
            <a:extLst>
              <a:ext uri="{FF2B5EF4-FFF2-40B4-BE49-F238E27FC236}">
                <a16:creationId xmlns:a16="http://schemas.microsoft.com/office/drawing/2014/main" id="{4D3385D2-835A-3F5C-1F7D-C61F6DAEFF02}"/>
              </a:ext>
            </a:extLst>
          </p:cNvPr>
          <p:cNvSpPr/>
          <p:nvPr/>
        </p:nvSpPr>
        <p:spPr>
          <a:xfrm>
            <a:off x="129778" y="4248117"/>
            <a:ext cx="8884444" cy="236732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lang="en-US" altLang="ja-JP" sz="1200" dirty="0">
              <a:solidFill>
                <a:sysClr val="windowText" lastClr="000000"/>
              </a:solidFill>
              <a:latin typeface="Meiryo UI"/>
              <a:ea typeface="Meiryo UI"/>
            </a:endParaRPr>
          </a:p>
          <a:p>
            <a:r>
              <a:rPr lang="ja-JP" altLang="en-US" sz="1200" dirty="0">
                <a:solidFill>
                  <a:sysClr val="windowText" lastClr="000000"/>
                </a:solidFill>
                <a:latin typeface="Meiryo UI"/>
                <a:ea typeface="Meiryo UI"/>
              </a:rPr>
              <a:t>例）</a:t>
            </a:r>
            <a:endParaRPr lang="en-US" altLang="ja-JP" sz="1200" dirty="0">
              <a:solidFill>
                <a:sysClr val="windowText" lastClr="000000"/>
              </a:solidFill>
              <a:latin typeface="Meiryo UI"/>
              <a:ea typeface="Meiryo UI"/>
            </a:endParaRPr>
          </a:p>
          <a:p>
            <a:r>
              <a:rPr lang="ja-JP" altLang="en-US" sz="1200" dirty="0">
                <a:solidFill>
                  <a:sysClr val="windowText" lastClr="000000"/>
                </a:solidFill>
                <a:latin typeface="Meiryo UI"/>
                <a:ea typeface="Meiryo UI"/>
              </a:rPr>
              <a:t>目標とする賃上げ率の実現に向けて、</a:t>
            </a:r>
            <a:r>
              <a:rPr lang="en-US" altLang="ja-JP" sz="1200" dirty="0">
                <a:solidFill>
                  <a:sysClr val="windowText" lastClr="000000"/>
                </a:solidFill>
                <a:latin typeface="Meiryo UI"/>
                <a:ea typeface="Meiryo UI"/>
              </a:rPr>
              <a:t>XXX</a:t>
            </a:r>
            <a:r>
              <a:rPr lang="ja-JP" altLang="en-US" sz="1200" dirty="0">
                <a:solidFill>
                  <a:sysClr val="windowText" lastClr="000000"/>
                </a:solidFill>
                <a:latin typeface="Meiryo UI"/>
                <a:ea typeface="Meiryo UI"/>
              </a:rPr>
              <a:t>といった取組し、上記の売上高成長率、付加価値増加率を実現する。これにより得られた原資の</a:t>
            </a:r>
            <a:r>
              <a:rPr lang="en-US" altLang="ja-JP" sz="1200" dirty="0">
                <a:solidFill>
                  <a:sysClr val="windowText" lastClr="000000"/>
                </a:solidFill>
                <a:latin typeface="Meiryo UI"/>
                <a:ea typeface="Meiryo UI"/>
              </a:rPr>
              <a:t>XX</a:t>
            </a:r>
            <a:r>
              <a:rPr lang="ja-JP" altLang="en-US" sz="1200" dirty="0">
                <a:solidFill>
                  <a:sysClr val="windowText" lastClr="000000"/>
                </a:solidFill>
                <a:latin typeface="Meiryo UI"/>
                <a:ea typeface="Meiryo UI"/>
              </a:rPr>
              <a:t>割程度を従業員給与へ反映することで優秀な人材確保を進めつつ、残額の一部を更なる投資資金へ充てることを想定。</a:t>
            </a:r>
            <a:endParaRPr kumimoji="1" lang="en-US" altLang="ja-JP" sz="1200" dirty="0">
              <a:solidFill>
                <a:sysClr val="windowText" lastClr="000000"/>
              </a:solidFill>
              <a:latin typeface="Meiryo UI"/>
              <a:ea typeface="Meiryo UI"/>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7034234" cy="247399"/>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／従業員の賃上げ計画</a:t>
            </a:r>
          </a:p>
        </p:txBody>
      </p:sp>
      <p:sp>
        <p:nvSpPr>
          <p:cNvPr id="19" name="スライド番号プレースホルダー 18">
            <a:extLst>
              <a:ext uri="{FF2B5EF4-FFF2-40B4-BE49-F238E27FC236}">
                <a16:creationId xmlns:a16="http://schemas.microsoft.com/office/drawing/2014/main" id="{0141F01C-2EC5-9601-0EE4-2716CCAABB90}"/>
              </a:ext>
            </a:extLst>
          </p:cNvPr>
          <p:cNvSpPr>
            <a:spLocks noGrp="1"/>
          </p:cNvSpPr>
          <p:nvPr>
            <p:ph type="sldNum" sz="quarter" idx="12"/>
          </p:nvPr>
        </p:nvSpPr>
        <p:spPr>
          <a:xfrm>
            <a:off x="7086600" y="6475788"/>
            <a:ext cx="2057400" cy="365125"/>
          </a:xfrm>
        </p:spPr>
        <p:txBody>
          <a:bodyPr/>
          <a:lstStyle/>
          <a:p>
            <a:fld id="{70AD163A-2AD1-4CCD-B429-51A5FDE21725}" type="slidenum">
              <a:rPr kumimoji="1" lang="ja-JP" altLang="en-US" smtClean="0"/>
              <a:t>13</a:t>
            </a:fld>
            <a:endParaRPr kumimoji="1" lang="ja-JP" altLang="en-US"/>
          </a:p>
        </p:txBody>
      </p:sp>
      <p:sp>
        <p:nvSpPr>
          <p:cNvPr id="20" name="四角形: 角を丸くする 19">
            <a:extLst>
              <a:ext uri="{FF2B5EF4-FFF2-40B4-BE49-F238E27FC236}">
                <a16:creationId xmlns:a16="http://schemas.microsoft.com/office/drawing/2014/main" id="{C24A8C2C-D168-2C0E-1475-CB316F155BE4}"/>
              </a:ext>
            </a:extLst>
          </p:cNvPr>
          <p:cNvSpPr/>
          <p:nvPr/>
        </p:nvSpPr>
        <p:spPr>
          <a:xfrm>
            <a:off x="106501" y="4126174"/>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賃上げ目標の実現に向けた取組</a:t>
            </a:r>
            <a:endParaRPr kumimoji="1" lang="en-US" altLang="ja-JP" sz="1200" b="1">
              <a:solidFill>
                <a:sysClr val="windowText" lastClr="000000"/>
              </a:solidFill>
              <a:latin typeface="Meiryo UI"/>
              <a:ea typeface="Meiryo UI"/>
            </a:endParaRPr>
          </a:p>
        </p:txBody>
      </p:sp>
      <p:sp>
        <p:nvSpPr>
          <p:cNvPr id="7" name="テキスト ボックス 6">
            <a:extLst>
              <a:ext uri="{FF2B5EF4-FFF2-40B4-BE49-F238E27FC236}">
                <a16:creationId xmlns:a16="http://schemas.microsoft.com/office/drawing/2014/main" id="{C437AC8C-CA9A-D457-EF13-28686EE707ED}"/>
              </a:ext>
            </a:extLst>
          </p:cNvPr>
          <p:cNvSpPr txBox="1"/>
          <p:nvPr/>
        </p:nvSpPr>
        <p:spPr>
          <a:xfrm>
            <a:off x="3531529" y="176808"/>
            <a:ext cx="5854878"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単体事業者で申請する場合</a:t>
            </a:r>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コンソーシアム形式の場合申請者</a:t>
            </a:r>
            <a:r>
              <a:rPr kumimoji="1" lang="en-US" altLang="ja-JP" sz="1600" dirty="0">
                <a:solidFill>
                  <a:srgbClr val="FF0000"/>
                </a:solidFill>
                <a:latin typeface="Meiryo UI" panose="020B0604030504040204" pitchFamily="50" charset="-128"/>
                <a:ea typeface="Meiryo UI" panose="020B0604030504040204" pitchFamily="50" charset="-128"/>
              </a:rPr>
              <a:t>1)】</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
        <p:nvSpPr>
          <p:cNvPr id="15" name="吹き出し: 四角形 14">
            <a:extLst>
              <a:ext uri="{FF2B5EF4-FFF2-40B4-BE49-F238E27FC236}">
                <a16:creationId xmlns:a16="http://schemas.microsoft.com/office/drawing/2014/main" id="{B3C7F069-B818-3E0A-F6B6-49039E9632B9}"/>
              </a:ext>
            </a:extLst>
          </p:cNvPr>
          <p:cNvSpPr/>
          <p:nvPr/>
        </p:nvSpPr>
        <p:spPr>
          <a:xfrm flipH="1">
            <a:off x="5387176" y="3746492"/>
            <a:ext cx="3052736" cy="2367321"/>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単独申請の場合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貼付用シート（単独申請用）」の表を貼り付けてください。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コンソーシアム形式の場合は、申請者</a:t>
            </a:r>
            <a:r>
              <a:rPr kumimoji="1" lang="en-US" altLang="ja-JP" sz="900" dirty="0">
                <a:solidFill>
                  <a:schemeClr val="tx1"/>
                </a:solidFill>
                <a:latin typeface="Meiryo UI" panose="020B0604030504040204" pitchFamily="50" charset="-128"/>
                <a:ea typeface="Meiryo UI" panose="020B0604030504040204" pitchFamily="50" charset="-128"/>
              </a:rPr>
              <a:t>1</a:t>
            </a:r>
            <a:r>
              <a:rPr kumimoji="1" lang="ja-JP" altLang="en-US" sz="900" dirty="0">
                <a:solidFill>
                  <a:schemeClr val="tx1"/>
                </a:solidFill>
                <a:latin typeface="Meiryo UI" panose="020B0604030504040204" pitchFamily="50" charset="-128"/>
                <a:ea typeface="Meiryo UI" panose="020B0604030504040204" pitchFamily="50" charset="-128"/>
              </a:rPr>
              <a:t>の表を貼り付けてください。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 name="四角形: 1 つの角を切り取る 1">
            <a:extLst>
              <a:ext uri="{FF2B5EF4-FFF2-40B4-BE49-F238E27FC236}">
                <a16:creationId xmlns:a16="http://schemas.microsoft.com/office/drawing/2014/main" id="{03E53F4A-B99F-0D9A-2C45-60E058FB3F3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イ</a:t>
            </a:r>
            <a:r>
              <a:rPr kumimoji="1" lang="ja-JP" altLang="en-US" sz="800" b="1" dirty="0">
                <a:solidFill>
                  <a:schemeClr val="bg1"/>
                </a:solidFill>
                <a:latin typeface="Meiryo UI" panose="020B0604030504040204" pitchFamily="50" charset="-128"/>
                <a:ea typeface="Meiryo UI" panose="020B0604030504040204" pitchFamily="50" charset="-128"/>
              </a:rPr>
              <a:t>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CBDCA88E-A270-D561-56DE-A5BBE440D58B}"/>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785F7184-5994-97B4-A1C7-E9A0E7A415E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Tree>
    <p:extLst>
      <p:ext uri="{BB962C8B-B14F-4D97-AF65-F5344CB8AC3E}">
        <p14:creationId xmlns:p14="http://schemas.microsoft.com/office/powerpoint/2010/main" val="2394812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E5ADCCE2-689B-7DA7-66B5-AEC7903CE0C1}"/>
              </a:ext>
            </a:extLst>
          </p:cNvPr>
          <p:cNvPicPr>
            <a:picLocks noChangeAspect="1"/>
          </p:cNvPicPr>
          <p:nvPr/>
        </p:nvPicPr>
        <p:blipFill>
          <a:blip r:embed="rId2"/>
          <a:stretch>
            <a:fillRect/>
          </a:stretch>
        </p:blipFill>
        <p:spPr>
          <a:xfrm>
            <a:off x="141732" y="982555"/>
            <a:ext cx="8860536" cy="2139764"/>
          </a:xfrm>
          <a:prstGeom prst="rect">
            <a:avLst/>
          </a:prstGeom>
        </p:spPr>
      </p:pic>
      <p:pic>
        <p:nvPicPr>
          <p:cNvPr id="8" name="図 7">
            <a:extLst>
              <a:ext uri="{FF2B5EF4-FFF2-40B4-BE49-F238E27FC236}">
                <a16:creationId xmlns:a16="http://schemas.microsoft.com/office/drawing/2014/main" id="{17559321-3993-0147-C4E3-A838F02DE631}"/>
              </a:ext>
            </a:extLst>
          </p:cNvPr>
          <p:cNvPicPr>
            <a:picLocks noChangeAspect="1"/>
          </p:cNvPicPr>
          <p:nvPr/>
        </p:nvPicPr>
        <p:blipFill>
          <a:blip r:embed="rId3"/>
          <a:stretch>
            <a:fillRect/>
          </a:stretch>
        </p:blipFill>
        <p:spPr>
          <a:xfrm>
            <a:off x="141732" y="3618136"/>
            <a:ext cx="8860536" cy="2139764"/>
          </a:xfrm>
          <a:prstGeom prst="rect">
            <a:avLst/>
          </a:prstGeom>
        </p:spPr>
      </p:pic>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7034234" cy="247399"/>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／従業員の賃上げ計画</a:t>
            </a:r>
          </a:p>
        </p:txBody>
      </p:sp>
      <p:sp>
        <p:nvSpPr>
          <p:cNvPr id="19" name="スライド番号プレースホルダー 18">
            <a:extLst>
              <a:ext uri="{FF2B5EF4-FFF2-40B4-BE49-F238E27FC236}">
                <a16:creationId xmlns:a16="http://schemas.microsoft.com/office/drawing/2014/main" id="{0141F01C-2EC5-9601-0EE4-2716CCAABB90}"/>
              </a:ext>
            </a:extLst>
          </p:cNvPr>
          <p:cNvSpPr>
            <a:spLocks noGrp="1"/>
          </p:cNvSpPr>
          <p:nvPr>
            <p:ph type="sldNum" sz="quarter" idx="12"/>
          </p:nvPr>
        </p:nvSpPr>
        <p:spPr>
          <a:xfrm>
            <a:off x="7086600" y="6475788"/>
            <a:ext cx="2057400" cy="365125"/>
          </a:xfrm>
        </p:spPr>
        <p:txBody>
          <a:bodyPr/>
          <a:lstStyle/>
          <a:p>
            <a:fld id="{70AD163A-2AD1-4CCD-B429-51A5FDE21725}" type="slidenum">
              <a:rPr kumimoji="1" lang="ja-JP" altLang="en-US" smtClean="0"/>
              <a:t>14</a:t>
            </a:fld>
            <a:endParaRPr kumimoji="1" lang="ja-JP" altLang="en-US"/>
          </a:p>
        </p:txBody>
      </p:sp>
      <p:sp>
        <p:nvSpPr>
          <p:cNvPr id="25" name="吹き出し: 四角形 24">
            <a:extLst>
              <a:ext uri="{FF2B5EF4-FFF2-40B4-BE49-F238E27FC236}">
                <a16:creationId xmlns:a16="http://schemas.microsoft.com/office/drawing/2014/main" id="{779F26EC-7D2D-795E-4E68-5D267140AD82}"/>
              </a:ext>
            </a:extLst>
          </p:cNvPr>
          <p:cNvSpPr/>
          <p:nvPr/>
        </p:nvSpPr>
        <p:spPr>
          <a:xfrm flipH="1">
            <a:off x="4177271" y="5971040"/>
            <a:ext cx="3633682" cy="504748"/>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コンソーシアム形式の場合は、全ての構成事業者の表を貼り付けてください。</a:t>
            </a:r>
            <a:endParaRPr kumimoji="1" lang="en-US" altLang="ja-JP" sz="900" b="1">
              <a:solidFill>
                <a:srgbClr val="FF0000"/>
              </a:solidFill>
              <a:latin typeface="Meiryo UI" panose="020B0604030504040204" pitchFamily="50" charset="-128"/>
              <a:ea typeface="Meiryo UI" panose="020B0604030504040204" pitchFamily="50" charset="-128"/>
            </a:endParaRPr>
          </a:p>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必要に応じてスライドを追加してください。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9D4174E9-BB97-F5A9-1C75-0231B484888B}"/>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3" name="吹き出し: 四角形 2">
            <a:extLst>
              <a:ext uri="{FF2B5EF4-FFF2-40B4-BE49-F238E27FC236}">
                <a16:creationId xmlns:a16="http://schemas.microsoft.com/office/drawing/2014/main" id="{D267335B-6296-8953-8446-73EBD601933A}"/>
              </a:ext>
            </a:extLst>
          </p:cNvPr>
          <p:cNvSpPr/>
          <p:nvPr/>
        </p:nvSpPr>
        <p:spPr>
          <a:xfrm flipH="1">
            <a:off x="637374" y="4203444"/>
            <a:ext cx="3052736" cy="1663876"/>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12" name="四角形: 1 つの角を切り取る 11">
            <a:extLst>
              <a:ext uri="{FF2B5EF4-FFF2-40B4-BE49-F238E27FC236}">
                <a16:creationId xmlns:a16="http://schemas.microsoft.com/office/drawing/2014/main" id="{73FBC821-C06B-4C7F-A2C5-A9C1AB87010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イ</a:t>
            </a:r>
            <a:r>
              <a:rPr kumimoji="1" lang="ja-JP" altLang="en-US" sz="800" b="1" dirty="0">
                <a:solidFill>
                  <a:schemeClr val="bg1"/>
                </a:solidFill>
                <a:latin typeface="Meiryo UI" panose="020B0604030504040204" pitchFamily="50" charset="-128"/>
                <a:ea typeface="Meiryo UI" panose="020B0604030504040204" pitchFamily="50" charset="-128"/>
              </a:rPr>
              <a:t> ウ エ オ　</a:t>
            </a:r>
            <a:endParaRPr kumimoji="1" lang="ja-JP" altLang="en-US" sz="800" dirty="0">
              <a:solidFill>
                <a:schemeClr val="bg1"/>
              </a:solidFill>
            </a:endParaRPr>
          </a:p>
        </p:txBody>
      </p:sp>
      <p:sp>
        <p:nvSpPr>
          <p:cNvPr id="13" name="四角形: 1 つの角を切り取る 12">
            <a:extLst>
              <a:ext uri="{FF2B5EF4-FFF2-40B4-BE49-F238E27FC236}">
                <a16:creationId xmlns:a16="http://schemas.microsoft.com/office/drawing/2014/main" id="{B99197B8-CCCD-ED97-9001-065FBCD03F8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4" name="四角形: 1 つの角を切り取る 13">
            <a:extLst>
              <a:ext uri="{FF2B5EF4-FFF2-40B4-BE49-F238E27FC236}">
                <a16:creationId xmlns:a16="http://schemas.microsoft.com/office/drawing/2014/main" id="{C1D6A1C9-724E-7C6D-BB51-DBAE2001A7D9}"/>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30014199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／投資の規模</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正方形/長方形 5">
            <a:extLst>
              <a:ext uri="{FF2B5EF4-FFF2-40B4-BE49-F238E27FC236}">
                <a16:creationId xmlns:a16="http://schemas.microsoft.com/office/drawing/2014/main" id="{A45B26B2-BE8B-3EF3-AEE7-96788E4EFB3A}"/>
              </a:ext>
            </a:extLst>
          </p:cNvPr>
          <p:cNvSpPr/>
          <p:nvPr/>
        </p:nvSpPr>
        <p:spPr>
          <a:xfrm>
            <a:off x="148646" y="4726281"/>
            <a:ext cx="8884444" cy="185339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（参考値として、過去</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年程度の貴社の売上高に対する設備投資の割合をご記載ください。）　</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例）</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過去３年間の自社の売上高に占める設備投資の割合は</a:t>
            </a:r>
            <a:r>
              <a:rPr kumimoji="1" lang="en-US" altLang="ja-JP" sz="1200" dirty="0">
                <a:solidFill>
                  <a:schemeClr val="tx1"/>
                </a:solidFill>
                <a:latin typeface="Meiryo UI" panose="020B0604030504040204" pitchFamily="50" charset="-128"/>
                <a:ea typeface="Meiryo UI" panose="020B0604030504040204" pitchFamily="50" charset="-128"/>
              </a:rPr>
              <a:t>10%</a:t>
            </a:r>
            <a:r>
              <a:rPr kumimoji="1" lang="ja-JP" altLang="en-US" sz="1200" dirty="0">
                <a:solidFill>
                  <a:schemeClr val="tx1"/>
                </a:solidFill>
                <a:latin typeface="Meiryo UI" panose="020B0604030504040204" pitchFamily="50" charset="-128"/>
                <a:ea typeface="Meiryo UI" panose="020B0604030504040204" pitchFamily="50" charset="-128"/>
              </a:rPr>
              <a:t>前後で推移。今回、本補助事業を活用し、市況や競合他社の動向を踏まえながら検討していた生産拡張計画を一気に推し進めることとした。これにより今回の売上高投資比率は</a:t>
            </a:r>
            <a:r>
              <a:rPr kumimoji="1" lang="en-US" altLang="ja-JP" sz="1200" dirty="0">
                <a:solidFill>
                  <a:schemeClr val="tx1"/>
                </a:solidFill>
                <a:latin typeface="Meiryo UI" panose="020B0604030504040204" pitchFamily="50" charset="-128"/>
                <a:ea typeface="Meiryo UI" panose="020B0604030504040204" pitchFamily="50" charset="-128"/>
              </a:rPr>
              <a:t>40</a:t>
            </a:r>
            <a:r>
              <a:rPr kumimoji="1" lang="ja-JP" altLang="en-US" sz="1200" dirty="0">
                <a:solidFill>
                  <a:schemeClr val="tx1"/>
                </a:solidFill>
                <a:latin typeface="Meiryo UI" panose="020B0604030504040204" pitchFamily="50" charset="-128"/>
                <a:ea typeface="Meiryo UI" panose="020B0604030504040204" pitchFamily="50" charset="-128"/>
              </a:rPr>
              <a:t>％となる。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なお、先行投資として、これまで</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を実施。</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AA0837BB-E218-CE0C-B3C5-F7D17A147F52}"/>
              </a:ext>
            </a:extLst>
          </p:cNvPr>
          <p:cNvSpPr/>
          <p:nvPr/>
        </p:nvSpPr>
        <p:spPr>
          <a:xfrm>
            <a:off x="148646" y="4607853"/>
            <a:ext cx="3531671" cy="220430"/>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収益規模に応じたリスクをとった投資であることの説明</a:t>
            </a:r>
            <a:endParaRPr kumimoji="1" lang="en-US" altLang="ja-JP" sz="1200" b="1">
              <a:solidFill>
                <a:sysClr val="windowText" lastClr="000000"/>
              </a:solidFill>
              <a:latin typeface="Meiryo UI"/>
              <a:ea typeface="Meiryo UI"/>
            </a:endParaRPr>
          </a:p>
        </p:txBody>
      </p:sp>
      <p:sp>
        <p:nvSpPr>
          <p:cNvPr id="8" name="スライド番号プレースホルダー 7">
            <a:extLst>
              <a:ext uri="{FF2B5EF4-FFF2-40B4-BE49-F238E27FC236}">
                <a16:creationId xmlns:a16="http://schemas.microsoft.com/office/drawing/2014/main" id="{4D712480-20F7-86CB-83D4-3536CD4C3993}"/>
              </a:ext>
            </a:extLst>
          </p:cNvPr>
          <p:cNvSpPr>
            <a:spLocks noGrp="1"/>
          </p:cNvSpPr>
          <p:nvPr>
            <p:ph type="sldNum" sz="quarter" idx="12"/>
          </p:nvPr>
        </p:nvSpPr>
        <p:spPr/>
        <p:txBody>
          <a:bodyPr/>
          <a:lstStyle/>
          <a:p>
            <a:fld id="{70AD163A-2AD1-4CCD-B429-51A5FDE21725}" type="slidenum">
              <a:rPr kumimoji="1" lang="ja-JP" altLang="en-US" smtClean="0"/>
              <a:t>15</a:t>
            </a:fld>
            <a:endParaRPr kumimoji="1" lang="ja-JP" altLang="en-US"/>
          </a:p>
        </p:txBody>
      </p:sp>
      <p:sp>
        <p:nvSpPr>
          <p:cNvPr id="19" name="正方形/長方形 18">
            <a:extLst>
              <a:ext uri="{FF2B5EF4-FFF2-40B4-BE49-F238E27FC236}">
                <a16:creationId xmlns:a16="http://schemas.microsoft.com/office/drawing/2014/main" id="{4A048DCF-55FA-DB98-60AC-4482FED89ACF}"/>
              </a:ext>
            </a:extLst>
          </p:cNvPr>
          <p:cNvSpPr/>
          <p:nvPr/>
        </p:nvSpPr>
        <p:spPr>
          <a:xfrm>
            <a:off x="4321739" y="2257613"/>
            <a:ext cx="1441761"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売上高投資比率</a:t>
            </a:r>
            <a:endParaRPr lang="ja-JP" altLang="ja-JP"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20" name="正方形/長方形 19">
            <a:extLst>
              <a:ext uri="{FF2B5EF4-FFF2-40B4-BE49-F238E27FC236}">
                <a16:creationId xmlns:a16="http://schemas.microsoft.com/office/drawing/2014/main" id="{23AC3131-5783-F608-12BA-1DC002AA01C6}"/>
              </a:ext>
            </a:extLst>
          </p:cNvPr>
          <p:cNvSpPr/>
          <p:nvPr/>
        </p:nvSpPr>
        <p:spPr>
          <a:xfrm>
            <a:off x="2218761" y="2324847"/>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dirty="0">
                <a:solidFill>
                  <a:schemeClr val="tx1"/>
                </a:solidFill>
                <a:latin typeface="Arial" panose="020B0604020202020204" pitchFamily="34" charset="0"/>
                <a:ea typeface="Meiryo UI" panose="020B0604030504040204" pitchFamily="50" charset="-128"/>
              </a:rPr>
              <a:t>売上高</a:t>
            </a:r>
            <a:r>
              <a:rPr lang="en-US" altLang="ja-JP" sz="1200" dirty="0">
                <a:solidFill>
                  <a:schemeClr val="tx1"/>
                </a:solidFill>
                <a:latin typeface="Arial" panose="020B0604020202020204" pitchFamily="34" charset="0"/>
                <a:ea typeface="Meiryo UI" panose="020B0604030504040204" pitchFamily="50" charset="-128"/>
              </a:rPr>
              <a:t>(a)</a:t>
            </a:r>
          </a:p>
          <a:p>
            <a:pPr marR="45720" algn="ctr" fontAlgn="ctr">
              <a:tabLst>
                <a:tab pos="2700020" algn="ctr"/>
                <a:tab pos="5400040" algn="r"/>
              </a:tabLst>
            </a:pPr>
            <a:r>
              <a:rPr lang="en-US" altLang="ja-JP" sz="1200" dirty="0">
                <a:solidFill>
                  <a:schemeClr val="tx1"/>
                </a:solidFill>
                <a:latin typeface="Arial" panose="020B0604020202020204" pitchFamily="34" charset="0"/>
                <a:ea typeface="Meiryo UI" panose="020B0604030504040204" pitchFamily="50" charset="-128"/>
              </a:rPr>
              <a:t>(</a:t>
            </a:r>
            <a:r>
              <a:rPr lang="ja-JP" altLang="en-US" sz="1200" dirty="0">
                <a:solidFill>
                  <a:schemeClr val="tx1"/>
                </a:solidFill>
                <a:latin typeface="Arial" panose="020B0604020202020204" pitchFamily="34" charset="0"/>
                <a:ea typeface="Meiryo UI" panose="020B0604030504040204" pitchFamily="50" charset="-128"/>
              </a:rPr>
              <a:t>直近決算期</a:t>
            </a:r>
            <a:r>
              <a:rPr lang="en-US" altLang="ja-JP" sz="1200" dirty="0">
                <a:solidFill>
                  <a:schemeClr val="tx1"/>
                </a:solidFill>
                <a:latin typeface="Arial" panose="020B0604020202020204" pitchFamily="34" charset="0"/>
                <a:ea typeface="Meiryo UI" panose="020B0604030504040204" pitchFamily="50" charset="-128"/>
              </a:rPr>
              <a:t>)</a:t>
            </a:r>
          </a:p>
        </p:txBody>
      </p:sp>
      <p:sp>
        <p:nvSpPr>
          <p:cNvPr id="21" name="正方形/長方形 20">
            <a:extLst>
              <a:ext uri="{FF2B5EF4-FFF2-40B4-BE49-F238E27FC236}">
                <a16:creationId xmlns:a16="http://schemas.microsoft.com/office/drawing/2014/main" id="{386B58D2-6C74-2111-5FA7-FD68D2F1DB72}"/>
              </a:ext>
            </a:extLst>
          </p:cNvPr>
          <p:cNvSpPr/>
          <p:nvPr/>
        </p:nvSpPr>
        <p:spPr>
          <a:xfrm>
            <a:off x="2218761" y="3041026"/>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設備投資</a:t>
            </a:r>
            <a:r>
              <a:rPr lang="en-US" altLang="ja-JP" sz="1200" i="0" u="none" strike="noStrike">
                <a:solidFill>
                  <a:schemeClr val="tx1"/>
                </a:solidFill>
                <a:effectLst/>
                <a:latin typeface="Arial" panose="020B0604020202020204" pitchFamily="34" charset="0"/>
                <a:ea typeface="Meiryo UI" panose="020B0604030504040204" pitchFamily="50" charset="-128"/>
              </a:rPr>
              <a:t>(b)</a:t>
            </a:r>
          </a:p>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（本補助事業全体に要する経費）</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2" name="正方形/長方形 21">
            <a:extLst>
              <a:ext uri="{FF2B5EF4-FFF2-40B4-BE49-F238E27FC236}">
                <a16:creationId xmlns:a16="http://schemas.microsoft.com/office/drawing/2014/main" id="{4544887B-2F83-73F0-7FA9-2148D3D8553C}"/>
              </a:ext>
            </a:extLst>
          </p:cNvPr>
          <p:cNvSpPr/>
          <p:nvPr/>
        </p:nvSpPr>
        <p:spPr>
          <a:xfrm>
            <a:off x="2218761" y="3757205"/>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売上高投資比率（</a:t>
            </a:r>
            <a:r>
              <a:rPr lang="en-US" altLang="ja-JP" sz="1200">
                <a:solidFill>
                  <a:schemeClr val="tx1"/>
                </a:solidFill>
                <a:latin typeface="Arial" panose="020B0604020202020204" pitchFamily="34" charset="0"/>
                <a:ea typeface="Meiryo UI" panose="020B0604030504040204" pitchFamily="50" charset="-128"/>
              </a:rPr>
              <a:t>b/a</a:t>
            </a:r>
            <a:r>
              <a:rPr lang="ja-JP" altLang="en-US" sz="1200" i="0" u="none" strike="noStrike">
                <a:solidFill>
                  <a:schemeClr val="tx1"/>
                </a:solidFill>
                <a:effectLst/>
                <a:latin typeface="Arial" panose="020B0604020202020204" pitchFamily="34" charset="0"/>
                <a:ea typeface="Meiryo UI" panose="020B0604030504040204" pitchFamily="50" charset="-128"/>
              </a:rPr>
              <a:t>）</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3" name="正方形/長方形 22">
            <a:extLst>
              <a:ext uri="{FF2B5EF4-FFF2-40B4-BE49-F238E27FC236}">
                <a16:creationId xmlns:a16="http://schemas.microsoft.com/office/drawing/2014/main" id="{F66B1C4D-9E8D-906B-AAE5-926BF37A273F}"/>
              </a:ext>
            </a:extLst>
          </p:cNvPr>
          <p:cNvSpPr/>
          <p:nvPr/>
        </p:nvSpPr>
        <p:spPr>
          <a:xfrm>
            <a:off x="4321739" y="2324847"/>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4" name="正方形/長方形 23">
            <a:extLst>
              <a:ext uri="{FF2B5EF4-FFF2-40B4-BE49-F238E27FC236}">
                <a16:creationId xmlns:a16="http://schemas.microsoft.com/office/drawing/2014/main" id="{D29322FB-3419-9D77-0F10-5DF4D90E0235}"/>
              </a:ext>
            </a:extLst>
          </p:cNvPr>
          <p:cNvSpPr/>
          <p:nvPr/>
        </p:nvSpPr>
        <p:spPr>
          <a:xfrm>
            <a:off x="4321739" y="3041026"/>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5" name="正方形/長方形 24">
            <a:extLst>
              <a:ext uri="{FF2B5EF4-FFF2-40B4-BE49-F238E27FC236}">
                <a16:creationId xmlns:a16="http://schemas.microsoft.com/office/drawing/2014/main" id="{EA682AEF-EBC8-C1A0-51EA-9E1B48606AC4}"/>
              </a:ext>
            </a:extLst>
          </p:cNvPr>
          <p:cNvSpPr/>
          <p:nvPr/>
        </p:nvSpPr>
        <p:spPr>
          <a:xfrm>
            <a:off x="4321739" y="3757205"/>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6" name="正方形/長方形 19">
            <a:extLst>
              <a:ext uri="{FF2B5EF4-FFF2-40B4-BE49-F238E27FC236}">
                <a16:creationId xmlns:a16="http://schemas.microsoft.com/office/drawing/2014/main" id="{EC3CE1AA-4EA9-30F6-12B4-E8E1CA329327}"/>
              </a:ext>
            </a:extLst>
          </p:cNvPr>
          <p:cNvSpPr/>
          <p:nvPr/>
        </p:nvSpPr>
        <p:spPr>
          <a:xfrm>
            <a:off x="5464087" y="2800891"/>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28" name="正方形/長方形 19">
            <a:extLst>
              <a:ext uri="{FF2B5EF4-FFF2-40B4-BE49-F238E27FC236}">
                <a16:creationId xmlns:a16="http://schemas.microsoft.com/office/drawing/2014/main" id="{E83D7DF6-38B0-3A73-978A-C2BCCF6DCED7}"/>
              </a:ext>
            </a:extLst>
          </p:cNvPr>
          <p:cNvSpPr/>
          <p:nvPr/>
        </p:nvSpPr>
        <p:spPr>
          <a:xfrm>
            <a:off x="5510579" y="4243839"/>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i="0" u="none" strike="noStrike" kern="100" dirty="0">
                <a:solidFill>
                  <a:schemeClr val="tx1"/>
                </a:solidFill>
                <a:effectLst/>
                <a:latin typeface="Meiryo UI" panose="020B0604030504040204" pitchFamily="50" charset="-128"/>
                <a:ea typeface="Meiryo UI" panose="020B0604030504040204" pitchFamily="50" charset="-128"/>
              </a:rPr>
              <a:t>%</a:t>
            </a:r>
            <a:endParaRPr lang="ja-JP" altLang="ja-JP" sz="1000" i="0" u="none" strike="noStrike" dirty="0">
              <a:solidFill>
                <a:schemeClr val="tx1"/>
              </a:solidFill>
              <a:effectLst/>
              <a:latin typeface="Arial" panose="020B0604020202020204" pitchFamily="34" charset="0"/>
              <a:ea typeface="Meiryo UI" panose="020B0604030504040204" pitchFamily="50" charset="-128"/>
            </a:endParaRPr>
          </a:p>
        </p:txBody>
      </p:sp>
      <p:sp>
        <p:nvSpPr>
          <p:cNvPr id="41" name="正方形/長方形 19">
            <a:extLst>
              <a:ext uri="{FF2B5EF4-FFF2-40B4-BE49-F238E27FC236}">
                <a16:creationId xmlns:a16="http://schemas.microsoft.com/office/drawing/2014/main" id="{1CB04E02-3845-D1EC-C6D7-B5E8A9549225}"/>
              </a:ext>
            </a:extLst>
          </p:cNvPr>
          <p:cNvSpPr/>
          <p:nvPr/>
        </p:nvSpPr>
        <p:spPr>
          <a:xfrm>
            <a:off x="5450216" y="3499703"/>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18" name="正方形/長方形 17">
            <a:extLst>
              <a:ext uri="{FF2B5EF4-FFF2-40B4-BE49-F238E27FC236}">
                <a16:creationId xmlns:a16="http://schemas.microsoft.com/office/drawing/2014/main" id="{3A0ABECD-75CE-EBBB-775A-1FE0CD27A6D5}"/>
              </a:ext>
            </a:extLst>
          </p:cNvPr>
          <p:cNvSpPr/>
          <p:nvPr/>
        </p:nvSpPr>
        <p:spPr>
          <a:xfrm>
            <a:off x="129778" y="1225609"/>
            <a:ext cx="8884444" cy="808691"/>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売上高投資比率をご記載ください。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panose="020B0604030504040204" pitchFamily="50" charset="-128"/>
                <a:ea typeface="Meiryo UI" panose="020B0604030504040204" pitchFamily="50" charset="-128"/>
              </a:rPr>
              <a:t>売上高投資比率は、「本補助事業全体に要する経費（自己負担分も含め、今回、補助事業を通じて実施する設備投資に係る経費の全体額）」が、直近決算期の売上高に占める割合を指します。例えば、補助事業を通じて</a:t>
            </a:r>
            <a:r>
              <a:rPr kumimoji="1" lang="en-US" altLang="ja-JP" sz="1000" dirty="0">
                <a:solidFill>
                  <a:schemeClr val="tx1"/>
                </a:solidFill>
                <a:latin typeface="Meiryo UI" panose="020B0604030504040204" pitchFamily="50" charset="-128"/>
                <a:ea typeface="Meiryo UI" panose="020B0604030504040204" pitchFamily="50" charset="-128"/>
              </a:rPr>
              <a:t>20</a:t>
            </a:r>
            <a:r>
              <a:rPr kumimoji="1" lang="ja-JP" altLang="en-US" sz="1000" dirty="0">
                <a:solidFill>
                  <a:schemeClr val="tx1"/>
                </a:solidFill>
                <a:latin typeface="Meiryo UI" panose="020B0604030504040204" pitchFamily="50" charset="-128"/>
                <a:ea typeface="Meiryo UI" panose="020B0604030504040204" pitchFamily="50" charset="-128"/>
              </a:rPr>
              <a:t>億円の設備投資を実施する場合、直近決算期の売上高が</a:t>
            </a:r>
            <a:r>
              <a:rPr kumimoji="1" lang="en-US" altLang="ja-JP" sz="1000" dirty="0">
                <a:solidFill>
                  <a:schemeClr val="tx1"/>
                </a:solidFill>
                <a:latin typeface="Meiryo UI" panose="020B0604030504040204" pitchFamily="50" charset="-128"/>
                <a:ea typeface="Meiryo UI" panose="020B0604030504040204" pitchFamily="50" charset="-128"/>
              </a:rPr>
              <a:t>50</a:t>
            </a:r>
            <a:r>
              <a:rPr kumimoji="1" lang="ja-JP" altLang="en-US" sz="1000" dirty="0">
                <a:solidFill>
                  <a:schemeClr val="tx1"/>
                </a:solidFill>
                <a:latin typeface="Meiryo UI" panose="020B0604030504040204" pitchFamily="50" charset="-128"/>
                <a:ea typeface="Meiryo UI" panose="020B0604030504040204" pitchFamily="50" charset="-128"/>
              </a:rPr>
              <a:t>億円としますと、売上高投資比率は</a:t>
            </a:r>
            <a:r>
              <a:rPr kumimoji="1" lang="en-US" altLang="ja-JP" sz="1000" dirty="0">
                <a:solidFill>
                  <a:schemeClr val="tx1"/>
                </a:solidFill>
                <a:latin typeface="Meiryo UI" panose="020B0604030504040204" pitchFamily="50" charset="-128"/>
                <a:ea typeface="Meiryo UI" panose="020B0604030504040204" pitchFamily="50" charset="-128"/>
              </a:rPr>
              <a:t>40</a:t>
            </a:r>
            <a:r>
              <a:rPr kumimoji="1" lang="ja-JP" altLang="en-US" sz="1000" dirty="0">
                <a:solidFill>
                  <a:schemeClr val="tx1"/>
                </a:solidFill>
                <a:latin typeface="Meiryo UI" panose="020B0604030504040204" pitchFamily="50" charset="-128"/>
                <a:ea typeface="Meiryo UI" panose="020B0604030504040204" pitchFamily="50" charset="-128"/>
              </a:rPr>
              <a:t>％となります。 </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7" name="吹き出し: 四角形 26">
            <a:extLst>
              <a:ext uri="{FF2B5EF4-FFF2-40B4-BE49-F238E27FC236}">
                <a16:creationId xmlns:a16="http://schemas.microsoft.com/office/drawing/2014/main" id="{69172D2B-67F5-CAB6-1D20-28E78B075B58}"/>
              </a:ext>
            </a:extLst>
          </p:cNvPr>
          <p:cNvSpPr/>
          <p:nvPr/>
        </p:nvSpPr>
        <p:spPr>
          <a:xfrm>
            <a:off x="6438019" y="3115504"/>
            <a:ext cx="2474248" cy="864597"/>
          </a:xfrm>
          <a:prstGeom prst="wedgeRectCallout">
            <a:avLst>
              <a:gd name="adj1" fmla="val -69627"/>
              <a:gd name="adj2" fmla="val -5195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自己負担分も含め、今回、補助事業を通じて実施する設備投資に係る経費の全体額をご記載ください。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様式</a:t>
            </a:r>
            <a:r>
              <a:rPr kumimoji="1" lang="en-US" altLang="ja-JP" sz="900" dirty="0">
                <a:solidFill>
                  <a:schemeClr val="tx1"/>
                </a:solidFill>
                <a:latin typeface="Meiryo UI" panose="020B0604030504040204" pitchFamily="50" charset="-128"/>
                <a:ea typeface="Meiryo UI" panose="020B0604030504040204" pitchFamily="50" charset="-128"/>
              </a:rPr>
              <a:t>2</a:t>
            </a:r>
            <a:r>
              <a:rPr kumimoji="1" lang="ja-JP" altLang="en-US" sz="900" dirty="0">
                <a:solidFill>
                  <a:schemeClr val="tx1"/>
                </a:solidFill>
                <a:latin typeface="Meiryo UI" panose="020B0604030504040204" pitchFamily="50" charset="-128"/>
                <a:ea typeface="Meiryo UI" panose="020B0604030504040204" pitchFamily="50" charset="-128"/>
              </a:rPr>
              <a:t>「③経費明細書」</a:t>
            </a:r>
            <a:r>
              <a:rPr kumimoji="1" lang="en-US" altLang="ja-JP" sz="900" dirty="0">
                <a:solidFill>
                  <a:schemeClr val="tx1"/>
                </a:solidFill>
                <a:latin typeface="Meiryo UI" panose="020B0604030504040204" pitchFamily="50" charset="-128"/>
                <a:ea typeface="Meiryo UI" panose="020B0604030504040204" pitchFamily="50" charset="-128"/>
              </a:rPr>
              <a:t>D31</a:t>
            </a:r>
            <a:r>
              <a:rPr kumimoji="1" lang="ja-JP" altLang="en-US" sz="900" dirty="0">
                <a:solidFill>
                  <a:schemeClr val="tx1"/>
                </a:solidFill>
                <a:latin typeface="Meiryo UI" panose="020B0604030504040204" pitchFamily="50" charset="-128"/>
                <a:ea typeface="Meiryo UI" panose="020B0604030504040204" pitchFamily="50" charset="-128"/>
              </a:rPr>
              <a:t>セルの数値と整合させてご記入ください。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9" name="吹き出し: 四角形 28">
            <a:extLst>
              <a:ext uri="{FF2B5EF4-FFF2-40B4-BE49-F238E27FC236}">
                <a16:creationId xmlns:a16="http://schemas.microsoft.com/office/drawing/2014/main" id="{2B4ACA5A-6564-BB5D-86FF-6332A1FDD880}"/>
              </a:ext>
            </a:extLst>
          </p:cNvPr>
          <p:cNvSpPr/>
          <p:nvPr/>
        </p:nvSpPr>
        <p:spPr>
          <a:xfrm>
            <a:off x="6448187" y="2128500"/>
            <a:ext cx="2474248" cy="668672"/>
          </a:xfrm>
          <a:prstGeom prst="wedgeRectCallout">
            <a:avLst>
              <a:gd name="adj1" fmla="val -68395"/>
              <a:gd name="adj2" fmla="val -21402"/>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様式</a:t>
            </a:r>
            <a:r>
              <a:rPr kumimoji="1" lang="en-US" altLang="ja-JP" sz="900" dirty="0">
                <a:solidFill>
                  <a:schemeClr val="tx1"/>
                </a:solidFill>
                <a:latin typeface="Meiryo UI" panose="020B0604030504040204" pitchFamily="50" charset="-128"/>
                <a:ea typeface="Meiryo UI" panose="020B0604030504040204" pitchFamily="50" charset="-128"/>
              </a:rPr>
              <a:t>2</a:t>
            </a:r>
            <a:r>
              <a:rPr kumimoji="1" lang="ja-JP" altLang="en-US" sz="900" dirty="0">
                <a:solidFill>
                  <a:schemeClr val="tx1"/>
                </a:solidFill>
                <a:latin typeface="Meiryo UI" panose="020B0604030504040204" pitchFamily="50" charset="-128"/>
                <a:ea typeface="Meiryo UI" panose="020B0604030504040204" pitchFamily="50" charset="-128"/>
              </a:rPr>
              <a:t>「③経費明細書」</a:t>
            </a:r>
            <a:r>
              <a:rPr kumimoji="1" lang="en-US" altLang="ja-JP" sz="900" dirty="0">
                <a:solidFill>
                  <a:schemeClr val="tx1"/>
                </a:solidFill>
                <a:latin typeface="Meiryo UI" panose="020B0604030504040204" pitchFamily="50" charset="-128"/>
                <a:ea typeface="Meiryo UI" panose="020B0604030504040204" pitchFamily="50" charset="-128"/>
              </a:rPr>
              <a:t>D30</a:t>
            </a:r>
            <a:r>
              <a:rPr kumimoji="1" lang="ja-JP" altLang="en-US" sz="900" dirty="0">
                <a:solidFill>
                  <a:schemeClr val="tx1"/>
                </a:solidFill>
                <a:latin typeface="Meiryo UI" panose="020B0604030504040204" pitchFamily="50" charset="-128"/>
                <a:ea typeface="Meiryo UI" panose="020B0604030504040204" pitchFamily="50" charset="-128"/>
              </a:rPr>
              <a:t>セルの数値と整合させてご記入ください。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30" name="吹き出し: 四角形 29">
            <a:extLst>
              <a:ext uri="{FF2B5EF4-FFF2-40B4-BE49-F238E27FC236}">
                <a16:creationId xmlns:a16="http://schemas.microsoft.com/office/drawing/2014/main" id="{D468BE0B-83C0-5B61-1222-0D441EF18A73}"/>
              </a:ext>
            </a:extLst>
          </p:cNvPr>
          <p:cNvSpPr/>
          <p:nvPr/>
        </p:nvSpPr>
        <p:spPr>
          <a:xfrm>
            <a:off x="6448187" y="4135858"/>
            <a:ext cx="2474249" cy="589733"/>
          </a:xfrm>
          <a:prstGeom prst="wedgeRectCallout">
            <a:avLst>
              <a:gd name="adj1" fmla="val -62575"/>
              <a:gd name="adj2" fmla="val 79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様式</a:t>
            </a:r>
            <a:r>
              <a:rPr kumimoji="1" lang="en-US" altLang="ja-JP" sz="900" dirty="0">
                <a:solidFill>
                  <a:schemeClr val="tx1"/>
                </a:solidFill>
                <a:latin typeface="Meiryo UI" panose="020B0604030504040204" pitchFamily="50" charset="-128"/>
                <a:ea typeface="Meiryo UI" panose="020B0604030504040204" pitchFamily="50" charset="-128"/>
              </a:rPr>
              <a:t>2</a:t>
            </a:r>
            <a:r>
              <a:rPr kumimoji="1" lang="ja-JP" altLang="en-US" sz="900" dirty="0">
                <a:solidFill>
                  <a:schemeClr val="tx1"/>
                </a:solidFill>
                <a:latin typeface="Meiryo UI" panose="020B0604030504040204" pitchFamily="50" charset="-128"/>
                <a:ea typeface="Meiryo UI" panose="020B0604030504040204" pitchFamily="50" charset="-128"/>
              </a:rPr>
              <a:t>「③経費明細書」</a:t>
            </a:r>
            <a:r>
              <a:rPr kumimoji="1" lang="en-US" altLang="ja-JP" sz="900" dirty="0">
                <a:solidFill>
                  <a:schemeClr val="tx1"/>
                </a:solidFill>
                <a:latin typeface="Meiryo UI" panose="020B0604030504040204" pitchFamily="50" charset="-128"/>
                <a:ea typeface="Meiryo UI" panose="020B0604030504040204" pitchFamily="50" charset="-128"/>
              </a:rPr>
              <a:t> D32</a:t>
            </a:r>
            <a:r>
              <a:rPr kumimoji="1" lang="ja-JP" altLang="en-US" sz="900" dirty="0">
                <a:solidFill>
                  <a:schemeClr val="tx1"/>
                </a:solidFill>
                <a:latin typeface="Meiryo UI" panose="020B0604030504040204" pitchFamily="50" charset="-128"/>
                <a:ea typeface="Meiryo UI" panose="020B0604030504040204" pitchFamily="50" charset="-128"/>
              </a:rPr>
              <a:t>セルの数値と整合させてご記入ください。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95216C40-037E-BB2A-686E-485E4B3DB2A4}"/>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5" name="四角形: 1 つの角を切り取る 4">
            <a:extLst>
              <a:ext uri="{FF2B5EF4-FFF2-40B4-BE49-F238E27FC236}">
                <a16:creationId xmlns:a16="http://schemas.microsoft.com/office/drawing/2014/main" id="{D422372C-0078-0DAB-534E-CF53C608D90F}"/>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33B4AD30-2191-C495-D905-F6FDC1E42D48}"/>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267851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F5B954-C12B-D678-836E-BD2603BA72AB}"/>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C1AE73FE-5D82-0E08-2C8B-008EB184963E}"/>
              </a:ext>
            </a:extLst>
          </p:cNvPr>
          <p:cNvPicPr>
            <a:picLocks noChangeAspect="1"/>
          </p:cNvPicPr>
          <p:nvPr/>
        </p:nvPicPr>
        <p:blipFill>
          <a:blip r:embed="rId2"/>
          <a:stretch>
            <a:fillRect/>
          </a:stretch>
        </p:blipFill>
        <p:spPr>
          <a:xfrm>
            <a:off x="128587" y="899389"/>
            <a:ext cx="8886825" cy="5059222"/>
          </a:xfrm>
          <a:prstGeom prst="rect">
            <a:avLst/>
          </a:prstGeom>
        </p:spPr>
      </p:pic>
      <p:sp>
        <p:nvSpPr>
          <p:cNvPr id="4" name="タイトル 3">
            <a:extLst>
              <a:ext uri="{FF2B5EF4-FFF2-40B4-BE49-F238E27FC236}">
                <a16:creationId xmlns:a16="http://schemas.microsoft.com/office/drawing/2014/main" id="{8C1C4348-836E-5D6A-1DD0-DD485B7CA026}"/>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／財務諸表（</a:t>
            </a:r>
            <a:r>
              <a:rPr lang="en-US" altLang="ja-JP" sz="1200">
                <a:solidFill>
                  <a:schemeClr val="tx2"/>
                </a:solidFill>
                <a:latin typeface="Meiryo UI" panose="020B0604030504040204" pitchFamily="50" charset="-128"/>
                <a:ea typeface="Meiryo UI" panose="020B0604030504040204" pitchFamily="50" charset="-128"/>
                <a:cs typeface="+mn-cs"/>
              </a:rPr>
              <a:t>PL</a:t>
            </a:r>
            <a:r>
              <a:rPr lang="ja-JP" altLang="en-US" sz="1200">
                <a:solidFill>
                  <a:schemeClr val="tx2"/>
                </a:solidFill>
                <a:latin typeface="Meiryo UI" panose="020B0604030504040204" pitchFamily="50" charset="-128"/>
                <a:ea typeface="Meiryo UI" panose="020B0604030504040204" pitchFamily="50" charset="-128"/>
                <a:cs typeface="+mn-cs"/>
              </a:rPr>
              <a:t>）</a:t>
            </a:r>
          </a:p>
        </p:txBody>
      </p:sp>
      <p:sp>
        <p:nvSpPr>
          <p:cNvPr id="8" name="スライド番号プレースホルダー 7">
            <a:extLst>
              <a:ext uri="{FF2B5EF4-FFF2-40B4-BE49-F238E27FC236}">
                <a16:creationId xmlns:a16="http://schemas.microsoft.com/office/drawing/2014/main" id="{7393D96A-9CCB-00F2-548F-0509B8AE3A1D}"/>
              </a:ext>
            </a:extLst>
          </p:cNvPr>
          <p:cNvSpPr>
            <a:spLocks noGrp="1"/>
          </p:cNvSpPr>
          <p:nvPr>
            <p:ph type="sldNum" sz="quarter" idx="12"/>
          </p:nvPr>
        </p:nvSpPr>
        <p:spPr>
          <a:xfrm>
            <a:off x="7086600" y="6623988"/>
            <a:ext cx="2057400" cy="233170"/>
          </a:xfrm>
        </p:spPr>
        <p:txBody>
          <a:bodyPr/>
          <a:lstStyle/>
          <a:p>
            <a:fld id="{70AD163A-2AD1-4CCD-B429-51A5FDE21725}" type="slidenum">
              <a:rPr kumimoji="1" lang="ja-JP" altLang="en-US" smtClean="0"/>
              <a:t>16</a:t>
            </a:fld>
            <a:endParaRPr kumimoji="1" lang="ja-JP" altLang="en-US"/>
          </a:p>
        </p:txBody>
      </p:sp>
      <p:sp>
        <p:nvSpPr>
          <p:cNvPr id="5" name="吹き出し: 四角形 4">
            <a:extLst>
              <a:ext uri="{FF2B5EF4-FFF2-40B4-BE49-F238E27FC236}">
                <a16:creationId xmlns:a16="http://schemas.microsoft.com/office/drawing/2014/main" id="{2BD8D354-6D68-3440-D1B0-A84EE328E700}"/>
              </a:ext>
            </a:extLst>
          </p:cNvPr>
          <p:cNvSpPr/>
          <p:nvPr/>
        </p:nvSpPr>
        <p:spPr>
          <a:xfrm flipH="1">
            <a:off x="5193559" y="3176626"/>
            <a:ext cx="3538961" cy="682142"/>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原則として幹事企業等、事業の中心となる企業の表を貼り付けてください。説明上不可欠な場合には適宜スライドを追加のうえ、複数社分貼り付けていただくことも可能とします。</a:t>
            </a:r>
            <a:endParaRPr kumimoji="1" lang="en-US" altLang="ja-JP" sz="900" b="1">
              <a:solidFill>
                <a:srgbClr val="FF0000"/>
              </a:solidFill>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362AA3A9-7C15-A605-874C-F2E192BE9C31}"/>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
        <p:nvSpPr>
          <p:cNvPr id="2" name="吹き出し: 四角形 1">
            <a:extLst>
              <a:ext uri="{FF2B5EF4-FFF2-40B4-BE49-F238E27FC236}">
                <a16:creationId xmlns:a16="http://schemas.microsoft.com/office/drawing/2014/main" id="{526C537F-2231-1441-2E54-FBE577D454D4}"/>
              </a:ext>
            </a:extLst>
          </p:cNvPr>
          <p:cNvSpPr/>
          <p:nvPr/>
        </p:nvSpPr>
        <p:spPr>
          <a:xfrm flipH="1">
            <a:off x="637374" y="4203443"/>
            <a:ext cx="3052736" cy="2151175"/>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単独申請の場合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貼付用シート（単独申請用）」の表を貼り付けてください。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9" name="四角形: 1 つの角を切り取る 8">
            <a:extLst>
              <a:ext uri="{FF2B5EF4-FFF2-40B4-BE49-F238E27FC236}">
                <a16:creationId xmlns:a16="http://schemas.microsoft.com/office/drawing/2014/main" id="{AFBAF9A1-0BF2-7569-ED6C-0CE8B49508F5}"/>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0" name="四角形: 1 つの角を切り取る 9">
            <a:extLst>
              <a:ext uri="{FF2B5EF4-FFF2-40B4-BE49-F238E27FC236}">
                <a16:creationId xmlns:a16="http://schemas.microsoft.com/office/drawing/2014/main" id="{37C9F087-F83A-8F3F-F844-1991D95631F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EB7D8167-F62D-8291-A213-C49DF9BF687D}"/>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0385790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D2B21-26D1-3949-F227-1CAC2360671D}"/>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A0E47D3C-6867-E749-4E73-E28312A2168A}"/>
              </a:ext>
            </a:extLst>
          </p:cNvPr>
          <p:cNvPicPr>
            <a:picLocks noChangeAspect="1"/>
          </p:cNvPicPr>
          <p:nvPr/>
        </p:nvPicPr>
        <p:blipFill>
          <a:blip r:embed="rId2"/>
          <a:stretch>
            <a:fillRect/>
          </a:stretch>
        </p:blipFill>
        <p:spPr>
          <a:xfrm>
            <a:off x="212892" y="560417"/>
            <a:ext cx="8833104" cy="5908284"/>
          </a:xfrm>
          <a:prstGeom prst="rect">
            <a:avLst/>
          </a:prstGeom>
        </p:spPr>
      </p:pic>
      <p:sp>
        <p:nvSpPr>
          <p:cNvPr id="4" name="タイトル 3">
            <a:extLst>
              <a:ext uri="{FF2B5EF4-FFF2-40B4-BE49-F238E27FC236}">
                <a16:creationId xmlns:a16="http://schemas.microsoft.com/office/drawing/2014/main" id="{F71D0C9A-43C7-2FC8-C094-62971AE3E9F8}"/>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rPr>
              <a:t>財務諸表（</a:t>
            </a:r>
            <a:r>
              <a:rPr lang="en-US" altLang="ja-JP" sz="1200">
                <a:solidFill>
                  <a:schemeClr val="tx2"/>
                </a:solidFill>
                <a:latin typeface="Meiryo UI" panose="020B0604030504040204" pitchFamily="50" charset="-128"/>
                <a:ea typeface="Meiryo UI" panose="020B0604030504040204" pitchFamily="50" charset="-128"/>
              </a:rPr>
              <a:t>BS</a:t>
            </a:r>
            <a:r>
              <a:rPr lang="ja-JP" altLang="en-US" sz="1200">
                <a:solidFill>
                  <a:schemeClr val="tx2"/>
                </a:solidFill>
                <a:latin typeface="Meiryo UI" panose="020B0604030504040204" pitchFamily="50" charset="-128"/>
                <a:ea typeface="Meiryo UI" panose="020B0604030504040204" pitchFamily="50" charset="-128"/>
              </a:rPr>
              <a:t>）</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8" name="スライド番号プレースホルダー 7">
            <a:extLst>
              <a:ext uri="{FF2B5EF4-FFF2-40B4-BE49-F238E27FC236}">
                <a16:creationId xmlns:a16="http://schemas.microsoft.com/office/drawing/2014/main" id="{8533AC06-09DB-0382-F5C8-00FE0FC67A1E}"/>
              </a:ext>
            </a:extLst>
          </p:cNvPr>
          <p:cNvSpPr>
            <a:spLocks noGrp="1"/>
          </p:cNvSpPr>
          <p:nvPr>
            <p:ph type="sldNum" sz="quarter" idx="12"/>
          </p:nvPr>
        </p:nvSpPr>
        <p:spPr>
          <a:xfrm>
            <a:off x="7086600" y="6604000"/>
            <a:ext cx="2057400" cy="253158"/>
          </a:xfrm>
        </p:spPr>
        <p:txBody>
          <a:bodyPr/>
          <a:lstStyle/>
          <a:p>
            <a:fld id="{70AD163A-2AD1-4CCD-B429-51A5FDE21725}" type="slidenum">
              <a:rPr kumimoji="1" lang="ja-JP" altLang="en-US" smtClean="0"/>
              <a:t>17</a:t>
            </a:fld>
            <a:endParaRPr kumimoji="1" lang="ja-JP" altLang="en-US"/>
          </a:p>
        </p:txBody>
      </p:sp>
      <p:sp>
        <p:nvSpPr>
          <p:cNvPr id="10" name="吹き出し: 四角形 9">
            <a:extLst>
              <a:ext uri="{FF2B5EF4-FFF2-40B4-BE49-F238E27FC236}">
                <a16:creationId xmlns:a16="http://schemas.microsoft.com/office/drawing/2014/main" id="{0E759C3A-630B-3930-C3E1-BE02AAF26DFB}"/>
              </a:ext>
            </a:extLst>
          </p:cNvPr>
          <p:cNvSpPr/>
          <p:nvPr/>
        </p:nvSpPr>
        <p:spPr>
          <a:xfrm flipH="1">
            <a:off x="5193559" y="3176626"/>
            <a:ext cx="3538961" cy="682142"/>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原則として幹事企業等、事業の中心となる企業の表を貼り付けてください。説明上不可欠な場合には適宜スライドを追加のうえ、複数社分貼り付けていただくことも可能とします。</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6" name="吹き出し: 四角形 5">
            <a:extLst>
              <a:ext uri="{FF2B5EF4-FFF2-40B4-BE49-F238E27FC236}">
                <a16:creationId xmlns:a16="http://schemas.microsoft.com/office/drawing/2014/main" id="{10CEA82C-5093-F057-4AAA-C611669F9BDF}"/>
              </a:ext>
            </a:extLst>
          </p:cNvPr>
          <p:cNvSpPr/>
          <p:nvPr/>
        </p:nvSpPr>
        <p:spPr>
          <a:xfrm flipH="1">
            <a:off x="894549" y="4270118"/>
            <a:ext cx="3052736" cy="2151175"/>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単独申請の場合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貼付用シート（単独申請用）」の表を貼り付けてください。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コンソーシアム形式で全ての構成事業者の決算月が同一の場合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決算月一致用）」の表を貼り付けてください。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コンソーシアム形式で構成事業者に決算月が異なる事業者が含まれている場合</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「⓪</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入力不要</a:t>
            </a:r>
            <a:r>
              <a:rPr kumimoji="1" lang="en-US" altLang="ja-JP" sz="900" b="1" dirty="0">
                <a:solidFill>
                  <a:srgbClr val="FF0000"/>
                </a:solidFill>
                <a:latin typeface="Meiryo UI" panose="020B0604030504040204" pitchFamily="50" charset="-128"/>
                <a:ea typeface="Meiryo UI" panose="020B0604030504040204" pitchFamily="50" charset="-128"/>
              </a:rPr>
              <a:t>】</a:t>
            </a:r>
            <a:r>
              <a:rPr kumimoji="1" lang="ja-JP" altLang="en-US" sz="900" b="1" dirty="0">
                <a:solidFill>
                  <a:srgbClr val="FF0000"/>
                </a:solidFill>
                <a:latin typeface="Meiryo UI" panose="020B0604030504040204" pitchFamily="50" charset="-128"/>
                <a:ea typeface="Meiryo UI" panose="020B0604030504040204" pitchFamily="50" charset="-128"/>
              </a:rPr>
              <a:t>様式</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貼付用シート（共同申請</a:t>
            </a:r>
            <a:r>
              <a:rPr kumimoji="1" lang="en-US" altLang="ja-JP" sz="900" b="1" dirty="0">
                <a:solidFill>
                  <a:srgbClr val="FF0000"/>
                </a:solidFill>
                <a:latin typeface="Meiryo UI" panose="020B0604030504040204" pitchFamily="50" charset="-128"/>
                <a:ea typeface="Meiryo UI" panose="020B0604030504040204" pitchFamily="50" charset="-128"/>
              </a:rPr>
              <a:t>_</a:t>
            </a:r>
            <a:r>
              <a:rPr kumimoji="1" lang="ja-JP" altLang="en-US" sz="900" b="1" dirty="0">
                <a:solidFill>
                  <a:srgbClr val="FF0000"/>
                </a:solidFill>
                <a:latin typeface="Meiryo UI" panose="020B0604030504040204" pitchFamily="50" charset="-128"/>
                <a:ea typeface="Meiryo UI" panose="020B0604030504040204" pitchFamily="50" charset="-128"/>
              </a:rPr>
              <a:t>決算月相違用）」の表を貼り付けてください。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9" name="四角形: 1 つの角を切り取る 8">
            <a:extLst>
              <a:ext uri="{FF2B5EF4-FFF2-40B4-BE49-F238E27FC236}">
                <a16:creationId xmlns:a16="http://schemas.microsoft.com/office/drawing/2014/main" id="{628F9025-1ACC-2175-1B8D-821B8736370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F1D4AE9A-539A-8C8E-D783-BF1D034CFB37}"/>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3" name="四角形: 1 つの角を切り取る 12">
            <a:extLst>
              <a:ext uri="{FF2B5EF4-FFF2-40B4-BE49-F238E27FC236}">
                <a16:creationId xmlns:a16="http://schemas.microsoft.com/office/drawing/2014/main" id="{E80DA084-451D-B5C6-FE4C-4C93174A893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3" name="テキスト ボックス 2">
            <a:extLst>
              <a:ext uri="{FF2B5EF4-FFF2-40B4-BE49-F238E27FC236}">
                <a16:creationId xmlns:a16="http://schemas.microsoft.com/office/drawing/2014/main" id="{FEE411E2-B29A-6664-1AC0-ECB32084DC4E}"/>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12541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A98C6-80DD-42F0-3571-E200A97C2BAF}"/>
            </a:ext>
          </a:extLst>
        </p:cNvPr>
        <p:cNvGrpSpPr/>
        <p:nvPr/>
      </p:nvGrpSpPr>
      <p:grpSpPr>
        <a:xfrm>
          <a:off x="0" y="0"/>
          <a:ext cx="0" cy="0"/>
          <a:chOff x="0" y="0"/>
          <a:chExt cx="0" cy="0"/>
        </a:xfrm>
      </p:grpSpPr>
      <p:graphicFrame>
        <p:nvGraphicFramePr>
          <p:cNvPr id="27" name="表 26">
            <a:extLst>
              <a:ext uri="{FF2B5EF4-FFF2-40B4-BE49-F238E27FC236}">
                <a16:creationId xmlns:a16="http://schemas.microsoft.com/office/drawing/2014/main" id="{30A94AB1-93DA-0C11-1D9A-7102C4698311}"/>
              </a:ext>
            </a:extLst>
          </p:cNvPr>
          <p:cNvGraphicFramePr>
            <a:graphicFrameLocks noGrp="1"/>
          </p:cNvGraphicFramePr>
          <p:nvPr>
            <p:extLst>
              <p:ext uri="{D42A27DB-BD31-4B8C-83A1-F6EECF244321}">
                <p14:modId xmlns:p14="http://schemas.microsoft.com/office/powerpoint/2010/main" val="481120507"/>
              </p:ext>
            </p:extLst>
          </p:nvPr>
        </p:nvGraphicFramePr>
        <p:xfrm>
          <a:off x="4647190" y="3582011"/>
          <a:ext cx="4161088" cy="2617200"/>
        </p:xfrm>
        <a:graphic>
          <a:graphicData uri="http://schemas.openxmlformats.org/drawingml/2006/table">
            <a:tbl>
              <a:tblPr/>
              <a:tblGrid>
                <a:gridCol w="219270">
                  <a:extLst>
                    <a:ext uri="{9D8B030D-6E8A-4147-A177-3AD203B41FA5}">
                      <a16:colId xmlns:a16="http://schemas.microsoft.com/office/drawing/2014/main" val="20000"/>
                    </a:ext>
                  </a:extLst>
                </a:gridCol>
                <a:gridCol w="1000800">
                  <a:extLst>
                    <a:ext uri="{9D8B030D-6E8A-4147-A177-3AD203B41FA5}">
                      <a16:colId xmlns:a16="http://schemas.microsoft.com/office/drawing/2014/main" val="20001"/>
                    </a:ext>
                  </a:extLst>
                </a:gridCol>
                <a:gridCol w="766618">
                  <a:extLst>
                    <a:ext uri="{9D8B030D-6E8A-4147-A177-3AD203B41FA5}">
                      <a16:colId xmlns:a16="http://schemas.microsoft.com/office/drawing/2014/main" val="320351848"/>
                    </a:ext>
                  </a:extLst>
                </a:gridCol>
                <a:gridCol w="2174400">
                  <a:extLst>
                    <a:ext uri="{9D8B030D-6E8A-4147-A177-3AD203B41FA5}">
                      <a16:colId xmlns:a16="http://schemas.microsoft.com/office/drawing/2014/main" val="20002"/>
                    </a:ext>
                  </a:extLst>
                </a:gridCol>
              </a:tblGrid>
              <a:tr h="432000">
                <a:tc>
                  <a:txBody>
                    <a:bodyPr/>
                    <a:lstStyle/>
                    <a:p>
                      <a:pPr marR="44450" indent="127000" algn="ctr">
                        <a:spcAft>
                          <a:spcPts val="0"/>
                        </a:spcAft>
                        <a:tabLst>
                          <a:tab pos="2700020" algn="ctr"/>
                          <a:tab pos="5400040" algn="r"/>
                        </a:tabLst>
                      </a:pP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主な出資先</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保有比率</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当社との関係性</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当社の製造子会社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dirty="0">
                          <a:effectLst/>
                          <a:latin typeface="Meiryo UI" panose="020B0604030504040204" pitchFamily="50" charset="-128"/>
                          <a:ea typeface="Meiryo UI" panose="020B0604030504040204" pitchFamily="50" charset="-128"/>
                          <a:cs typeface="Meiryo UI" panose="020B0604030504040204" pitchFamily="50" charset="-128"/>
                        </a:rPr>
                        <a:t>2</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当社の販売子会社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当社のシステム子会社</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当社の物流子会社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4572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当社の有力調達先</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475812111"/>
                  </a:ext>
                </a:extLst>
              </a:tr>
            </a:tbl>
          </a:graphicData>
        </a:graphic>
      </p:graphicFrame>
      <p:sp>
        <p:nvSpPr>
          <p:cNvPr id="4" name="タイトル 3">
            <a:extLst>
              <a:ext uri="{FF2B5EF4-FFF2-40B4-BE49-F238E27FC236}">
                <a16:creationId xmlns:a16="http://schemas.microsoft.com/office/drawing/2014/main" id="{FBF654A6-2408-589B-5439-6E948178FC57}"/>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／主な出資者・出資先</a:t>
            </a:r>
          </a:p>
        </p:txBody>
      </p:sp>
      <p:sp>
        <p:nvSpPr>
          <p:cNvPr id="8" name="スライド番号プレースホルダー 7">
            <a:extLst>
              <a:ext uri="{FF2B5EF4-FFF2-40B4-BE49-F238E27FC236}">
                <a16:creationId xmlns:a16="http://schemas.microsoft.com/office/drawing/2014/main" id="{BF0B3845-7324-76A2-95A0-A65D31EE6E86}"/>
              </a:ext>
            </a:extLst>
          </p:cNvPr>
          <p:cNvSpPr>
            <a:spLocks noGrp="1"/>
          </p:cNvSpPr>
          <p:nvPr>
            <p:ph type="sldNum" sz="quarter" idx="12"/>
          </p:nvPr>
        </p:nvSpPr>
        <p:spPr>
          <a:xfrm>
            <a:off x="7086600" y="6604000"/>
            <a:ext cx="2057400" cy="253158"/>
          </a:xfrm>
        </p:spPr>
        <p:txBody>
          <a:bodyPr/>
          <a:lstStyle/>
          <a:p>
            <a:fld id="{70AD163A-2AD1-4CCD-B429-51A5FDE21725}" type="slidenum">
              <a:rPr kumimoji="1" lang="ja-JP" altLang="en-US" smtClean="0"/>
              <a:t>18</a:t>
            </a:fld>
            <a:endParaRPr kumimoji="1" lang="ja-JP" altLang="en-US"/>
          </a:p>
        </p:txBody>
      </p:sp>
      <p:graphicFrame>
        <p:nvGraphicFramePr>
          <p:cNvPr id="2" name="表 1">
            <a:extLst>
              <a:ext uri="{FF2B5EF4-FFF2-40B4-BE49-F238E27FC236}">
                <a16:creationId xmlns:a16="http://schemas.microsoft.com/office/drawing/2014/main" id="{F72AC8D3-ACEC-BB63-22EB-ED677C74F509}"/>
              </a:ext>
            </a:extLst>
          </p:cNvPr>
          <p:cNvGraphicFramePr>
            <a:graphicFrameLocks noGrp="1"/>
          </p:cNvGraphicFramePr>
          <p:nvPr>
            <p:extLst>
              <p:ext uri="{D42A27DB-BD31-4B8C-83A1-F6EECF244321}">
                <p14:modId xmlns:p14="http://schemas.microsoft.com/office/powerpoint/2010/main" val="3819424224"/>
              </p:ext>
            </p:extLst>
          </p:nvPr>
        </p:nvGraphicFramePr>
        <p:xfrm>
          <a:off x="250488" y="3581865"/>
          <a:ext cx="4160101" cy="2617200"/>
        </p:xfrm>
        <a:graphic>
          <a:graphicData uri="http://schemas.openxmlformats.org/drawingml/2006/table">
            <a:tbl>
              <a:tblPr/>
              <a:tblGrid>
                <a:gridCol w="219270">
                  <a:extLst>
                    <a:ext uri="{9D8B030D-6E8A-4147-A177-3AD203B41FA5}">
                      <a16:colId xmlns:a16="http://schemas.microsoft.com/office/drawing/2014/main" val="20000"/>
                    </a:ext>
                  </a:extLst>
                </a:gridCol>
                <a:gridCol w="998824">
                  <a:extLst>
                    <a:ext uri="{9D8B030D-6E8A-4147-A177-3AD203B41FA5}">
                      <a16:colId xmlns:a16="http://schemas.microsoft.com/office/drawing/2014/main" val="20001"/>
                    </a:ext>
                  </a:extLst>
                </a:gridCol>
                <a:gridCol w="766800">
                  <a:extLst>
                    <a:ext uri="{9D8B030D-6E8A-4147-A177-3AD203B41FA5}">
                      <a16:colId xmlns:a16="http://schemas.microsoft.com/office/drawing/2014/main" val="320351848"/>
                    </a:ext>
                  </a:extLst>
                </a:gridCol>
                <a:gridCol w="2175207">
                  <a:extLst>
                    <a:ext uri="{9D8B030D-6E8A-4147-A177-3AD203B41FA5}">
                      <a16:colId xmlns:a16="http://schemas.microsoft.com/office/drawing/2014/main" val="20002"/>
                    </a:ext>
                  </a:extLst>
                </a:gridCol>
              </a:tblGrid>
              <a:tr h="432000">
                <a:tc>
                  <a:txBody>
                    <a:bodyPr/>
                    <a:lstStyle/>
                    <a:p>
                      <a:pPr marR="44450" indent="127000" algn="ctr">
                        <a:spcAft>
                          <a:spcPts val="0"/>
                        </a:spcAft>
                        <a:tabLst>
                          <a:tab pos="2700020" algn="ctr"/>
                          <a:tab pos="5400040" algn="r"/>
                        </a:tabLst>
                      </a:pP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主な出資者</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出資比率</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当社との関係性　</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投資事業組合の場合は主な投資家を記載ください。</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　〇〇氏</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現代表取締役</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　〇〇氏</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現代表取締役の父（前代表取締役）</a:t>
                      </a:r>
                      <a:endPar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当社の持株会社</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〇〇投資組合</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tabLst>
                          <a:tab pos="2700020" algn="ctr"/>
                          <a:tab pos="5400040" algn="r"/>
                        </a:tabLst>
                      </a:pP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GP</a:t>
                      </a: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は投資ファンド〇〇、主な</a:t>
                      </a: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LP</a:t>
                      </a: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は〇〇、〇〇、〇〇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lvl="0" indent="12700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〇〇投資組合</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投資ファンド〇〇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と事業会社〇〇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とによる共同投資ファンド〇〇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475812111"/>
                  </a:ext>
                </a:extLst>
              </a:tr>
            </a:tbl>
          </a:graphicData>
        </a:graphic>
      </p:graphicFrame>
      <p:sp>
        <p:nvSpPr>
          <p:cNvPr id="3" name="正方形/長方形 2">
            <a:extLst>
              <a:ext uri="{FF2B5EF4-FFF2-40B4-BE49-F238E27FC236}">
                <a16:creationId xmlns:a16="http://schemas.microsoft.com/office/drawing/2014/main" id="{20ACC99E-F315-C2A1-F652-1841D2F8D908}"/>
              </a:ext>
            </a:extLst>
          </p:cNvPr>
          <p:cNvSpPr/>
          <p:nvPr/>
        </p:nvSpPr>
        <p:spPr>
          <a:xfrm>
            <a:off x="3776661" y="1983931"/>
            <a:ext cx="1091476"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a:solidFill>
                  <a:schemeClr val="tx1"/>
                </a:solidFill>
                <a:latin typeface="Arial" panose="020B0604020202020204" pitchFamily="34" charset="0"/>
                <a:ea typeface="Meiryo UI" panose="020B0604030504040204" pitchFamily="50" charset="-128"/>
              </a:rPr>
              <a:t>当社</a:t>
            </a:r>
            <a:endParaRPr lang="ja-JP" altLang="ja-JP" sz="1200" b="0" i="0" u="none" strike="noStrike">
              <a:solidFill>
                <a:schemeClr val="tx1"/>
              </a:solidFill>
              <a:effectLst/>
              <a:latin typeface="Arial" panose="020B0604020202020204" pitchFamily="34" charset="0"/>
              <a:ea typeface="Meiryo UI" panose="020B0604030504040204" pitchFamily="50" charset="-128"/>
            </a:endParaRPr>
          </a:p>
        </p:txBody>
      </p:sp>
      <p:sp>
        <p:nvSpPr>
          <p:cNvPr id="9" name="正方形/長方形 8">
            <a:extLst>
              <a:ext uri="{FF2B5EF4-FFF2-40B4-BE49-F238E27FC236}">
                <a16:creationId xmlns:a16="http://schemas.microsoft.com/office/drawing/2014/main" id="{7F62D615-0D70-2914-BDA8-740A75395F27}"/>
              </a:ext>
            </a:extLst>
          </p:cNvPr>
          <p:cNvSpPr/>
          <p:nvPr/>
        </p:nvSpPr>
        <p:spPr>
          <a:xfrm>
            <a:off x="737875" y="268245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rPr>
              <a:t>〇〇投資組合</a:t>
            </a:r>
            <a:endParaRPr lang="ja-JP" altLang="ja-JP"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46EBAAB4-DC0C-4017-8607-5B6A8CF7195B}"/>
              </a:ext>
            </a:extLst>
          </p:cNvPr>
          <p:cNvSpPr/>
          <p:nvPr/>
        </p:nvSpPr>
        <p:spPr>
          <a:xfrm>
            <a:off x="737875" y="1578868"/>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〇〇　〇〇氏</a:t>
            </a:r>
          </a:p>
        </p:txBody>
      </p:sp>
      <p:sp>
        <p:nvSpPr>
          <p:cNvPr id="11" name="正方形/長方形 10">
            <a:extLst>
              <a:ext uri="{FF2B5EF4-FFF2-40B4-BE49-F238E27FC236}">
                <a16:creationId xmlns:a16="http://schemas.microsoft.com/office/drawing/2014/main" id="{EE4BAE59-E6CC-6653-B332-BA0E864F14BA}"/>
              </a:ext>
            </a:extLst>
          </p:cNvPr>
          <p:cNvSpPr/>
          <p:nvPr/>
        </p:nvSpPr>
        <p:spPr>
          <a:xfrm>
            <a:off x="737875" y="2130661"/>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B1A44903-4C84-6497-9F7E-E989662548E6}"/>
              </a:ext>
            </a:extLst>
          </p:cNvPr>
          <p:cNvSpPr/>
          <p:nvPr/>
        </p:nvSpPr>
        <p:spPr>
          <a:xfrm>
            <a:off x="737875" y="102707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〇〇　〇〇氏</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a:extLst>
              <a:ext uri="{FF2B5EF4-FFF2-40B4-BE49-F238E27FC236}">
                <a16:creationId xmlns:a16="http://schemas.microsoft.com/office/drawing/2014/main" id="{0332127B-1EFC-3242-AF16-5E4EBC280D43}"/>
              </a:ext>
            </a:extLst>
          </p:cNvPr>
          <p:cNvSpPr txBox="1"/>
          <p:nvPr/>
        </p:nvSpPr>
        <p:spPr>
          <a:xfrm>
            <a:off x="1912404" y="2669670"/>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2" name="テキスト ボックス 31">
            <a:extLst>
              <a:ext uri="{FF2B5EF4-FFF2-40B4-BE49-F238E27FC236}">
                <a16:creationId xmlns:a16="http://schemas.microsoft.com/office/drawing/2014/main" id="{ABBB8B0C-CE26-8DED-6639-091F8621F4EE}"/>
              </a:ext>
            </a:extLst>
          </p:cNvPr>
          <p:cNvSpPr txBox="1"/>
          <p:nvPr/>
        </p:nvSpPr>
        <p:spPr>
          <a:xfrm>
            <a:off x="1912404" y="1015485"/>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3" name="テキスト ボックス 32">
            <a:extLst>
              <a:ext uri="{FF2B5EF4-FFF2-40B4-BE49-F238E27FC236}">
                <a16:creationId xmlns:a16="http://schemas.microsoft.com/office/drawing/2014/main" id="{7E30E266-5789-460E-4216-1849CE6B227B}"/>
              </a:ext>
            </a:extLst>
          </p:cNvPr>
          <p:cNvSpPr txBox="1"/>
          <p:nvPr/>
        </p:nvSpPr>
        <p:spPr>
          <a:xfrm>
            <a:off x="1912404" y="1558052"/>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4" name="テキスト ボックス 33">
            <a:extLst>
              <a:ext uri="{FF2B5EF4-FFF2-40B4-BE49-F238E27FC236}">
                <a16:creationId xmlns:a16="http://schemas.microsoft.com/office/drawing/2014/main" id="{50285152-EF43-AEEE-AFA7-0DD71D3A3F13}"/>
              </a:ext>
            </a:extLst>
          </p:cNvPr>
          <p:cNvSpPr txBox="1"/>
          <p:nvPr/>
        </p:nvSpPr>
        <p:spPr>
          <a:xfrm>
            <a:off x="1912404" y="2100332"/>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15" name="吹き出し: 四角形 14">
            <a:extLst>
              <a:ext uri="{FF2B5EF4-FFF2-40B4-BE49-F238E27FC236}">
                <a16:creationId xmlns:a16="http://schemas.microsoft.com/office/drawing/2014/main" id="{3BF76F8D-1C86-B4F6-33BB-F0D6280561FB}"/>
              </a:ext>
            </a:extLst>
          </p:cNvPr>
          <p:cNvSpPr/>
          <p:nvPr/>
        </p:nvSpPr>
        <p:spPr>
          <a:xfrm flipH="1">
            <a:off x="1070571" y="4541293"/>
            <a:ext cx="2940286" cy="435350"/>
          </a:xfrm>
          <a:prstGeom prst="wedgeRectCallout">
            <a:avLst>
              <a:gd name="adj1" fmla="val 40056"/>
              <a:gd name="adj2" fmla="val -19638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dirty="0">
                <a:solidFill>
                  <a:srgbClr val="FF0000"/>
                </a:solidFill>
                <a:latin typeface="Meiryo UI" panose="020B0604030504040204" pitchFamily="50" charset="-128"/>
                <a:ea typeface="Meiryo UI" panose="020B0604030504040204" pitchFamily="50" charset="-128"/>
              </a:rPr>
              <a:t>主な出資者は様式</a:t>
            </a:r>
            <a:r>
              <a:rPr kumimoji="1" lang="en-US" altLang="ja-JP" sz="900" b="1" dirty="0">
                <a:solidFill>
                  <a:srgbClr val="FF0000"/>
                </a:solidFill>
                <a:latin typeface="Meiryo UI" panose="020B0604030504040204" pitchFamily="50" charset="-128"/>
                <a:ea typeface="Meiryo UI" panose="020B0604030504040204" pitchFamily="50" charset="-128"/>
              </a:rPr>
              <a:t>2</a:t>
            </a:r>
            <a:r>
              <a:rPr kumimoji="1" lang="ja-JP" altLang="en-US" sz="900" b="1" dirty="0">
                <a:solidFill>
                  <a:srgbClr val="FF0000"/>
                </a:solidFill>
                <a:latin typeface="Meiryo UI" panose="020B0604030504040204" pitchFamily="50" charset="-128"/>
                <a:ea typeface="Meiryo UI" panose="020B0604030504040204" pitchFamily="50" charset="-128"/>
              </a:rPr>
              <a:t>「①申請者情報」シートに記載の内容と</a:t>
            </a:r>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一致させてください。行は必要に応じて適宜追加してください。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21" name="吹き出し: 四角形 20">
            <a:extLst>
              <a:ext uri="{FF2B5EF4-FFF2-40B4-BE49-F238E27FC236}">
                <a16:creationId xmlns:a16="http://schemas.microsoft.com/office/drawing/2014/main" id="{7128A08C-5F80-6F3E-695A-AF6B5634E406}"/>
              </a:ext>
            </a:extLst>
          </p:cNvPr>
          <p:cNvSpPr/>
          <p:nvPr/>
        </p:nvSpPr>
        <p:spPr>
          <a:xfrm flipH="1">
            <a:off x="4754625" y="5815232"/>
            <a:ext cx="3538961" cy="682142"/>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原則として幹事企業等、事業の中心となる企業の表を貼り付けてください。説明上不可欠な場合には適宜スライドを追加のうえ、複数社分貼り付けていただくことも可能とします。</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A7DC4313-05A2-1411-0F56-22AAFFDC9E96}"/>
              </a:ext>
            </a:extLst>
          </p:cNvPr>
          <p:cNvSpPr/>
          <p:nvPr/>
        </p:nvSpPr>
        <p:spPr>
          <a:xfrm>
            <a:off x="6450404" y="268245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正方形/長方形 35">
            <a:extLst>
              <a:ext uri="{FF2B5EF4-FFF2-40B4-BE49-F238E27FC236}">
                <a16:creationId xmlns:a16="http://schemas.microsoft.com/office/drawing/2014/main" id="{310EECCC-5C22-DD8B-FB91-09F89B410F1E}"/>
              </a:ext>
            </a:extLst>
          </p:cNvPr>
          <p:cNvSpPr/>
          <p:nvPr/>
        </p:nvSpPr>
        <p:spPr>
          <a:xfrm>
            <a:off x="6450404" y="1578868"/>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正方形/長方形 36">
            <a:extLst>
              <a:ext uri="{FF2B5EF4-FFF2-40B4-BE49-F238E27FC236}">
                <a16:creationId xmlns:a16="http://schemas.microsoft.com/office/drawing/2014/main" id="{32F075BA-ACC0-F4D2-E2A2-412601E68E0C}"/>
              </a:ext>
            </a:extLst>
          </p:cNvPr>
          <p:cNvSpPr/>
          <p:nvPr/>
        </p:nvSpPr>
        <p:spPr>
          <a:xfrm>
            <a:off x="6450404" y="2130661"/>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正方形/長方形 37">
            <a:extLst>
              <a:ext uri="{FF2B5EF4-FFF2-40B4-BE49-F238E27FC236}">
                <a16:creationId xmlns:a16="http://schemas.microsoft.com/office/drawing/2014/main" id="{29F7239B-90B3-1016-401B-9CB7B9C0928B}"/>
              </a:ext>
            </a:extLst>
          </p:cNvPr>
          <p:cNvSpPr/>
          <p:nvPr/>
        </p:nvSpPr>
        <p:spPr>
          <a:xfrm>
            <a:off x="6450404" y="102707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a:extLst>
              <a:ext uri="{FF2B5EF4-FFF2-40B4-BE49-F238E27FC236}">
                <a16:creationId xmlns:a16="http://schemas.microsoft.com/office/drawing/2014/main" id="{1B1EB1BF-00DE-E088-BE92-80CFBCBF1A60}"/>
              </a:ext>
            </a:extLst>
          </p:cNvPr>
          <p:cNvSpPr txBox="1"/>
          <p:nvPr/>
        </p:nvSpPr>
        <p:spPr>
          <a:xfrm>
            <a:off x="737875" y="654480"/>
            <a:ext cx="1424975"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主な出資者</a:t>
            </a:r>
          </a:p>
        </p:txBody>
      </p:sp>
      <p:sp>
        <p:nvSpPr>
          <p:cNvPr id="40" name="テキスト ボックス 39">
            <a:extLst>
              <a:ext uri="{FF2B5EF4-FFF2-40B4-BE49-F238E27FC236}">
                <a16:creationId xmlns:a16="http://schemas.microsoft.com/office/drawing/2014/main" id="{E15F2312-01B3-E2A6-D6E9-BD0D41B2FCCC}"/>
              </a:ext>
            </a:extLst>
          </p:cNvPr>
          <p:cNvSpPr txBox="1"/>
          <p:nvPr/>
        </p:nvSpPr>
        <p:spPr>
          <a:xfrm>
            <a:off x="6450404" y="654480"/>
            <a:ext cx="1424975"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主な出資先</a:t>
            </a:r>
          </a:p>
        </p:txBody>
      </p:sp>
      <p:sp>
        <p:nvSpPr>
          <p:cNvPr id="54" name="テキスト ボックス 53">
            <a:extLst>
              <a:ext uri="{FF2B5EF4-FFF2-40B4-BE49-F238E27FC236}">
                <a16:creationId xmlns:a16="http://schemas.microsoft.com/office/drawing/2014/main" id="{2A7BBF52-7738-65F1-6167-0EF535F53CED}"/>
              </a:ext>
            </a:extLst>
          </p:cNvPr>
          <p:cNvSpPr txBox="1"/>
          <p:nvPr/>
        </p:nvSpPr>
        <p:spPr>
          <a:xfrm>
            <a:off x="7635094" y="2791434"/>
            <a:ext cx="1489049"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5" name="テキスト ボックス 54">
            <a:extLst>
              <a:ext uri="{FF2B5EF4-FFF2-40B4-BE49-F238E27FC236}">
                <a16:creationId xmlns:a16="http://schemas.microsoft.com/office/drawing/2014/main" id="{4CF9BE9B-A75E-CCB7-E946-EE6399328A1B}"/>
              </a:ext>
            </a:extLst>
          </p:cNvPr>
          <p:cNvSpPr txBox="1"/>
          <p:nvPr/>
        </p:nvSpPr>
        <p:spPr>
          <a:xfrm>
            <a:off x="7635095" y="1136054"/>
            <a:ext cx="1489052"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6" name="テキスト ボックス 55">
            <a:extLst>
              <a:ext uri="{FF2B5EF4-FFF2-40B4-BE49-F238E27FC236}">
                <a16:creationId xmlns:a16="http://schemas.microsoft.com/office/drawing/2014/main" id="{28ED48B5-EF64-BD89-C195-A29E844130A4}"/>
              </a:ext>
            </a:extLst>
          </p:cNvPr>
          <p:cNvSpPr txBox="1"/>
          <p:nvPr/>
        </p:nvSpPr>
        <p:spPr>
          <a:xfrm>
            <a:off x="7635094" y="1687847"/>
            <a:ext cx="1489051"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7" name="テキスト ボックス 56">
            <a:extLst>
              <a:ext uri="{FF2B5EF4-FFF2-40B4-BE49-F238E27FC236}">
                <a16:creationId xmlns:a16="http://schemas.microsoft.com/office/drawing/2014/main" id="{EDDA22EF-2AEC-701B-F72A-454858447D93}"/>
              </a:ext>
            </a:extLst>
          </p:cNvPr>
          <p:cNvSpPr txBox="1"/>
          <p:nvPr/>
        </p:nvSpPr>
        <p:spPr>
          <a:xfrm>
            <a:off x="7635095" y="2239640"/>
            <a:ext cx="148905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cxnSp>
        <p:nvCxnSpPr>
          <p:cNvPr id="70" name="コネクタ: カギ線 69">
            <a:extLst>
              <a:ext uri="{FF2B5EF4-FFF2-40B4-BE49-F238E27FC236}">
                <a16:creationId xmlns:a16="http://schemas.microsoft.com/office/drawing/2014/main" id="{61071951-DAD0-E725-ED02-008E65B3C929}"/>
              </a:ext>
            </a:extLst>
          </p:cNvPr>
          <p:cNvCxnSpPr>
            <a:stCxn id="13" idx="3"/>
            <a:endCxn id="3" idx="1"/>
          </p:cNvCxnSpPr>
          <p:nvPr/>
        </p:nvCxnSpPr>
        <p:spPr>
          <a:xfrm>
            <a:off x="2037039" y="1266860"/>
            <a:ext cx="1739622"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74" name="コネクタ: カギ線 73">
            <a:extLst>
              <a:ext uri="{FF2B5EF4-FFF2-40B4-BE49-F238E27FC236}">
                <a16:creationId xmlns:a16="http://schemas.microsoft.com/office/drawing/2014/main" id="{3C778670-D8FF-BC85-CE01-3975E2DCAB3F}"/>
              </a:ext>
            </a:extLst>
          </p:cNvPr>
          <p:cNvCxnSpPr>
            <a:cxnSpLocks/>
            <a:stCxn id="10" idx="3"/>
            <a:endCxn id="3" idx="1"/>
          </p:cNvCxnSpPr>
          <p:nvPr/>
        </p:nvCxnSpPr>
        <p:spPr>
          <a:xfrm>
            <a:off x="2037039" y="1818653"/>
            <a:ext cx="1739622" cy="390300"/>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77" name="コネクタ: カギ線 76">
            <a:extLst>
              <a:ext uri="{FF2B5EF4-FFF2-40B4-BE49-F238E27FC236}">
                <a16:creationId xmlns:a16="http://schemas.microsoft.com/office/drawing/2014/main" id="{99BA3FB5-A277-8AC6-6347-969A544CBFA1}"/>
              </a:ext>
            </a:extLst>
          </p:cNvPr>
          <p:cNvCxnSpPr>
            <a:cxnSpLocks/>
            <a:stCxn id="11" idx="3"/>
            <a:endCxn id="3" idx="1"/>
          </p:cNvCxnSpPr>
          <p:nvPr/>
        </p:nvCxnSpPr>
        <p:spPr>
          <a:xfrm flipV="1">
            <a:off x="2037039" y="2208953"/>
            <a:ext cx="1739622" cy="1614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80" name="コネクタ: カギ線 79">
            <a:extLst>
              <a:ext uri="{FF2B5EF4-FFF2-40B4-BE49-F238E27FC236}">
                <a16:creationId xmlns:a16="http://schemas.microsoft.com/office/drawing/2014/main" id="{0152D932-766B-6496-86D9-115AF5DA1D1F}"/>
              </a:ext>
            </a:extLst>
          </p:cNvPr>
          <p:cNvCxnSpPr>
            <a:cxnSpLocks/>
            <a:stCxn id="9" idx="3"/>
            <a:endCxn id="3" idx="1"/>
          </p:cNvCxnSpPr>
          <p:nvPr/>
        </p:nvCxnSpPr>
        <p:spPr>
          <a:xfrm flipV="1">
            <a:off x="2037039" y="2208953"/>
            <a:ext cx="1739622" cy="713287"/>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84" name="コネクタ: カギ線 83">
            <a:extLst>
              <a:ext uri="{FF2B5EF4-FFF2-40B4-BE49-F238E27FC236}">
                <a16:creationId xmlns:a16="http://schemas.microsoft.com/office/drawing/2014/main" id="{AEABC96B-061E-8526-5A76-BB7AA447E87C}"/>
              </a:ext>
            </a:extLst>
          </p:cNvPr>
          <p:cNvCxnSpPr>
            <a:cxnSpLocks/>
            <a:stCxn id="3" idx="3"/>
            <a:endCxn id="38" idx="1"/>
          </p:cNvCxnSpPr>
          <p:nvPr/>
        </p:nvCxnSpPr>
        <p:spPr>
          <a:xfrm flipV="1">
            <a:off x="4868137" y="1266860"/>
            <a:ext cx="1582267"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88" name="コネクタ: カギ線 87">
            <a:extLst>
              <a:ext uri="{FF2B5EF4-FFF2-40B4-BE49-F238E27FC236}">
                <a16:creationId xmlns:a16="http://schemas.microsoft.com/office/drawing/2014/main" id="{A754C378-8544-4FF6-A3E2-32D7C933542A}"/>
              </a:ext>
            </a:extLst>
          </p:cNvPr>
          <p:cNvCxnSpPr>
            <a:cxnSpLocks/>
            <a:stCxn id="3" idx="3"/>
            <a:endCxn id="36" idx="1"/>
          </p:cNvCxnSpPr>
          <p:nvPr/>
        </p:nvCxnSpPr>
        <p:spPr>
          <a:xfrm flipV="1">
            <a:off x="4868137" y="1818653"/>
            <a:ext cx="1582267" cy="390300"/>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92" name="コネクタ: カギ線 91">
            <a:extLst>
              <a:ext uri="{FF2B5EF4-FFF2-40B4-BE49-F238E27FC236}">
                <a16:creationId xmlns:a16="http://schemas.microsoft.com/office/drawing/2014/main" id="{9020855D-C308-5CE2-3754-9967E03F8CC7}"/>
              </a:ext>
            </a:extLst>
          </p:cNvPr>
          <p:cNvCxnSpPr>
            <a:cxnSpLocks/>
            <a:stCxn id="3" idx="3"/>
            <a:endCxn id="37" idx="1"/>
          </p:cNvCxnSpPr>
          <p:nvPr/>
        </p:nvCxnSpPr>
        <p:spPr>
          <a:xfrm>
            <a:off x="4868137" y="2208953"/>
            <a:ext cx="1582267" cy="161493"/>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96" name="コネクタ: カギ線 95">
            <a:extLst>
              <a:ext uri="{FF2B5EF4-FFF2-40B4-BE49-F238E27FC236}">
                <a16:creationId xmlns:a16="http://schemas.microsoft.com/office/drawing/2014/main" id="{41A4579B-21E4-8BF3-26BB-021970D870B3}"/>
              </a:ext>
            </a:extLst>
          </p:cNvPr>
          <p:cNvCxnSpPr>
            <a:cxnSpLocks/>
            <a:stCxn id="3" idx="3"/>
            <a:endCxn id="35" idx="1"/>
          </p:cNvCxnSpPr>
          <p:nvPr/>
        </p:nvCxnSpPr>
        <p:spPr>
          <a:xfrm>
            <a:off x="4868137" y="2208953"/>
            <a:ext cx="1582267" cy="71328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106" name="四角形: 1 つの角を切り取る 105">
            <a:extLst>
              <a:ext uri="{FF2B5EF4-FFF2-40B4-BE49-F238E27FC236}">
                <a16:creationId xmlns:a16="http://schemas.microsoft.com/office/drawing/2014/main" id="{EC906A35-3B44-C652-B9F8-DD691C029AF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07" name="四角形: 1 つの角を切り取る 106">
            <a:extLst>
              <a:ext uri="{FF2B5EF4-FFF2-40B4-BE49-F238E27FC236}">
                <a16:creationId xmlns:a16="http://schemas.microsoft.com/office/drawing/2014/main" id="{49A3F500-D2B8-12B2-D608-9F291E79CD6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8" name="四角形: 1 つの角を切り取る 107">
            <a:extLst>
              <a:ext uri="{FF2B5EF4-FFF2-40B4-BE49-F238E27FC236}">
                <a16:creationId xmlns:a16="http://schemas.microsoft.com/office/drawing/2014/main" id="{5E8D7F43-058D-92A6-0EFA-4D8AEF8EDD4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7" name="テキスト ボックス 6">
            <a:extLst>
              <a:ext uri="{FF2B5EF4-FFF2-40B4-BE49-F238E27FC236}">
                <a16:creationId xmlns:a16="http://schemas.microsoft.com/office/drawing/2014/main" id="{BEB9AC2A-1CC8-5627-4097-81A5C327C93C}"/>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792821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a:extLst>
              <a:ext uri="{FF2B5EF4-FFF2-40B4-BE49-F238E27FC236}">
                <a16:creationId xmlns:a16="http://schemas.microsoft.com/office/drawing/2014/main" id="{DC3FADF6-C54B-85DE-D09B-EEFA962D69E4}"/>
              </a:ext>
            </a:extLst>
          </p:cNvPr>
          <p:cNvSpPr txBox="1">
            <a:spLocks/>
          </p:cNvSpPr>
          <p:nvPr/>
        </p:nvSpPr>
        <p:spPr>
          <a:xfrm>
            <a:off x="271729" y="2255548"/>
            <a:ext cx="7773144" cy="11734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742950">
              <a:lnSpc>
                <a:spcPct val="110000"/>
              </a:lnSpc>
              <a:spcBef>
                <a:spcPts val="488"/>
              </a:spcBef>
              <a:spcAft>
                <a:spcPts val="244"/>
              </a:spcAft>
              <a:buFont typeface="Arial" panose="020B0604020202020204" pitchFamily="34" charset="0"/>
              <a:buChar char="​"/>
            </a:pPr>
            <a:r>
              <a:rPr lang="ja-JP" altLang="en-US" sz="36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投資計画書（様式１）</a:t>
            </a:r>
            <a:endParaRPr lang="en-US" sz="36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
        <p:nvSpPr>
          <p:cNvPr id="3" name="テキスト プレースホルダー 11">
            <a:extLst>
              <a:ext uri="{FF2B5EF4-FFF2-40B4-BE49-F238E27FC236}">
                <a16:creationId xmlns:a16="http://schemas.microsoft.com/office/drawing/2014/main" id="{3F53172A-488A-0B99-C25F-0FABD2FE1C61}"/>
              </a:ext>
            </a:extLst>
          </p:cNvPr>
          <p:cNvSpPr txBox="1">
            <a:spLocks/>
          </p:cNvSpPr>
          <p:nvPr/>
        </p:nvSpPr>
        <p:spPr>
          <a:xfrm>
            <a:off x="419513" y="3553518"/>
            <a:ext cx="2285588" cy="326622"/>
          </a:xfrm>
          <a:prstGeom prst="rect">
            <a:avLst/>
          </a:prstGeom>
        </p:spPr>
        <p:txBody>
          <a:bodyPr vert="horz" lIns="0" tIns="0" rIns="0" bIns="0" rtlCol="0">
            <a:noAutofit/>
          </a:bodyPr>
          <a:lstStyle>
            <a:lvl1pPr marL="0" indent="0" algn="r"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algn="l"/>
            <a:r>
              <a:rPr kumimoji="1" lang="ja-JP" altLang="en-US" sz="1500"/>
              <a:t>令和●年●月●日</a:t>
            </a:r>
            <a:endParaRPr lang="zh-TW" altLang="en-US" sz="1500"/>
          </a:p>
        </p:txBody>
      </p:sp>
      <p:sp>
        <p:nvSpPr>
          <p:cNvPr id="4" name="Title 6">
            <a:extLst>
              <a:ext uri="{FF2B5EF4-FFF2-40B4-BE49-F238E27FC236}">
                <a16:creationId xmlns:a16="http://schemas.microsoft.com/office/drawing/2014/main" id="{5E0E7D98-A088-65EC-535D-ABC19CCEF365}"/>
              </a:ext>
            </a:extLst>
          </p:cNvPr>
          <p:cNvSpPr txBox="1">
            <a:spLocks/>
          </p:cNvSpPr>
          <p:nvPr/>
        </p:nvSpPr>
        <p:spPr>
          <a:xfrm>
            <a:off x="271729" y="1809460"/>
            <a:ext cx="7773144" cy="4460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742950">
              <a:lnSpc>
                <a:spcPct val="110000"/>
              </a:lnSpc>
              <a:spcBef>
                <a:spcPts val="488"/>
              </a:spcBef>
              <a:spcAft>
                <a:spcPts val="244"/>
              </a:spcAft>
              <a:buFont typeface="Arial" panose="020B0604020202020204" pitchFamily="34" charset="0"/>
              <a:buChar char="​"/>
            </a:pPr>
            <a:r>
              <a:rPr lang="zh-TW" altLang="en-US" sz="18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中小企業成長加速化補助金</a:t>
            </a:r>
            <a:endParaRPr lang="en-US" sz="18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graphicFrame>
        <p:nvGraphicFramePr>
          <p:cNvPr id="5" name="表 4">
            <a:extLst>
              <a:ext uri="{FF2B5EF4-FFF2-40B4-BE49-F238E27FC236}">
                <a16:creationId xmlns:a16="http://schemas.microsoft.com/office/drawing/2014/main" id="{73E1811A-1032-706C-30A3-E6CD479727B4}"/>
              </a:ext>
            </a:extLst>
          </p:cNvPr>
          <p:cNvGraphicFramePr>
            <a:graphicFrameLocks noGrp="1"/>
          </p:cNvGraphicFramePr>
          <p:nvPr>
            <p:extLst>
              <p:ext uri="{D42A27DB-BD31-4B8C-83A1-F6EECF244321}">
                <p14:modId xmlns:p14="http://schemas.microsoft.com/office/powerpoint/2010/main" val="3179198223"/>
              </p:ext>
            </p:extLst>
          </p:nvPr>
        </p:nvGraphicFramePr>
        <p:xfrm>
          <a:off x="4733925" y="4259610"/>
          <a:ext cx="4314825" cy="1005840"/>
        </p:xfrm>
        <a:graphic>
          <a:graphicData uri="http://schemas.openxmlformats.org/drawingml/2006/table">
            <a:tbl>
              <a:tblPr firstRow="1" bandRow="1">
                <a:tableStyleId>{5C22544A-7EE6-4342-B048-85BDC9FD1C3A}</a:tableStyleId>
              </a:tblPr>
              <a:tblGrid>
                <a:gridCol w="1413759">
                  <a:extLst>
                    <a:ext uri="{9D8B030D-6E8A-4147-A177-3AD203B41FA5}">
                      <a16:colId xmlns:a16="http://schemas.microsoft.com/office/drawing/2014/main" val="1690658331"/>
                    </a:ext>
                  </a:extLst>
                </a:gridCol>
                <a:gridCol w="2901066">
                  <a:extLst>
                    <a:ext uri="{9D8B030D-6E8A-4147-A177-3AD203B41FA5}">
                      <a16:colId xmlns:a16="http://schemas.microsoft.com/office/drawing/2014/main" val="1593283125"/>
                    </a:ext>
                  </a:extLst>
                </a:gridCol>
              </a:tblGrid>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補助事業名：</a:t>
                      </a: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2430934698"/>
                  </a:ext>
                </a:extLst>
              </a:tr>
              <a:tr h="0">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申請者名：</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1583601788"/>
                  </a:ext>
                </a:extLst>
              </a:tr>
              <a:tr h="159314">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確認書を発行した金融機関</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649217150"/>
                  </a:ext>
                </a:extLst>
              </a:tr>
            </a:tbl>
          </a:graphicData>
        </a:graphic>
      </p:graphicFrame>
      <p:sp>
        <p:nvSpPr>
          <p:cNvPr id="6" name="スライド番号プレースホルダー 5">
            <a:extLst>
              <a:ext uri="{FF2B5EF4-FFF2-40B4-BE49-F238E27FC236}">
                <a16:creationId xmlns:a16="http://schemas.microsoft.com/office/drawing/2014/main" id="{EF245488-107D-D616-8C77-5019394F9227}"/>
              </a:ext>
            </a:extLst>
          </p:cNvPr>
          <p:cNvSpPr>
            <a:spLocks noGrp="1"/>
          </p:cNvSpPr>
          <p:nvPr>
            <p:ph type="sldNum" sz="quarter" idx="12"/>
          </p:nvPr>
        </p:nvSpPr>
        <p:spPr/>
        <p:txBody>
          <a:bodyPr/>
          <a:lstStyle/>
          <a:p>
            <a:fld id="{70AD163A-2AD1-4CCD-B429-51A5FDE21725}" type="slidenum">
              <a:rPr kumimoji="1" lang="ja-JP" altLang="en-US" smtClean="0"/>
              <a:t>1</a:t>
            </a:fld>
            <a:endParaRPr kumimoji="1" lang="ja-JP" altLang="en-US"/>
          </a:p>
        </p:txBody>
      </p:sp>
      <p:sp>
        <p:nvSpPr>
          <p:cNvPr id="8" name="テキスト ボックス 7">
            <a:extLst>
              <a:ext uri="{FF2B5EF4-FFF2-40B4-BE49-F238E27FC236}">
                <a16:creationId xmlns:a16="http://schemas.microsoft.com/office/drawing/2014/main" id="{3CFBAF68-9469-5490-D144-869858FAFDFF}"/>
              </a:ext>
            </a:extLst>
          </p:cNvPr>
          <p:cNvSpPr txBox="1"/>
          <p:nvPr/>
        </p:nvSpPr>
        <p:spPr>
          <a:xfrm>
            <a:off x="5269377" y="3586609"/>
            <a:ext cx="1446565" cy="515391"/>
          </a:xfrm>
          <a:prstGeom prst="wedgeRoundRectCallout">
            <a:avLst>
              <a:gd name="adj1" fmla="val -14029"/>
              <a:gd name="adj2" fmla="val 76321"/>
              <a:gd name="adj3" fmla="val 16667"/>
            </a:avLst>
          </a:prstGeom>
          <a:solidFill>
            <a:schemeClr val="accent4">
              <a:lumMod val="40000"/>
              <a:lumOff val="6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kumimoji="1" lang="en-US" altLang="ja-JP" sz="731">
                <a:solidFill>
                  <a:schemeClr val="tx1"/>
                </a:solidFill>
                <a:latin typeface="Meiryo UI" panose="020B0604030504040204" pitchFamily="50" charset="-128"/>
                <a:ea typeface="Meiryo UI" panose="020B0604030504040204" pitchFamily="50" charset="-128"/>
              </a:rPr>
              <a:t>※</a:t>
            </a:r>
            <a:r>
              <a:rPr kumimoji="1" lang="ja-JP" altLang="en-US" sz="731">
                <a:solidFill>
                  <a:schemeClr val="tx1"/>
                </a:solidFill>
                <a:latin typeface="Meiryo UI" panose="020B0604030504040204" pitchFamily="50" charset="-128"/>
                <a:ea typeface="Meiryo UI" panose="020B0604030504040204" pitchFamily="50" charset="-128"/>
              </a:rPr>
              <a:t>事業名を明記</a:t>
            </a:r>
            <a:br>
              <a:rPr kumimoji="1" lang="en-US" altLang="ja-JP" sz="731">
                <a:solidFill>
                  <a:schemeClr val="tx1"/>
                </a:solidFill>
                <a:latin typeface="Meiryo UI" panose="020B0604030504040204" pitchFamily="50" charset="-128"/>
                <a:ea typeface="Meiryo UI" panose="020B0604030504040204" pitchFamily="50" charset="-128"/>
              </a:rPr>
            </a:br>
            <a:r>
              <a:rPr kumimoji="1" lang="ja-JP" altLang="en-US" sz="731">
                <a:solidFill>
                  <a:schemeClr val="tx1"/>
                </a:solidFill>
                <a:latin typeface="Meiryo UI" panose="020B0604030504040204" pitchFamily="50" charset="-128"/>
                <a:ea typeface="Meiryo UI" panose="020B0604030504040204" pitchFamily="50" charset="-128"/>
              </a:rPr>
              <a:t>様式２の「①申請者情報」に記載する事業名と一致させてください。</a:t>
            </a:r>
          </a:p>
        </p:txBody>
      </p:sp>
      <p:sp>
        <p:nvSpPr>
          <p:cNvPr id="9" name="テキスト ボックス 8">
            <a:extLst>
              <a:ext uri="{FF2B5EF4-FFF2-40B4-BE49-F238E27FC236}">
                <a16:creationId xmlns:a16="http://schemas.microsoft.com/office/drawing/2014/main" id="{3E5E1F0D-B19B-B3A2-5C8C-709AAB789850}"/>
              </a:ext>
            </a:extLst>
          </p:cNvPr>
          <p:cNvSpPr txBox="1"/>
          <p:nvPr/>
        </p:nvSpPr>
        <p:spPr>
          <a:xfrm>
            <a:off x="2630470" y="4483180"/>
            <a:ext cx="1941530" cy="279350"/>
          </a:xfrm>
          <a:prstGeom prst="wedgeRoundRectCallout">
            <a:avLst>
              <a:gd name="adj1" fmla="val 62588"/>
              <a:gd name="adj2" fmla="val 14435"/>
              <a:gd name="adj3" fmla="val 16667"/>
            </a:avLst>
          </a:prstGeom>
          <a:solidFill>
            <a:schemeClr val="accent4">
              <a:lumMod val="40000"/>
              <a:lumOff val="6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kumimoji="1" lang="en-US" altLang="ja-JP" sz="731">
                <a:solidFill>
                  <a:schemeClr val="tx1"/>
                </a:solidFill>
                <a:latin typeface="Meiryo UI" panose="020B0604030504040204" pitchFamily="50" charset="-128"/>
                <a:ea typeface="Meiryo UI" panose="020B0604030504040204" pitchFamily="50" charset="-128"/>
              </a:rPr>
              <a:t>※</a:t>
            </a:r>
            <a:r>
              <a:rPr kumimoji="1" lang="ja-JP" altLang="en-US" sz="731">
                <a:solidFill>
                  <a:schemeClr val="tx1"/>
                </a:solidFill>
                <a:latin typeface="Meiryo UI" panose="020B0604030504040204" pitchFamily="50" charset="-128"/>
                <a:ea typeface="Meiryo UI" panose="020B0604030504040204" pitchFamily="50" charset="-128"/>
              </a:rPr>
              <a:t>コンソーシアム等による共同申請の場合には、幹事企業を明記</a:t>
            </a:r>
          </a:p>
        </p:txBody>
      </p:sp>
      <p:sp>
        <p:nvSpPr>
          <p:cNvPr id="7" name="正方形/長方形 6">
            <a:extLst>
              <a:ext uri="{FF2B5EF4-FFF2-40B4-BE49-F238E27FC236}">
                <a16:creationId xmlns:a16="http://schemas.microsoft.com/office/drawing/2014/main" id="{2209B9D6-2F9A-1B16-3DB7-1FFFB25C6A2A}"/>
              </a:ext>
            </a:extLst>
          </p:cNvPr>
          <p:cNvSpPr/>
          <p:nvPr/>
        </p:nvSpPr>
        <p:spPr>
          <a:xfrm>
            <a:off x="0" y="0"/>
            <a:ext cx="1590675" cy="446088"/>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000" b="1" dirty="0"/>
              <a:t>2</a:t>
            </a:r>
            <a:r>
              <a:rPr kumimoji="1" lang="ja-JP" altLang="en-US" sz="2000" b="1" dirty="0"/>
              <a:t>次公募用</a:t>
            </a:r>
          </a:p>
        </p:txBody>
      </p:sp>
    </p:spTree>
    <p:extLst>
      <p:ext uri="{BB962C8B-B14F-4D97-AF65-F5344CB8AC3E}">
        <p14:creationId xmlns:p14="http://schemas.microsoft.com/office/powerpoint/2010/main" val="3210051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9C996EE-570E-85C5-EA61-9EB8FDFF671B}"/>
              </a:ext>
            </a:extLst>
          </p:cNvPr>
          <p:cNvPicPr>
            <a:picLocks noChangeAspect="1"/>
          </p:cNvPicPr>
          <p:nvPr/>
        </p:nvPicPr>
        <p:blipFill>
          <a:blip r:embed="rId2"/>
          <a:stretch>
            <a:fillRect/>
          </a:stretch>
        </p:blipFill>
        <p:spPr>
          <a:xfrm>
            <a:off x="277152" y="2319712"/>
            <a:ext cx="5628715" cy="2950821"/>
          </a:xfrm>
          <a:prstGeom prst="rect">
            <a:avLst/>
          </a:prstGeom>
          <a:ln>
            <a:noFill/>
          </a:ln>
          <a:effectLst>
            <a:outerShdw blurRad="50800" dist="38100" dir="2700000" algn="tl" rotWithShape="0">
              <a:prstClr val="black">
                <a:alpha val="40000"/>
              </a:prstClr>
            </a:outerShdw>
          </a:effectLst>
        </p:spPr>
      </p:pic>
      <p:pic>
        <p:nvPicPr>
          <p:cNvPr id="3" name="図 2">
            <a:extLst>
              <a:ext uri="{FF2B5EF4-FFF2-40B4-BE49-F238E27FC236}">
                <a16:creationId xmlns:a16="http://schemas.microsoft.com/office/drawing/2014/main" id="{344A40FE-D55C-90BE-D70A-70C68D02E378}"/>
              </a:ext>
            </a:extLst>
          </p:cNvPr>
          <p:cNvPicPr>
            <a:picLocks noChangeAspect="1"/>
          </p:cNvPicPr>
          <p:nvPr/>
        </p:nvPicPr>
        <p:blipFill>
          <a:blip r:embed="rId3"/>
          <a:stretch>
            <a:fillRect/>
          </a:stretch>
        </p:blipFill>
        <p:spPr>
          <a:xfrm>
            <a:off x="4872990" y="4362933"/>
            <a:ext cx="4118610" cy="2422075"/>
          </a:xfrm>
          <a:prstGeom prst="rect">
            <a:avLst/>
          </a:prstGeom>
          <a:solidFill>
            <a:schemeClr val="accent1">
              <a:lumMod val="20000"/>
              <a:lumOff val="80000"/>
            </a:schemeClr>
          </a:solidFill>
        </p:spPr>
      </p:pic>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イ</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／財務状況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7E5507DF-9C21-81E1-6B5E-C7EEABF17252}"/>
              </a:ext>
            </a:extLst>
          </p:cNvPr>
          <p:cNvSpPr/>
          <p:nvPr/>
        </p:nvSpPr>
        <p:spPr>
          <a:xfrm rot="1252812">
            <a:off x="2021145" y="3585533"/>
            <a:ext cx="2140728" cy="419177"/>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a:solidFill>
                  <a:schemeClr val="bg1">
                    <a:lumMod val="50000"/>
                    <a:alpha val="70000"/>
                  </a:schemeClr>
                </a:solidFill>
                <a:latin typeface="Century Gothic" panose="020B0502020202020204" pitchFamily="34" charset="0"/>
                <a:ea typeface="Meiryo UI" panose="020B0604030504040204" pitchFamily="50" charset="-128"/>
                <a:cs typeface="Meiryo UI" panose="020B0604030504040204" pitchFamily="50" charset="-128"/>
              </a:rPr>
              <a:t>サンプル</a:t>
            </a:r>
          </a:p>
        </p:txBody>
      </p:sp>
      <p:sp>
        <p:nvSpPr>
          <p:cNvPr id="7" name="スライド番号プレースホルダー 6">
            <a:extLst>
              <a:ext uri="{FF2B5EF4-FFF2-40B4-BE49-F238E27FC236}">
                <a16:creationId xmlns:a16="http://schemas.microsoft.com/office/drawing/2014/main" id="{11F45BD2-55C0-8046-1856-969DDF820BBA}"/>
              </a:ext>
            </a:extLst>
          </p:cNvPr>
          <p:cNvSpPr>
            <a:spLocks noGrp="1"/>
          </p:cNvSpPr>
          <p:nvPr>
            <p:ph type="sldNum" sz="quarter" idx="12"/>
          </p:nvPr>
        </p:nvSpPr>
        <p:spPr/>
        <p:txBody>
          <a:bodyPr/>
          <a:lstStyle/>
          <a:p>
            <a:fld id="{70AD163A-2AD1-4CCD-B429-51A5FDE21725}" type="slidenum">
              <a:rPr kumimoji="1" lang="ja-JP" altLang="en-US" smtClean="0"/>
              <a:t>19</a:t>
            </a:fld>
            <a:endParaRPr kumimoji="1" lang="ja-JP" altLang="en-US"/>
          </a:p>
        </p:txBody>
      </p:sp>
      <p:sp>
        <p:nvSpPr>
          <p:cNvPr id="10" name="四角形: 1 つの角を切り取る 9">
            <a:extLst>
              <a:ext uri="{FF2B5EF4-FFF2-40B4-BE49-F238E27FC236}">
                <a16:creationId xmlns:a16="http://schemas.microsoft.com/office/drawing/2014/main" id="{2706B0F9-F1E6-3BDC-F851-9DEB24C88577}"/>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89CCE223-D742-F5C1-34EF-7D9921BAE2BA}"/>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a:t>
            </a:r>
            <a:r>
              <a:rPr kumimoji="1" lang="ja-JP" altLang="en-US" sz="800" b="1">
                <a:solidFill>
                  <a:schemeClr val="bg1"/>
                </a:solidFill>
                <a:latin typeface="Meiryo UI" panose="020B0604030504040204" pitchFamily="50" charset="-128"/>
                <a:ea typeface="Meiryo UI" panose="020B0604030504040204" pitchFamily="50" charset="-128"/>
              </a:rPr>
              <a:t>ア </a:t>
            </a:r>
            <a:r>
              <a:rPr kumimoji="1" lang="ja-JP" altLang="en-US" sz="800" b="1">
                <a:solidFill>
                  <a:schemeClr val="tx1"/>
                </a:solidFill>
                <a:latin typeface="Meiryo UI" panose="020B0604030504040204" pitchFamily="50" charset="-128"/>
                <a:ea typeface="Meiryo UI" panose="020B0604030504040204" pitchFamily="50" charset="-128"/>
              </a:rPr>
              <a:t>イ</a:t>
            </a:r>
            <a:r>
              <a:rPr kumimoji="1" lang="ja-JP" altLang="en-US" sz="800" b="1">
                <a:solidFill>
                  <a:schemeClr val="bg1"/>
                </a:solidFill>
                <a:latin typeface="Meiryo UI" panose="020B0604030504040204" pitchFamily="50" charset="-128"/>
                <a:ea typeface="Meiryo UI" panose="020B0604030504040204" pitchFamily="50" charset="-128"/>
              </a:rPr>
              <a:t> ウ</a:t>
            </a:r>
            <a:endParaRPr kumimoji="1" lang="ja-JP" altLang="en-US" sz="800">
              <a:solidFill>
                <a:schemeClr val="bg1"/>
              </a:solidFill>
            </a:endParaRPr>
          </a:p>
        </p:txBody>
      </p:sp>
      <p:sp>
        <p:nvSpPr>
          <p:cNvPr id="14" name="正方形/長方形 13">
            <a:extLst>
              <a:ext uri="{FF2B5EF4-FFF2-40B4-BE49-F238E27FC236}">
                <a16:creationId xmlns:a16="http://schemas.microsoft.com/office/drawing/2014/main" id="{D37F8684-D887-363A-04C4-4A26BE9694F0}"/>
              </a:ext>
            </a:extLst>
          </p:cNvPr>
          <p:cNvSpPr/>
          <p:nvPr/>
        </p:nvSpPr>
        <p:spPr>
          <a:xfrm>
            <a:off x="183480" y="1246426"/>
            <a:ext cx="8884444" cy="910469"/>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補助事業を適切に遂行できるか判断する一要素として、財務状態を確認させていただきます。</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提出書類の「ローカルベンチマーク」の一部のスクリーンショットを添付ください。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b="1">
                <a:solidFill>
                  <a:schemeClr val="tx1"/>
                </a:solidFill>
                <a:latin typeface="Meiryo UI" panose="020B0604030504040204" pitchFamily="50" charset="-128"/>
                <a:ea typeface="Meiryo UI" panose="020B0604030504040204" pitchFamily="50" charset="-128"/>
              </a:rPr>
              <a:t>新設会社などで直近決算数値がない場合は、その旨をこのスライドに記載いただき、未記入の様式３をご提出ください。</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6" name="吹き出し: 四角形 15">
            <a:extLst>
              <a:ext uri="{FF2B5EF4-FFF2-40B4-BE49-F238E27FC236}">
                <a16:creationId xmlns:a16="http://schemas.microsoft.com/office/drawing/2014/main" id="{4A1284E1-85E9-6B13-CE98-21E30615E9D6}"/>
              </a:ext>
            </a:extLst>
          </p:cNvPr>
          <p:cNvSpPr/>
          <p:nvPr/>
        </p:nvSpPr>
        <p:spPr>
          <a:xfrm flipH="1">
            <a:off x="6462399" y="3610101"/>
            <a:ext cx="2227938" cy="617742"/>
          </a:xfrm>
          <a:prstGeom prst="wedgeRectCallout">
            <a:avLst>
              <a:gd name="adj1" fmla="val 18413"/>
              <a:gd name="adj2" fmla="val 78083"/>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コンソーシアム形式の場合は、構成企業のスクリーンショットを添付してください。</a:t>
            </a:r>
            <a:endParaRPr kumimoji="1" lang="en-US" altLang="ja-JP" sz="900" b="1">
              <a:solidFill>
                <a:srgbClr val="FF0000"/>
              </a:solidFill>
              <a:latin typeface="Meiryo UI" panose="020B0604030504040204" pitchFamily="50" charset="-128"/>
              <a:ea typeface="Meiryo UI" panose="020B0604030504040204" pitchFamily="50" charset="-128"/>
            </a:endParaRPr>
          </a:p>
        </p:txBody>
      </p:sp>
      <p:sp>
        <p:nvSpPr>
          <p:cNvPr id="6" name="四角形: 1 つの角を切り取る 5">
            <a:extLst>
              <a:ext uri="{FF2B5EF4-FFF2-40B4-BE49-F238E27FC236}">
                <a16:creationId xmlns:a16="http://schemas.microsoft.com/office/drawing/2014/main" id="{A0D76A1B-F99F-C380-BBEE-57F3783B7CF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Tree>
    <p:extLst>
      <p:ext uri="{BB962C8B-B14F-4D97-AF65-F5344CB8AC3E}">
        <p14:creationId xmlns:p14="http://schemas.microsoft.com/office/powerpoint/2010/main" val="249096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2259034"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cxnSp>
        <p:nvCxnSpPr>
          <p:cNvPr id="5" name="直線コネクタ 4">
            <a:extLst>
              <a:ext uri="{FF2B5EF4-FFF2-40B4-BE49-F238E27FC236}">
                <a16:creationId xmlns:a16="http://schemas.microsoft.com/office/drawing/2014/main" id="{E982EB56-CA02-DBC7-B704-3C1940D5D027}"/>
              </a:ext>
            </a:extLst>
          </p:cNvPr>
          <p:cNvCxnSpPr>
            <a:cxnSpLocks/>
          </p:cNvCxnSpPr>
          <p:nvPr/>
        </p:nvCxnSpPr>
        <p:spPr>
          <a:xfrm>
            <a:off x="4054355" y="1975943"/>
            <a:ext cx="0" cy="4078756"/>
          </a:xfrm>
          <a:prstGeom prst="line">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6" name="グループ化 5">
            <a:extLst>
              <a:ext uri="{FF2B5EF4-FFF2-40B4-BE49-F238E27FC236}">
                <a16:creationId xmlns:a16="http://schemas.microsoft.com/office/drawing/2014/main" id="{8F090973-4FEA-8BC9-1C78-B0517963367C}"/>
              </a:ext>
            </a:extLst>
          </p:cNvPr>
          <p:cNvGrpSpPr/>
          <p:nvPr/>
        </p:nvGrpSpPr>
        <p:grpSpPr>
          <a:xfrm>
            <a:off x="132031" y="2742015"/>
            <a:ext cx="761340" cy="3206323"/>
            <a:chOff x="535651" y="2875295"/>
            <a:chExt cx="880910" cy="3094817"/>
          </a:xfrm>
        </p:grpSpPr>
        <p:sp>
          <p:nvSpPr>
            <p:cNvPr id="7" name="正方形/長方形 6">
              <a:extLst>
                <a:ext uri="{FF2B5EF4-FFF2-40B4-BE49-F238E27FC236}">
                  <a16:creationId xmlns:a16="http://schemas.microsoft.com/office/drawing/2014/main" id="{370A39BF-79CC-24BF-BE02-322AAF08E4D7}"/>
                </a:ext>
              </a:extLst>
            </p:cNvPr>
            <p:cNvSpPr/>
            <p:nvPr/>
          </p:nvSpPr>
          <p:spPr>
            <a:xfrm>
              <a:off x="535651" y="2875295"/>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政治</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7063B66B-D560-3AC0-5528-A956D21C99EB}"/>
                </a:ext>
              </a:extLst>
            </p:cNvPr>
            <p:cNvSpPr/>
            <p:nvPr/>
          </p:nvSpPr>
          <p:spPr>
            <a:xfrm>
              <a:off x="535651" y="3663836"/>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経済</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2A43F93F-4289-78EE-CFE1-074458BB7C15}"/>
                </a:ext>
              </a:extLst>
            </p:cNvPr>
            <p:cNvSpPr/>
            <p:nvPr/>
          </p:nvSpPr>
          <p:spPr>
            <a:xfrm>
              <a:off x="535651" y="4452377"/>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社会</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17192B1F-3B48-D215-375D-3752AF0B4B0E}"/>
                </a:ext>
              </a:extLst>
            </p:cNvPr>
            <p:cNvSpPr/>
            <p:nvPr/>
          </p:nvSpPr>
          <p:spPr>
            <a:xfrm>
              <a:off x="535651" y="5240918"/>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技術</a:t>
              </a:r>
              <a:endParaRPr kumimoji="1" lang="en-US" altLang="ja-JP" sz="1200" b="1">
                <a:solidFill>
                  <a:srgbClr val="575757"/>
                </a:solidFill>
                <a:latin typeface="Meiryo UI" panose="020B0604030504040204" pitchFamily="50" charset="-128"/>
                <a:ea typeface="Meiryo UI" panose="020B0604030504040204" pitchFamily="50" charset="-128"/>
              </a:endParaRPr>
            </a:p>
          </p:txBody>
        </p:sp>
      </p:grpSp>
      <p:grpSp>
        <p:nvGrpSpPr>
          <p:cNvPr id="20" name="グループ化 19">
            <a:extLst>
              <a:ext uri="{FF2B5EF4-FFF2-40B4-BE49-F238E27FC236}">
                <a16:creationId xmlns:a16="http://schemas.microsoft.com/office/drawing/2014/main" id="{2AB04763-293F-8F5D-87C1-C290DCBAD8CF}"/>
              </a:ext>
            </a:extLst>
          </p:cNvPr>
          <p:cNvGrpSpPr/>
          <p:nvPr/>
        </p:nvGrpSpPr>
        <p:grpSpPr>
          <a:xfrm>
            <a:off x="952483" y="2742015"/>
            <a:ext cx="2846724" cy="3206323"/>
            <a:chOff x="535651" y="2875295"/>
            <a:chExt cx="880910" cy="3094817"/>
          </a:xfrm>
          <a:noFill/>
        </p:grpSpPr>
        <p:sp>
          <p:nvSpPr>
            <p:cNvPr id="21" name="正方形/長方形 20">
              <a:extLst>
                <a:ext uri="{FF2B5EF4-FFF2-40B4-BE49-F238E27FC236}">
                  <a16:creationId xmlns:a16="http://schemas.microsoft.com/office/drawing/2014/main" id="{15719E31-940D-30DD-F0C4-DADD0E2F1F0B}"/>
                </a:ext>
              </a:extLst>
            </p:cNvPr>
            <p:cNvSpPr/>
            <p:nvPr/>
          </p:nvSpPr>
          <p:spPr>
            <a:xfrm>
              <a:off x="535651" y="2875295"/>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2" name="正方形/長方形 21">
              <a:extLst>
                <a:ext uri="{FF2B5EF4-FFF2-40B4-BE49-F238E27FC236}">
                  <a16:creationId xmlns:a16="http://schemas.microsoft.com/office/drawing/2014/main" id="{D3F66E6D-AD3B-FFF0-0FD2-0EC0BF60F82A}"/>
                </a:ext>
              </a:extLst>
            </p:cNvPr>
            <p:cNvSpPr/>
            <p:nvPr/>
          </p:nvSpPr>
          <p:spPr>
            <a:xfrm>
              <a:off x="535651" y="3663836"/>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3" name="正方形/長方形 22">
              <a:extLst>
                <a:ext uri="{FF2B5EF4-FFF2-40B4-BE49-F238E27FC236}">
                  <a16:creationId xmlns:a16="http://schemas.microsoft.com/office/drawing/2014/main" id="{E1D4EB73-370D-7541-B47B-3DF7CC56E959}"/>
                </a:ext>
              </a:extLst>
            </p:cNvPr>
            <p:cNvSpPr/>
            <p:nvPr/>
          </p:nvSpPr>
          <p:spPr>
            <a:xfrm>
              <a:off x="535651" y="4452377"/>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4" name="正方形/長方形 23">
              <a:extLst>
                <a:ext uri="{FF2B5EF4-FFF2-40B4-BE49-F238E27FC236}">
                  <a16:creationId xmlns:a16="http://schemas.microsoft.com/office/drawing/2014/main" id="{F8D629BC-179B-AEE8-09E5-6CFBF4F8E936}"/>
                </a:ext>
              </a:extLst>
            </p:cNvPr>
            <p:cNvSpPr/>
            <p:nvPr/>
          </p:nvSpPr>
          <p:spPr>
            <a:xfrm>
              <a:off x="535651" y="5240918"/>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grpSp>
      <p:sp>
        <p:nvSpPr>
          <p:cNvPr id="25" name="テキスト ボックス 24">
            <a:extLst>
              <a:ext uri="{FF2B5EF4-FFF2-40B4-BE49-F238E27FC236}">
                <a16:creationId xmlns:a16="http://schemas.microsoft.com/office/drawing/2014/main" id="{006C8A95-1B0B-C225-72A5-54482AEE80E1}"/>
              </a:ext>
            </a:extLst>
          </p:cNvPr>
          <p:cNvSpPr txBox="1"/>
          <p:nvPr/>
        </p:nvSpPr>
        <p:spPr>
          <a:xfrm>
            <a:off x="4442434" y="5005214"/>
            <a:ext cx="697718" cy="2046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50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551597F2-BB9C-0507-73A4-64A5B0B9C734}"/>
              </a:ext>
            </a:extLst>
          </p:cNvPr>
          <p:cNvSpPr txBox="1"/>
          <p:nvPr/>
        </p:nvSpPr>
        <p:spPr>
          <a:xfrm>
            <a:off x="4409303" y="4246626"/>
            <a:ext cx="715252" cy="2046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100</a:t>
            </a:r>
            <a:endParaRPr kumimoji="1" lang="ja-JP" altLang="en-US" sz="1200">
              <a:solidFill>
                <a:srgbClr val="575757"/>
              </a:solidFill>
              <a:latin typeface="Meiryo UI" panose="020B0604030504040204" pitchFamily="50" charset="-128"/>
              <a:ea typeface="Meiryo UI" panose="020B0604030504040204" pitchFamily="50" charset="-128"/>
            </a:endParaRPr>
          </a:p>
        </p:txBody>
      </p:sp>
      <p:cxnSp>
        <p:nvCxnSpPr>
          <p:cNvPr id="28" name="直線矢印コネクタ 27">
            <a:extLst>
              <a:ext uri="{FF2B5EF4-FFF2-40B4-BE49-F238E27FC236}">
                <a16:creationId xmlns:a16="http://schemas.microsoft.com/office/drawing/2014/main" id="{50FD94BB-BF8B-9DD6-7451-2EB5BD5791BE}"/>
              </a:ext>
            </a:extLst>
          </p:cNvPr>
          <p:cNvCxnSpPr>
            <a:cxnSpLocks/>
          </p:cNvCxnSpPr>
          <p:nvPr/>
        </p:nvCxnSpPr>
        <p:spPr>
          <a:xfrm>
            <a:off x="5008623" y="6012587"/>
            <a:ext cx="2939278" cy="1"/>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11C929F4-0D6A-7462-6690-EF92B7669123}"/>
              </a:ext>
            </a:extLst>
          </p:cNvPr>
          <p:cNvCxnSpPr>
            <a:cxnSpLocks/>
          </p:cNvCxnSpPr>
          <p:nvPr/>
        </p:nvCxnSpPr>
        <p:spPr>
          <a:xfrm flipV="1">
            <a:off x="5008623" y="3803173"/>
            <a:ext cx="0" cy="2209415"/>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A1CA2C0C-547F-8899-3C62-24E420DBBC30}"/>
              </a:ext>
            </a:extLst>
          </p:cNvPr>
          <p:cNvSpPr txBox="1"/>
          <p:nvPr/>
        </p:nvSpPr>
        <p:spPr>
          <a:xfrm>
            <a:off x="4378821" y="3548294"/>
            <a:ext cx="1212875"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rgbClr val="575757"/>
                </a:solidFill>
                <a:latin typeface="Meiryo UI" panose="020B0604030504040204" pitchFamily="50" charset="-128"/>
                <a:ea typeface="Meiryo UI" panose="020B0604030504040204" pitchFamily="50" charset="-128"/>
              </a:rPr>
              <a:t>自社売上（億円）</a:t>
            </a:r>
          </a:p>
        </p:txBody>
      </p:sp>
      <p:cxnSp>
        <p:nvCxnSpPr>
          <p:cNvPr id="31" name="直線矢印コネクタ 30">
            <a:extLst>
              <a:ext uri="{FF2B5EF4-FFF2-40B4-BE49-F238E27FC236}">
                <a16:creationId xmlns:a16="http://schemas.microsoft.com/office/drawing/2014/main" id="{FB9009FC-E7AD-7DD5-C070-21C710E25AB3}"/>
              </a:ext>
            </a:extLst>
          </p:cNvPr>
          <p:cNvCxnSpPr>
            <a:cxnSpLocks/>
          </p:cNvCxnSpPr>
          <p:nvPr/>
        </p:nvCxnSpPr>
        <p:spPr>
          <a:xfrm flipV="1">
            <a:off x="6508433" y="3991342"/>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7E5AA6E1-BA42-DF7C-1A98-52E4CEA4AF02}"/>
              </a:ext>
            </a:extLst>
          </p:cNvPr>
          <p:cNvSpPr txBox="1"/>
          <p:nvPr/>
        </p:nvSpPr>
        <p:spPr>
          <a:xfrm>
            <a:off x="6136620" y="6095345"/>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2026</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3" name="直線矢印コネクタ 32">
            <a:extLst>
              <a:ext uri="{FF2B5EF4-FFF2-40B4-BE49-F238E27FC236}">
                <a16:creationId xmlns:a16="http://schemas.microsoft.com/office/drawing/2014/main" id="{A3A8427E-B090-2213-2481-712172957986}"/>
              </a:ext>
            </a:extLst>
          </p:cNvPr>
          <p:cNvCxnSpPr>
            <a:cxnSpLocks/>
          </p:cNvCxnSpPr>
          <p:nvPr/>
        </p:nvCxnSpPr>
        <p:spPr>
          <a:xfrm flipV="1">
            <a:off x="6490894" y="5209898"/>
            <a:ext cx="563295" cy="42118"/>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CF631BF4-518D-8E8A-EE99-50BC4E74D922}"/>
              </a:ext>
            </a:extLst>
          </p:cNvPr>
          <p:cNvCxnSpPr>
            <a:cxnSpLocks/>
          </p:cNvCxnSpPr>
          <p:nvPr/>
        </p:nvCxnSpPr>
        <p:spPr>
          <a:xfrm>
            <a:off x="5194151" y="5201606"/>
            <a:ext cx="1296742" cy="50409"/>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8B40445B-C1BA-23C3-D72A-B8AB174445C0}"/>
              </a:ext>
            </a:extLst>
          </p:cNvPr>
          <p:cNvSpPr txBox="1"/>
          <p:nvPr/>
        </p:nvSpPr>
        <p:spPr>
          <a:xfrm>
            <a:off x="4796221" y="6095345"/>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2021</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6" name="直線矢印コネクタ 35">
            <a:extLst>
              <a:ext uri="{FF2B5EF4-FFF2-40B4-BE49-F238E27FC236}">
                <a16:creationId xmlns:a16="http://schemas.microsoft.com/office/drawing/2014/main" id="{E23E3082-9A2F-FD59-C0C2-09018C31A303}"/>
              </a:ext>
            </a:extLst>
          </p:cNvPr>
          <p:cNvCxnSpPr>
            <a:cxnSpLocks/>
          </p:cNvCxnSpPr>
          <p:nvPr/>
        </p:nvCxnSpPr>
        <p:spPr>
          <a:xfrm flipV="1">
            <a:off x="5176611" y="3991342"/>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cxnSp>
        <p:nvCxnSpPr>
          <p:cNvPr id="37" name="直線矢印コネクタ 36">
            <a:extLst>
              <a:ext uri="{FF2B5EF4-FFF2-40B4-BE49-F238E27FC236}">
                <a16:creationId xmlns:a16="http://schemas.microsoft.com/office/drawing/2014/main" id="{B006161F-CEE4-B399-6168-6012EC629F10}"/>
              </a:ext>
            </a:extLst>
          </p:cNvPr>
          <p:cNvCxnSpPr>
            <a:cxnSpLocks/>
          </p:cNvCxnSpPr>
          <p:nvPr/>
        </p:nvCxnSpPr>
        <p:spPr>
          <a:xfrm flipV="1">
            <a:off x="7952563" y="3991342"/>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0DEC06AB-6B35-D0E4-E67E-0566DB976AC2}"/>
              </a:ext>
            </a:extLst>
          </p:cNvPr>
          <p:cNvSpPr txBox="1"/>
          <p:nvPr/>
        </p:nvSpPr>
        <p:spPr>
          <a:xfrm>
            <a:off x="7580750" y="6095345"/>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2031</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9" name="直線矢印コネクタ 38">
            <a:extLst>
              <a:ext uri="{FF2B5EF4-FFF2-40B4-BE49-F238E27FC236}">
                <a16:creationId xmlns:a16="http://schemas.microsoft.com/office/drawing/2014/main" id="{5BE58804-65D1-A488-996D-A8C85B9854BC}"/>
              </a:ext>
            </a:extLst>
          </p:cNvPr>
          <p:cNvCxnSpPr>
            <a:cxnSpLocks/>
          </p:cNvCxnSpPr>
          <p:nvPr/>
        </p:nvCxnSpPr>
        <p:spPr>
          <a:xfrm flipH="1" flipV="1">
            <a:off x="5008623" y="5110253"/>
            <a:ext cx="2943939" cy="7706"/>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cxnSp>
        <p:nvCxnSpPr>
          <p:cNvPr id="40" name="直線矢印コネクタ 39">
            <a:extLst>
              <a:ext uri="{FF2B5EF4-FFF2-40B4-BE49-F238E27FC236}">
                <a16:creationId xmlns:a16="http://schemas.microsoft.com/office/drawing/2014/main" id="{3D6E0CFC-3732-D0AC-0229-730BF49D0D2E}"/>
              </a:ext>
            </a:extLst>
          </p:cNvPr>
          <p:cNvCxnSpPr>
            <a:cxnSpLocks/>
          </p:cNvCxnSpPr>
          <p:nvPr/>
        </p:nvCxnSpPr>
        <p:spPr>
          <a:xfrm flipV="1">
            <a:off x="5181274" y="4992623"/>
            <a:ext cx="1331008" cy="405093"/>
          </a:xfrm>
          <a:prstGeom prst="straightConnector1">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6411B7AA-1732-8262-9414-DEE178DC894E}"/>
              </a:ext>
            </a:extLst>
          </p:cNvPr>
          <p:cNvCxnSpPr>
            <a:cxnSpLocks/>
          </p:cNvCxnSpPr>
          <p:nvPr/>
        </p:nvCxnSpPr>
        <p:spPr>
          <a:xfrm flipH="1" flipV="1">
            <a:off x="5008623" y="4349156"/>
            <a:ext cx="2943939" cy="7706"/>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42" name="正方形/長方形 41">
            <a:extLst>
              <a:ext uri="{FF2B5EF4-FFF2-40B4-BE49-F238E27FC236}">
                <a16:creationId xmlns:a16="http://schemas.microsoft.com/office/drawing/2014/main" id="{4FF59CCC-6A30-D0F2-E69F-9D20AB0BA760}"/>
              </a:ext>
            </a:extLst>
          </p:cNvPr>
          <p:cNvSpPr/>
          <p:nvPr/>
        </p:nvSpPr>
        <p:spPr>
          <a:xfrm>
            <a:off x="7895843" y="4256080"/>
            <a:ext cx="790898" cy="35606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000">
              <a:solidFill>
                <a:srgbClr val="575757"/>
              </a:solidFill>
              <a:latin typeface="Meiryo UI" panose="020B0604030504040204" pitchFamily="50" charset="-128"/>
              <a:ea typeface="Meiryo UI" panose="020B0604030504040204" pitchFamily="50" charset="-128"/>
            </a:endParaRPr>
          </a:p>
        </p:txBody>
      </p:sp>
      <p:cxnSp>
        <p:nvCxnSpPr>
          <p:cNvPr id="43" name="直線矢印コネクタ 42">
            <a:extLst>
              <a:ext uri="{FF2B5EF4-FFF2-40B4-BE49-F238E27FC236}">
                <a16:creationId xmlns:a16="http://schemas.microsoft.com/office/drawing/2014/main" id="{12C61EE7-2406-BDC7-A334-C5FE7430947F}"/>
              </a:ext>
            </a:extLst>
          </p:cNvPr>
          <p:cNvCxnSpPr>
            <a:cxnSpLocks/>
          </p:cNvCxnSpPr>
          <p:nvPr/>
        </p:nvCxnSpPr>
        <p:spPr>
          <a:xfrm flipV="1">
            <a:off x="7054189" y="3991342"/>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44" name="正方形/長方形 43">
            <a:extLst>
              <a:ext uri="{FF2B5EF4-FFF2-40B4-BE49-F238E27FC236}">
                <a16:creationId xmlns:a16="http://schemas.microsoft.com/office/drawing/2014/main" id="{774CDA03-D211-59F8-9C23-52207D26FC62}"/>
              </a:ext>
            </a:extLst>
          </p:cNvPr>
          <p:cNvSpPr/>
          <p:nvPr/>
        </p:nvSpPr>
        <p:spPr>
          <a:xfrm>
            <a:off x="6512282" y="5497702"/>
            <a:ext cx="554103" cy="358279"/>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200">
                <a:solidFill>
                  <a:srgbClr val="575757"/>
                </a:solidFill>
                <a:latin typeface="Meiryo UI" panose="020B0604030504040204" pitchFamily="50" charset="-128"/>
                <a:ea typeface="Meiryo UI" panose="020B0604030504040204" pitchFamily="50" charset="-128"/>
              </a:rPr>
              <a:t>設備投資期間</a:t>
            </a:r>
          </a:p>
        </p:txBody>
      </p:sp>
      <p:sp>
        <p:nvSpPr>
          <p:cNvPr id="45" name="テキスト ボックス 44">
            <a:extLst>
              <a:ext uri="{FF2B5EF4-FFF2-40B4-BE49-F238E27FC236}">
                <a16:creationId xmlns:a16="http://schemas.microsoft.com/office/drawing/2014/main" id="{96ADCBB3-EB96-3712-4665-72896AC72588}"/>
              </a:ext>
            </a:extLst>
          </p:cNvPr>
          <p:cNvSpPr txBox="1"/>
          <p:nvPr/>
        </p:nvSpPr>
        <p:spPr>
          <a:xfrm>
            <a:off x="6690722" y="6095345"/>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2028</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46" name="直線矢印コネクタ 45">
            <a:extLst>
              <a:ext uri="{FF2B5EF4-FFF2-40B4-BE49-F238E27FC236}">
                <a16:creationId xmlns:a16="http://schemas.microsoft.com/office/drawing/2014/main" id="{8C095C2D-0321-9E4D-8E40-069366665D7B}"/>
              </a:ext>
            </a:extLst>
          </p:cNvPr>
          <p:cNvCxnSpPr>
            <a:cxnSpLocks/>
          </p:cNvCxnSpPr>
          <p:nvPr/>
        </p:nvCxnSpPr>
        <p:spPr>
          <a:xfrm flipV="1">
            <a:off x="7066385" y="4356862"/>
            <a:ext cx="881516" cy="853036"/>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064E9702-7477-3638-0229-EC74D4506EFE}"/>
              </a:ext>
            </a:extLst>
          </p:cNvPr>
          <p:cNvCxnSpPr>
            <a:cxnSpLocks/>
          </p:cNvCxnSpPr>
          <p:nvPr/>
        </p:nvCxnSpPr>
        <p:spPr>
          <a:xfrm flipV="1">
            <a:off x="6499974" y="4720915"/>
            <a:ext cx="1437721" cy="274201"/>
          </a:xfrm>
          <a:prstGeom prst="straightConnector1">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9" name="直線矢印コネクタ 48">
            <a:extLst>
              <a:ext uri="{FF2B5EF4-FFF2-40B4-BE49-F238E27FC236}">
                <a16:creationId xmlns:a16="http://schemas.microsoft.com/office/drawing/2014/main" id="{6461A185-420E-F05D-733C-586BCBB3E313}"/>
              </a:ext>
            </a:extLst>
          </p:cNvPr>
          <p:cNvCxnSpPr>
            <a:cxnSpLocks/>
          </p:cNvCxnSpPr>
          <p:nvPr/>
        </p:nvCxnSpPr>
        <p:spPr>
          <a:xfrm flipV="1">
            <a:off x="7947901" y="3803173"/>
            <a:ext cx="0" cy="2209415"/>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6DB2D0B3-C914-A571-4D91-49DFE86E3ECB}"/>
              </a:ext>
            </a:extLst>
          </p:cNvPr>
          <p:cNvSpPr txBox="1"/>
          <p:nvPr/>
        </p:nvSpPr>
        <p:spPr>
          <a:xfrm>
            <a:off x="7349975" y="3548294"/>
            <a:ext cx="1212875"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rgbClr val="575757"/>
                </a:solidFill>
                <a:latin typeface="Meiryo UI" panose="020B0604030504040204" pitchFamily="50" charset="-128"/>
                <a:ea typeface="Meiryo UI" panose="020B0604030504040204" pitchFamily="50" charset="-128"/>
              </a:rPr>
              <a:t>市場規模（億円）</a:t>
            </a:r>
          </a:p>
        </p:txBody>
      </p:sp>
      <p:sp>
        <p:nvSpPr>
          <p:cNvPr id="51" name="テキスト ボックス 50">
            <a:extLst>
              <a:ext uri="{FF2B5EF4-FFF2-40B4-BE49-F238E27FC236}">
                <a16:creationId xmlns:a16="http://schemas.microsoft.com/office/drawing/2014/main" id="{530F630A-78E4-1632-4D3B-453144DD4BFB}"/>
              </a:ext>
            </a:extLst>
          </p:cNvPr>
          <p:cNvSpPr txBox="1"/>
          <p:nvPr/>
        </p:nvSpPr>
        <p:spPr>
          <a:xfrm>
            <a:off x="8134276" y="6076301"/>
            <a:ext cx="595081"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a:solidFill>
                  <a:srgbClr val="575757"/>
                </a:solidFill>
                <a:latin typeface="Meiryo UI" panose="020B0604030504040204" pitchFamily="50" charset="-128"/>
                <a:ea typeface="Meiryo UI" panose="020B0604030504040204" pitchFamily="50" charset="-128"/>
              </a:rPr>
              <a:t>(</a:t>
            </a:r>
            <a:r>
              <a:rPr kumimoji="1" lang="ja-JP" altLang="en-US" sz="1000">
                <a:solidFill>
                  <a:srgbClr val="575757"/>
                </a:solidFill>
                <a:latin typeface="Meiryo UI" panose="020B0604030504040204" pitchFamily="50" charset="-128"/>
                <a:ea typeface="Meiryo UI" panose="020B0604030504040204" pitchFamily="50" charset="-128"/>
              </a:rPr>
              <a:t>年度</a:t>
            </a:r>
            <a:r>
              <a:rPr kumimoji="1" lang="en-US" altLang="ja-JP" sz="1000">
                <a:solidFill>
                  <a:srgbClr val="575757"/>
                </a:solidFill>
                <a:latin typeface="Meiryo UI" panose="020B0604030504040204" pitchFamily="50" charset="-128"/>
                <a:ea typeface="Meiryo UI" panose="020B0604030504040204" pitchFamily="50" charset="-128"/>
              </a:rPr>
              <a:t>)</a:t>
            </a:r>
            <a:endParaRPr kumimoji="1" lang="ja-JP" altLang="en-US" sz="1000">
              <a:solidFill>
                <a:srgbClr val="575757"/>
              </a:solidFill>
              <a:latin typeface="Meiryo UI" panose="020B0604030504040204" pitchFamily="50" charset="-128"/>
              <a:ea typeface="Meiryo UI" panose="020B0604030504040204" pitchFamily="50" charset="-128"/>
            </a:endParaRPr>
          </a:p>
        </p:txBody>
      </p:sp>
      <p:sp>
        <p:nvSpPr>
          <p:cNvPr id="52" name="テキスト ボックス 51">
            <a:extLst>
              <a:ext uri="{FF2B5EF4-FFF2-40B4-BE49-F238E27FC236}">
                <a16:creationId xmlns:a16="http://schemas.microsoft.com/office/drawing/2014/main" id="{39705F17-CE54-AC2E-0F68-BA24D7C78DCF}"/>
              </a:ext>
            </a:extLst>
          </p:cNvPr>
          <p:cNvSpPr txBox="1"/>
          <p:nvPr/>
        </p:nvSpPr>
        <p:spPr>
          <a:xfrm>
            <a:off x="180871" y="1899728"/>
            <a:ext cx="3785616" cy="5760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自社の経営・事業に影響を与える外部環境について、</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政治・経済・社会・技術の観点でご記載ください</a:t>
            </a:r>
          </a:p>
        </p:txBody>
      </p:sp>
      <p:sp>
        <p:nvSpPr>
          <p:cNvPr id="53" name="テキスト ボックス 52">
            <a:extLst>
              <a:ext uri="{FF2B5EF4-FFF2-40B4-BE49-F238E27FC236}">
                <a16:creationId xmlns:a16="http://schemas.microsoft.com/office/drawing/2014/main" id="{2F4C8400-BC3F-BA63-D369-7959A3507046}"/>
              </a:ext>
            </a:extLst>
          </p:cNvPr>
          <p:cNvSpPr txBox="1"/>
          <p:nvPr/>
        </p:nvSpPr>
        <p:spPr>
          <a:xfrm>
            <a:off x="4388435" y="1996743"/>
            <a:ext cx="4603165" cy="105303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自社事業が属する市場の見通しをグラフ等で表現してください</a:t>
            </a:r>
            <a:endParaRPr kumimoji="1" lang="en-US" altLang="ja-JP" sz="1200">
              <a:solidFill>
                <a:srgbClr val="575757"/>
              </a:solidFill>
              <a:latin typeface="Meiryo UI" panose="020B0604030504040204" pitchFamily="50" charset="-128"/>
              <a:ea typeface="Meiryo UI" panose="020B0604030504040204" pitchFamily="50" charset="-128"/>
            </a:endParaRPr>
          </a:p>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当該市場における自社の戦略や方針（市場の伸びを上回る成長率を確保／ニッチ市場における独占的地位を確保／縮小均衡市場において技術による優位性確保　等）をグラフ等で表現してください</a:t>
            </a:r>
          </a:p>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上記を整理した上で、自社を取り巻く外部環境の認識をご記載ください</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14" name="スライド番号プレースホルダー 13">
            <a:extLst>
              <a:ext uri="{FF2B5EF4-FFF2-40B4-BE49-F238E27FC236}">
                <a16:creationId xmlns:a16="http://schemas.microsoft.com/office/drawing/2014/main" id="{801C5787-5573-A154-80BC-5BBDF5A1C2B3}"/>
              </a:ext>
            </a:extLst>
          </p:cNvPr>
          <p:cNvSpPr>
            <a:spLocks noGrp="1"/>
          </p:cNvSpPr>
          <p:nvPr>
            <p:ph type="sldNum" sz="quarter" idx="12"/>
          </p:nvPr>
        </p:nvSpPr>
        <p:spPr/>
        <p:txBody>
          <a:bodyPr/>
          <a:lstStyle/>
          <a:p>
            <a:fld id="{70AD163A-2AD1-4CCD-B429-51A5FDE21725}" type="slidenum">
              <a:rPr kumimoji="1" lang="ja-JP" altLang="en-US" smtClean="0"/>
              <a:t>20</a:t>
            </a:fld>
            <a:endParaRPr kumimoji="1" lang="ja-JP" altLang="en-US"/>
          </a:p>
        </p:txBody>
      </p:sp>
      <p:sp>
        <p:nvSpPr>
          <p:cNvPr id="11" name="テキスト ボックス 10">
            <a:extLst>
              <a:ext uri="{FF2B5EF4-FFF2-40B4-BE49-F238E27FC236}">
                <a16:creationId xmlns:a16="http://schemas.microsoft.com/office/drawing/2014/main" id="{4F6E1611-19B3-2650-3D7A-57E32E7F537C}"/>
              </a:ext>
            </a:extLst>
          </p:cNvPr>
          <p:cNvSpPr txBox="1"/>
          <p:nvPr/>
        </p:nvSpPr>
        <p:spPr>
          <a:xfrm>
            <a:off x="7937695" y="4241878"/>
            <a:ext cx="715252" cy="2046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10,000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132F98F0-3F93-30AB-30A6-01B801A694BA}"/>
              </a:ext>
            </a:extLst>
          </p:cNvPr>
          <p:cNvSpPr txBox="1"/>
          <p:nvPr/>
        </p:nvSpPr>
        <p:spPr>
          <a:xfrm>
            <a:off x="7915391" y="5017039"/>
            <a:ext cx="697718" cy="2046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5,000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3" name="吹き出し: 四角形 12">
            <a:extLst>
              <a:ext uri="{FF2B5EF4-FFF2-40B4-BE49-F238E27FC236}">
                <a16:creationId xmlns:a16="http://schemas.microsoft.com/office/drawing/2014/main" id="{01D2BCD3-07AF-EDF2-93FD-790D77B2F20B}"/>
              </a:ext>
            </a:extLst>
          </p:cNvPr>
          <p:cNvSpPr/>
          <p:nvPr/>
        </p:nvSpPr>
        <p:spPr>
          <a:xfrm>
            <a:off x="6791696" y="4022402"/>
            <a:ext cx="823644" cy="428129"/>
          </a:xfrm>
          <a:prstGeom prst="wedgeRectCallout">
            <a:avLst>
              <a:gd name="adj1" fmla="val -36687"/>
              <a:gd name="adj2" fmla="val 136448"/>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rgbClr val="575757"/>
                </a:solidFill>
                <a:latin typeface="Meiryo UI" panose="020B0604030504040204" pitchFamily="50" charset="-128"/>
                <a:ea typeface="Meiryo UI" panose="020B0604030504040204" pitchFamily="50" charset="-128"/>
              </a:rPr>
              <a:t>対象業界の市場規模</a:t>
            </a:r>
          </a:p>
        </p:txBody>
      </p:sp>
      <p:sp>
        <p:nvSpPr>
          <p:cNvPr id="54" name="吹き出し: 四角形 53">
            <a:extLst>
              <a:ext uri="{FF2B5EF4-FFF2-40B4-BE49-F238E27FC236}">
                <a16:creationId xmlns:a16="http://schemas.microsoft.com/office/drawing/2014/main" id="{B5E3E57C-7A33-F8E5-39C3-261A03972E68}"/>
              </a:ext>
            </a:extLst>
          </p:cNvPr>
          <p:cNvSpPr/>
          <p:nvPr/>
        </p:nvSpPr>
        <p:spPr>
          <a:xfrm>
            <a:off x="5308517" y="4085603"/>
            <a:ext cx="823644" cy="428129"/>
          </a:xfrm>
          <a:prstGeom prst="wedgeRectCallout">
            <a:avLst>
              <a:gd name="adj1" fmla="val -36687"/>
              <a:gd name="adj2" fmla="val 186284"/>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rgbClr val="575757"/>
                </a:solidFill>
                <a:latin typeface="Meiryo UI" panose="020B0604030504040204" pitchFamily="50" charset="-128"/>
                <a:ea typeface="Meiryo UI" panose="020B0604030504040204" pitchFamily="50" charset="-128"/>
              </a:rPr>
              <a:t>当社の事業売上高</a:t>
            </a:r>
          </a:p>
        </p:txBody>
      </p:sp>
      <p:sp>
        <p:nvSpPr>
          <p:cNvPr id="48" name="吹き出し: 角を丸めた四角形 47">
            <a:extLst>
              <a:ext uri="{FF2B5EF4-FFF2-40B4-BE49-F238E27FC236}">
                <a16:creationId xmlns:a16="http://schemas.microsoft.com/office/drawing/2014/main" id="{B6C67F85-BB20-C999-AFE1-28B01538D683}"/>
              </a:ext>
            </a:extLst>
          </p:cNvPr>
          <p:cNvSpPr/>
          <p:nvPr/>
        </p:nvSpPr>
        <p:spPr>
          <a:xfrm>
            <a:off x="4378821" y="6313645"/>
            <a:ext cx="1688816" cy="523550"/>
          </a:xfrm>
          <a:prstGeom prst="wedgeRoundRectCallout">
            <a:avLst>
              <a:gd name="adj1" fmla="val 45588"/>
              <a:gd name="adj2" fmla="val -142081"/>
              <a:gd name="adj3" fmla="val 1666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000">
                <a:solidFill>
                  <a:schemeClr val="tx1"/>
                </a:solidFill>
                <a:latin typeface="Meiryo UI" panose="020B0604030504040204" pitchFamily="50" charset="-128"/>
                <a:ea typeface="Meiryo UI" panose="020B0604030504040204" pitchFamily="50" charset="-128"/>
              </a:rPr>
              <a:t>設備投資によって規模拡大・生産性向上を見込む</a:t>
            </a:r>
          </a:p>
        </p:txBody>
      </p:sp>
      <p:sp>
        <p:nvSpPr>
          <p:cNvPr id="55" name="正方形/長方形 54">
            <a:extLst>
              <a:ext uri="{FF2B5EF4-FFF2-40B4-BE49-F238E27FC236}">
                <a16:creationId xmlns:a16="http://schemas.microsoft.com/office/drawing/2014/main" id="{8167F6D0-5A04-5F7F-FD62-B8686EDE7C3F}"/>
              </a:ext>
            </a:extLst>
          </p:cNvPr>
          <p:cNvSpPr/>
          <p:nvPr/>
        </p:nvSpPr>
        <p:spPr>
          <a:xfrm>
            <a:off x="4466899" y="3261112"/>
            <a:ext cx="1428750" cy="262471"/>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r>
              <a:rPr kumimoji="1" lang="ja-JP" altLang="en-US" sz="1000">
                <a:solidFill>
                  <a:srgbClr val="575757"/>
                </a:solidFill>
                <a:latin typeface="Meiryo UI" panose="020B0604030504040204" pitchFamily="50" charset="-128"/>
                <a:ea typeface="Meiryo UI" panose="020B0604030504040204" pitchFamily="50" charset="-128"/>
              </a:rPr>
              <a:t>グラフイメージ</a:t>
            </a:r>
          </a:p>
        </p:txBody>
      </p:sp>
      <p:sp>
        <p:nvSpPr>
          <p:cNvPr id="56" name="正方形/長方形 55">
            <a:extLst>
              <a:ext uri="{FF2B5EF4-FFF2-40B4-BE49-F238E27FC236}">
                <a16:creationId xmlns:a16="http://schemas.microsoft.com/office/drawing/2014/main" id="{A42E7603-A01D-E6A7-1D97-D02ADF0D2CF8}"/>
              </a:ext>
            </a:extLst>
          </p:cNvPr>
          <p:cNvSpPr/>
          <p:nvPr/>
        </p:nvSpPr>
        <p:spPr>
          <a:xfrm>
            <a:off x="176108" y="1232558"/>
            <a:ext cx="8884444" cy="71797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国際情勢や技術発展、市場動向等の自社を取り巻く外部環境についてご記載ください。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市場における自社の位置づけをグラフとしてご記載ください。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7" name="吹き出し: 四角形 56">
            <a:extLst>
              <a:ext uri="{FF2B5EF4-FFF2-40B4-BE49-F238E27FC236}">
                <a16:creationId xmlns:a16="http://schemas.microsoft.com/office/drawing/2014/main" id="{87501C33-0A42-26AC-D0B7-EA7D48BD9CB1}"/>
              </a:ext>
            </a:extLst>
          </p:cNvPr>
          <p:cNvSpPr/>
          <p:nvPr/>
        </p:nvSpPr>
        <p:spPr>
          <a:xfrm>
            <a:off x="6107012" y="538477"/>
            <a:ext cx="2670071" cy="581675"/>
          </a:xfrm>
          <a:prstGeom prst="wedgeRectCallout">
            <a:avLst>
              <a:gd name="adj1" fmla="val -18893"/>
              <a:gd name="adj2" fmla="val 27424"/>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コンソーシアム形式の場合は、必要に応じてシートを複製し、自社を取り巻く外部環境を記入してください。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2" name="四角形: 1 つの角を切り取る 1">
            <a:extLst>
              <a:ext uri="{FF2B5EF4-FFF2-40B4-BE49-F238E27FC236}">
                <a16:creationId xmlns:a16="http://schemas.microsoft.com/office/drawing/2014/main" id="{A1BA0512-7110-3795-6F02-F0DF8D31F44A}"/>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0DB9B923-3545-062D-070A-E5CEB36D5FD5}"/>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76564279-D006-56E5-65AC-58C05A48595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462395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／外部環境（製品・サービスの市場分析）</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9">
            <a:extLst>
              <a:ext uri="{FF2B5EF4-FFF2-40B4-BE49-F238E27FC236}">
                <a16:creationId xmlns:a16="http://schemas.microsoft.com/office/drawing/2014/main" id="{013E200E-C0F7-29EC-5681-7CB8DA76A095}"/>
              </a:ext>
            </a:extLst>
          </p:cNvPr>
          <p:cNvSpPr/>
          <p:nvPr/>
        </p:nvSpPr>
        <p:spPr>
          <a:xfrm>
            <a:off x="287290" y="2403721"/>
            <a:ext cx="1098795" cy="607424"/>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b="1" kern="100">
                <a:solidFill>
                  <a:schemeClr val="bg1"/>
                </a:solidFill>
                <a:latin typeface="Meiryo UI" panose="020B0604030504040204" pitchFamily="50" charset="-128"/>
                <a:ea typeface="Meiryo UI" panose="020B0604030504040204" pitchFamily="50" charset="-128"/>
              </a:rPr>
              <a:t>(</a:t>
            </a:r>
            <a:r>
              <a:rPr kumimoji="1" lang="en-US" altLang="ja-JP" sz="1000" b="1" i="0" u="none" strike="noStrike" kern="100">
                <a:solidFill>
                  <a:schemeClr val="bg1"/>
                </a:solidFill>
                <a:effectLst/>
                <a:latin typeface="Meiryo UI" panose="020B0604030504040204" pitchFamily="50" charset="-128"/>
                <a:ea typeface="Meiryo UI" panose="020B0604030504040204" pitchFamily="50" charset="-128"/>
              </a:rPr>
              <a:t>A)</a:t>
            </a:r>
          </a:p>
          <a:p>
            <a:pPr marR="45720" algn="ctr" fontAlgn="ctr">
              <a:tabLst>
                <a:tab pos="2700020" algn="ctr"/>
                <a:tab pos="5400040" algn="r"/>
              </a:tabLst>
            </a:pPr>
            <a:r>
              <a:rPr kumimoji="1" lang="zh-TW" altLang="en-US" sz="1000" b="1" kern="100">
                <a:solidFill>
                  <a:schemeClr val="bg1"/>
                </a:solidFill>
                <a:latin typeface="Meiryo UI" panose="020B0604030504040204" pitchFamily="50" charset="-128"/>
                <a:ea typeface="Meiryo UI" panose="020B0604030504040204" pitchFamily="50" charset="-128"/>
              </a:rPr>
              <a:t>直近決算期（前期） </a:t>
            </a:r>
            <a:r>
              <a:rPr kumimoji="1" lang="ja-JP" altLang="en-US" sz="1000" b="1" i="0" u="none" strike="noStrike" kern="100">
                <a:solidFill>
                  <a:schemeClr val="bg1"/>
                </a:solidFill>
                <a:effectLst/>
                <a:latin typeface="Meiryo UI" panose="020B0604030504040204" pitchFamily="50" charset="-128"/>
                <a:ea typeface="Meiryo UI" panose="020B0604030504040204" pitchFamily="50" charset="-128"/>
              </a:rPr>
              <a:t>の売上高</a:t>
            </a:r>
            <a:endParaRPr kumimoji="1" lang="en-US" altLang="ja-JP" sz="1000" b="1" i="0" u="none" strike="noStrike" kern="100">
              <a:solidFill>
                <a:schemeClr val="bg1"/>
              </a:solidFill>
              <a:effectLst/>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9B4CB34E-F1E2-79DC-00CB-F889731ECA42}"/>
              </a:ext>
            </a:extLst>
          </p:cNvPr>
          <p:cNvSpPr/>
          <p:nvPr/>
        </p:nvSpPr>
        <p:spPr>
          <a:xfrm>
            <a:off x="287290" y="3782948"/>
            <a:ext cx="1098795" cy="529495"/>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b="1" kern="100" dirty="0">
                <a:solidFill>
                  <a:schemeClr val="bg1"/>
                </a:solidFill>
                <a:latin typeface="Meiryo UI" panose="020B0604030504040204" pitchFamily="50" charset="-128"/>
                <a:ea typeface="Meiryo UI" panose="020B0604030504040204" pitchFamily="50" charset="-128"/>
              </a:rPr>
              <a:t>(</a:t>
            </a:r>
            <a:r>
              <a:rPr kumimoji="1" lang="en-US" altLang="ja-JP" sz="1000" b="1" i="0" u="none" strike="noStrike" kern="100" dirty="0">
                <a:solidFill>
                  <a:schemeClr val="bg1"/>
                </a:solidFill>
                <a:effectLst/>
                <a:latin typeface="Meiryo UI" panose="020B0604030504040204" pitchFamily="50" charset="-128"/>
                <a:ea typeface="Meiryo UI" panose="020B0604030504040204" pitchFamily="50" charset="-128"/>
              </a:rPr>
              <a:t>B)</a:t>
            </a:r>
          </a:p>
          <a:p>
            <a:pPr marR="45720" algn="ctr" rtl="0" eaLnBrk="1" fontAlgn="ctr" latinLnBrk="0" hangingPunct="1">
              <a:spcBef>
                <a:spcPts val="0"/>
              </a:spcBef>
              <a:spcAft>
                <a:spcPts val="0"/>
              </a:spcAft>
              <a:tabLst>
                <a:tab pos="2700020" algn="ctr"/>
                <a:tab pos="5400040" algn="r"/>
              </a:tabLst>
            </a:pPr>
            <a:r>
              <a:rPr kumimoji="1" lang="ja-JP" altLang="en-US" sz="1000" b="1" i="0" u="none" strike="noStrike" kern="100" dirty="0">
                <a:solidFill>
                  <a:schemeClr val="bg1"/>
                </a:solidFill>
                <a:effectLst/>
                <a:latin typeface="Meiryo UI" panose="020B0604030504040204" pitchFamily="50" charset="-128"/>
                <a:ea typeface="Meiryo UI" panose="020B0604030504040204" pitchFamily="50" charset="-128"/>
              </a:rPr>
              <a:t>補助事業完了後</a:t>
            </a:r>
            <a:r>
              <a:rPr kumimoji="1" lang="en-US" altLang="ja-JP" sz="1000" b="1" kern="100" dirty="0">
                <a:solidFill>
                  <a:schemeClr val="bg1"/>
                </a:solidFill>
                <a:latin typeface="Meiryo UI" panose="020B0604030504040204" pitchFamily="50" charset="-128"/>
                <a:ea typeface="Meiryo UI" panose="020B0604030504040204" pitchFamily="50" charset="-128"/>
              </a:rPr>
              <a:t>3</a:t>
            </a:r>
            <a:r>
              <a:rPr kumimoji="1" lang="ja-JP" altLang="en-US" sz="1000" b="1" i="0" u="none" strike="noStrike" kern="100" dirty="0">
                <a:solidFill>
                  <a:schemeClr val="bg1"/>
                </a:solidFill>
                <a:effectLst/>
                <a:latin typeface="Meiryo UI" panose="020B0604030504040204" pitchFamily="50" charset="-128"/>
                <a:ea typeface="Meiryo UI" panose="020B0604030504040204" pitchFamily="50" charset="-128"/>
              </a:rPr>
              <a:t>年目の売上高</a:t>
            </a:r>
            <a:endParaRPr lang="ja-JP" altLang="ja-JP" sz="1000" b="1" i="0" u="none" strike="noStrike" dirty="0">
              <a:solidFill>
                <a:schemeClr val="bg1"/>
              </a:solidFill>
              <a:effectLst/>
              <a:latin typeface="Arial" panose="020B0604020202020204" pitchFamily="34" charset="0"/>
              <a:ea typeface="Meiryo UI" panose="020B0604030504040204" pitchFamily="50" charset="-128"/>
            </a:endParaRPr>
          </a:p>
        </p:txBody>
      </p:sp>
      <p:sp>
        <p:nvSpPr>
          <p:cNvPr id="6" name="正方形/長方形 5">
            <a:extLst>
              <a:ext uri="{FF2B5EF4-FFF2-40B4-BE49-F238E27FC236}">
                <a16:creationId xmlns:a16="http://schemas.microsoft.com/office/drawing/2014/main" id="{5D0B25F2-4CAD-E5FA-20F0-74DF49AC2D5D}"/>
              </a:ext>
            </a:extLst>
          </p:cNvPr>
          <p:cNvSpPr/>
          <p:nvPr/>
        </p:nvSpPr>
        <p:spPr>
          <a:xfrm>
            <a:off x="287290" y="5136392"/>
            <a:ext cx="1098795" cy="529495"/>
          </a:xfrm>
          <a:prstGeom prst="rect">
            <a:avLst/>
          </a:prstGeom>
          <a:solidFill>
            <a:schemeClr val="accent5">
              <a:lumMod val="60000"/>
              <a:lumOff val="4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050" b="1" dirty="0">
                <a:solidFill>
                  <a:srgbClr val="575757"/>
                </a:solidFill>
                <a:latin typeface="Arial" panose="020B0604020202020204" pitchFamily="34" charset="0"/>
                <a:ea typeface="Meiryo UI" panose="020B0604030504040204" pitchFamily="50" charset="-128"/>
              </a:rPr>
              <a:t>(B)</a:t>
            </a:r>
            <a:r>
              <a:rPr lang="ja-JP" altLang="en-US" sz="1050" b="1" dirty="0">
                <a:solidFill>
                  <a:srgbClr val="575757"/>
                </a:solidFill>
                <a:latin typeface="Arial" panose="020B0604020202020204" pitchFamily="34" charset="0"/>
                <a:ea typeface="Meiryo UI" panose="020B0604030504040204" pitchFamily="50" charset="-128"/>
              </a:rPr>
              <a:t>ー</a:t>
            </a:r>
            <a:r>
              <a:rPr lang="en-US" altLang="ja-JP" sz="1050" b="1" dirty="0">
                <a:solidFill>
                  <a:srgbClr val="575757"/>
                </a:solidFill>
                <a:latin typeface="Arial" panose="020B0604020202020204" pitchFamily="34" charset="0"/>
                <a:ea typeface="Meiryo UI" panose="020B0604030504040204" pitchFamily="50" charset="-128"/>
              </a:rPr>
              <a:t>(A)</a:t>
            </a:r>
          </a:p>
          <a:p>
            <a:pPr marR="45720" algn="ctr" rtl="0" eaLnBrk="1" fontAlgn="ctr" latinLnBrk="0" hangingPunct="1">
              <a:spcBef>
                <a:spcPts val="0"/>
              </a:spcBef>
              <a:spcAft>
                <a:spcPts val="0"/>
              </a:spcAft>
              <a:tabLst>
                <a:tab pos="2700020" algn="ctr"/>
                <a:tab pos="5400040" algn="r"/>
              </a:tabLst>
            </a:pPr>
            <a:r>
              <a:rPr lang="ja-JP" altLang="en-US" sz="1050" b="1" dirty="0">
                <a:solidFill>
                  <a:srgbClr val="575757"/>
                </a:solidFill>
                <a:latin typeface="Arial" panose="020B0604020202020204" pitchFamily="34" charset="0"/>
                <a:ea typeface="Meiryo UI" panose="020B0604030504040204" pitchFamily="50" charset="-128"/>
              </a:rPr>
              <a:t>売上増加額</a:t>
            </a:r>
            <a:endParaRPr lang="ja-JP" altLang="ja-JP" sz="1050" b="1" i="0" u="none" strike="noStrike" dirty="0">
              <a:solidFill>
                <a:srgbClr val="575757"/>
              </a:solidFill>
              <a:effectLst/>
              <a:latin typeface="Arial" panose="020B0604020202020204" pitchFamily="34" charset="0"/>
              <a:ea typeface="Meiryo UI" panose="020B0604030504040204" pitchFamily="50" charset="-128"/>
            </a:endParaRPr>
          </a:p>
        </p:txBody>
      </p:sp>
      <p:grpSp>
        <p:nvGrpSpPr>
          <p:cNvPr id="7" name="グループ化 6">
            <a:extLst>
              <a:ext uri="{FF2B5EF4-FFF2-40B4-BE49-F238E27FC236}">
                <a16:creationId xmlns:a16="http://schemas.microsoft.com/office/drawing/2014/main" id="{617A2A71-02D3-7D52-14CA-9424343D4324}"/>
              </a:ext>
            </a:extLst>
          </p:cNvPr>
          <p:cNvGrpSpPr/>
          <p:nvPr/>
        </p:nvGrpSpPr>
        <p:grpSpPr>
          <a:xfrm>
            <a:off x="287290" y="3073470"/>
            <a:ext cx="1098795" cy="602053"/>
            <a:chOff x="1601914" y="2899506"/>
            <a:chExt cx="1598668" cy="602053"/>
          </a:xfrm>
        </p:grpSpPr>
        <p:sp>
          <p:nvSpPr>
            <p:cNvPr id="8" name="正方形/長方形 19">
              <a:extLst>
                <a:ext uri="{FF2B5EF4-FFF2-40B4-BE49-F238E27FC236}">
                  <a16:creationId xmlns:a16="http://schemas.microsoft.com/office/drawing/2014/main" id="{769B6419-71EE-1831-37A4-E5889E365719}"/>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i="0" u="none" strike="noStrike">
                  <a:solidFill>
                    <a:schemeClr val="tx1"/>
                  </a:solidFill>
                  <a:effectLst/>
                  <a:latin typeface="Arial" panose="020B0604020202020204" pitchFamily="34" charset="0"/>
                  <a:ea typeface="Meiryo UI" panose="020B0604030504040204" pitchFamily="50" charset="-128"/>
                </a:rPr>
                <a:t>5,000,000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9" name="正方形/長方形 19">
              <a:extLst>
                <a:ext uri="{FF2B5EF4-FFF2-40B4-BE49-F238E27FC236}">
                  <a16:creationId xmlns:a16="http://schemas.microsoft.com/office/drawing/2014/main" id="{C0E1AA66-28FD-BE03-DAF2-B14FB751A5A8}"/>
                </a:ext>
              </a:extLst>
            </p:cNvPr>
            <p:cNvSpPr/>
            <p:nvPr/>
          </p:nvSpPr>
          <p:spPr>
            <a:xfrm>
              <a:off x="2798293"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sp>
        <p:nvSpPr>
          <p:cNvPr id="10" name="正方形/長方形 9">
            <a:extLst>
              <a:ext uri="{FF2B5EF4-FFF2-40B4-BE49-F238E27FC236}">
                <a16:creationId xmlns:a16="http://schemas.microsoft.com/office/drawing/2014/main" id="{E8D6DE5D-7E8F-9599-A274-08ADCC9FB92C}"/>
              </a:ext>
            </a:extLst>
          </p:cNvPr>
          <p:cNvSpPr/>
          <p:nvPr/>
        </p:nvSpPr>
        <p:spPr>
          <a:xfrm>
            <a:off x="2524074" y="2146249"/>
            <a:ext cx="6120000"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latin typeface="Meiryo UI" panose="020B0604030504040204" pitchFamily="50" charset="-128"/>
                <a:ea typeface="Meiryo UI" panose="020B0604030504040204" pitchFamily="50" charset="-128"/>
                <a:cs typeface="Courier New" panose="02070309020205020404" pitchFamily="49" charset="0"/>
              </a:rPr>
              <a:t>補助事業の想定顧客とマーケティング戦略</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11" name="正方形/長方形 10">
            <a:extLst>
              <a:ext uri="{FF2B5EF4-FFF2-40B4-BE49-F238E27FC236}">
                <a16:creationId xmlns:a16="http://schemas.microsoft.com/office/drawing/2014/main" id="{7A118696-9814-ED67-DC03-329C80B8AE5E}"/>
              </a:ext>
            </a:extLst>
          </p:cNvPr>
          <p:cNvSpPr/>
          <p:nvPr/>
        </p:nvSpPr>
        <p:spPr>
          <a:xfrm>
            <a:off x="141228" y="2223736"/>
            <a:ext cx="1512000"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売上増加額</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12" name="二等辺三角形 11">
            <a:extLst>
              <a:ext uri="{FF2B5EF4-FFF2-40B4-BE49-F238E27FC236}">
                <a16:creationId xmlns:a16="http://schemas.microsoft.com/office/drawing/2014/main" id="{9C69A8DD-4C99-AECB-33A6-E5DF5E79481E}"/>
              </a:ext>
            </a:extLst>
          </p:cNvPr>
          <p:cNvSpPr/>
          <p:nvPr/>
        </p:nvSpPr>
        <p:spPr>
          <a:xfrm rot="5400000">
            <a:off x="-136210" y="4232681"/>
            <a:ext cx="3771841" cy="243347"/>
          </a:xfrm>
          <a:prstGeom prst="triangle">
            <a:avLst/>
          </a:prstGeom>
          <a:solidFill>
            <a:schemeClr val="bg1">
              <a:lumMod val="7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7A60DF44-2E58-FAC5-BABA-DFE3E87A5C98}"/>
              </a:ext>
            </a:extLst>
          </p:cNvPr>
          <p:cNvGrpSpPr/>
          <p:nvPr/>
        </p:nvGrpSpPr>
        <p:grpSpPr>
          <a:xfrm>
            <a:off x="276137" y="4354355"/>
            <a:ext cx="1118890" cy="602053"/>
            <a:chOff x="1601914" y="2899506"/>
            <a:chExt cx="1598668" cy="602053"/>
          </a:xfrm>
        </p:grpSpPr>
        <p:sp>
          <p:nvSpPr>
            <p:cNvPr id="14" name="正方形/長方形 19">
              <a:extLst>
                <a:ext uri="{FF2B5EF4-FFF2-40B4-BE49-F238E27FC236}">
                  <a16:creationId xmlns:a16="http://schemas.microsoft.com/office/drawing/2014/main" id="{1C110BCD-A6C1-6F40-77C9-B73604837AA8}"/>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i="0" u="none" strike="noStrike">
                  <a:solidFill>
                    <a:schemeClr val="tx1"/>
                  </a:solidFill>
                  <a:effectLst/>
                  <a:latin typeface="Arial" panose="020B0604020202020204" pitchFamily="34" charset="0"/>
                  <a:ea typeface="Meiryo UI" panose="020B0604030504040204" pitchFamily="50" charset="-128"/>
                </a:rPr>
                <a:t>7,000,000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17" name="正方形/長方形 19">
              <a:extLst>
                <a:ext uri="{FF2B5EF4-FFF2-40B4-BE49-F238E27FC236}">
                  <a16:creationId xmlns:a16="http://schemas.microsoft.com/office/drawing/2014/main" id="{6F673E86-41EF-7E74-6189-EC2C61FE43F3}"/>
                </a:ext>
              </a:extLst>
            </p:cNvPr>
            <p:cNvSpPr/>
            <p:nvPr/>
          </p:nvSpPr>
          <p:spPr>
            <a:xfrm>
              <a:off x="2798293"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grpSp>
        <p:nvGrpSpPr>
          <p:cNvPr id="20" name="グループ化 19">
            <a:extLst>
              <a:ext uri="{FF2B5EF4-FFF2-40B4-BE49-F238E27FC236}">
                <a16:creationId xmlns:a16="http://schemas.microsoft.com/office/drawing/2014/main" id="{422E2158-701C-FBED-EFF9-49215750E8EF}"/>
              </a:ext>
            </a:extLst>
          </p:cNvPr>
          <p:cNvGrpSpPr/>
          <p:nvPr/>
        </p:nvGrpSpPr>
        <p:grpSpPr>
          <a:xfrm>
            <a:off x="287290" y="5716242"/>
            <a:ext cx="1098795" cy="602053"/>
            <a:chOff x="1601914" y="2899506"/>
            <a:chExt cx="1598668" cy="602053"/>
          </a:xfrm>
        </p:grpSpPr>
        <p:sp>
          <p:nvSpPr>
            <p:cNvPr id="21" name="正方形/長方形 19">
              <a:extLst>
                <a:ext uri="{FF2B5EF4-FFF2-40B4-BE49-F238E27FC236}">
                  <a16:creationId xmlns:a16="http://schemas.microsoft.com/office/drawing/2014/main" id="{B966AA9C-461C-7E59-ED67-9A4D2E5E0E54}"/>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a:solidFill>
                    <a:schemeClr val="tx1"/>
                  </a:solidFill>
                  <a:latin typeface="Arial" panose="020B0604020202020204" pitchFamily="34" charset="0"/>
                  <a:ea typeface="Meiryo UI" panose="020B0604030504040204" pitchFamily="50" charset="-128"/>
                </a:rPr>
                <a:t>2</a:t>
              </a:r>
              <a:r>
                <a:rPr lang="en-US" altLang="ja-JP" sz="1400" i="0" u="none" strike="noStrike">
                  <a:solidFill>
                    <a:schemeClr val="tx1"/>
                  </a:solidFill>
                  <a:effectLst/>
                  <a:latin typeface="Arial" panose="020B0604020202020204" pitchFamily="34" charset="0"/>
                  <a:ea typeface="Meiryo UI" panose="020B0604030504040204" pitchFamily="50" charset="-128"/>
                </a:rPr>
                <a:t>,000,000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22" name="正方形/長方形 19">
              <a:extLst>
                <a:ext uri="{FF2B5EF4-FFF2-40B4-BE49-F238E27FC236}">
                  <a16:creationId xmlns:a16="http://schemas.microsoft.com/office/drawing/2014/main" id="{971E892B-37FE-1F38-4BD4-1C7EA1FCA5E8}"/>
                </a:ext>
              </a:extLst>
            </p:cNvPr>
            <p:cNvSpPr/>
            <p:nvPr/>
          </p:nvSpPr>
          <p:spPr>
            <a:xfrm>
              <a:off x="2810612"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千円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sp>
        <p:nvSpPr>
          <p:cNvPr id="23" name="正方形/長方形 22">
            <a:extLst>
              <a:ext uri="{FF2B5EF4-FFF2-40B4-BE49-F238E27FC236}">
                <a16:creationId xmlns:a16="http://schemas.microsoft.com/office/drawing/2014/main" id="{2044A9A7-E94A-41C1-BC37-C0957566BC91}"/>
              </a:ext>
            </a:extLst>
          </p:cNvPr>
          <p:cNvSpPr/>
          <p:nvPr/>
        </p:nvSpPr>
        <p:spPr>
          <a:xfrm>
            <a:off x="3976174" y="2369253"/>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商品</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4" name="正方形/長方形 23">
            <a:extLst>
              <a:ext uri="{FF2B5EF4-FFF2-40B4-BE49-F238E27FC236}">
                <a16:creationId xmlns:a16="http://schemas.microsoft.com/office/drawing/2014/main" id="{A5D1AAFC-21F1-54CC-C27D-3B067F104915}"/>
              </a:ext>
            </a:extLst>
          </p:cNvPr>
          <p:cNvSpPr/>
          <p:nvPr/>
        </p:nvSpPr>
        <p:spPr>
          <a:xfrm>
            <a:off x="3976174" y="4439015"/>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流通</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5" name="正方形/長方形 24">
            <a:extLst>
              <a:ext uri="{FF2B5EF4-FFF2-40B4-BE49-F238E27FC236}">
                <a16:creationId xmlns:a16="http://schemas.microsoft.com/office/drawing/2014/main" id="{ACCC4B10-966D-A85A-593B-C6A937251D3E}"/>
              </a:ext>
            </a:extLst>
          </p:cNvPr>
          <p:cNvSpPr/>
          <p:nvPr/>
        </p:nvSpPr>
        <p:spPr>
          <a:xfrm>
            <a:off x="6561248" y="2369253"/>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価格</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6" name="正方形/長方形 25">
            <a:extLst>
              <a:ext uri="{FF2B5EF4-FFF2-40B4-BE49-F238E27FC236}">
                <a16:creationId xmlns:a16="http://schemas.microsoft.com/office/drawing/2014/main" id="{E55CC0F4-273C-6848-0EF8-6B1768A8755D}"/>
              </a:ext>
            </a:extLst>
          </p:cNvPr>
          <p:cNvSpPr/>
          <p:nvPr/>
        </p:nvSpPr>
        <p:spPr>
          <a:xfrm>
            <a:off x="6572982" y="4439015"/>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販売</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7" name="正方形/長方形 26">
            <a:extLst>
              <a:ext uri="{FF2B5EF4-FFF2-40B4-BE49-F238E27FC236}">
                <a16:creationId xmlns:a16="http://schemas.microsoft.com/office/drawing/2014/main" id="{96B370D1-18CA-3DDA-8ED2-F11E47005824}"/>
              </a:ext>
            </a:extLst>
          </p:cNvPr>
          <p:cNvSpPr/>
          <p:nvPr/>
        </p:nvSpPr>
        <p:spPr>
          <a:xfrm>
            <a:off x="3976174" y="2667124"/>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顧客・マーケットの求めている商品（機能、品質、ブランドイメージ等）と、補助事業で提供する商品・サービスの顧客への訴求ポイント</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28" name="正方形/長方形 27">
            <a:extLst>
              <a:ext uri="{FF2B5EF4-FFF2-40B4-BE49-F238E27FC236}">
                <a16:creationId xmlns:a16="http://schemas.microsoft.com/office/drawing/2014/main" id="{0A653D8A-F0AB-AE4E-D13A-8F5E1DBF20D0}"/>
              </a:ext>
            </a:extLst>
          </p:cNvPr>
          <p:cNvSpPr/>
          <p:nvPr/>
        </p:nvSpPr>
        <p:spPr>
          <a:xfrm>
            <a:off x="3976174" y="4736886"/>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顧客・マーケットに商品・サービスを届けるために使用する手段・経路</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75933D3-3433-4EE8-53C8-724E72EA7D1F}"/>
              </a:ext>
            </a:extLst>
          </p:cNvPr>
          <p:cNvSpPr/>
          <p:nvPr/>
        </p:nvSpPr>
        <p:spPr>
          <a:xfrm>
            <a:off x="6562894" y="2667124"/>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商品・サービスの価格設定と、その設定の根拠となる市場ニーズ</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（高価格帯商品が求められているアンケート調査の結果等）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24C63627-91F7-3095-257D-570EDCC7E891}"/>
              </a:ext>
            </a:extLst>
          </p:cNvPr>
          <p:cNvSpPr/>
          <p:nvPr/>
        </p:nvSpPr>
        <p:spPr>
          <a:xfrm>
            <a:off x="6562894" y="4736886"/>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顧客・マーケットからの認知度を高め、訴求ポイントやコンセプトを伝えるために実施想定の手法等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1" name="四角形: 角を丸くする 30">
            <a:extLst>
              <a:ext uri="{FF2B5EF4-FFF2-40B4-BE49-F238E27FC236}">
                <a16:creationId xmlns:a16="http://schemas.microsoft.com/office/drawing/2014/main" id="{E0DD0629-FC6A-DC6B-3FC2-E0C65FF44676}"/>
              </a:ext>
            </a:extLst>
          </p:cNvPr>
          <p:cNvSpPr/>
          <p:nvPr/>
        </p:nvSpPr>
        <p:spPr>
          <a:xfrm>
            <a:off x="2058765" y="2527773"/>
            <a:ext cx="1795763" cy="3906391"/>
          </a:xfrm>
          <a:prstGeom prst="roundRect">
            <a:avLst/>
          </a:prstGeom>
          <a:solidFill>
            <a:schemeClr val="accent5">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想定されるマーケットとその市場規模</a:t>
            </a:r>
            <a:endParaRPr kumimoji="1" lang="en-US" altLang="ja-JP" sz="1200">
              <a:solidFill>
                <a:srgbClr val="575757"/>
              </a:solidFill>
              <a:latin typeface="Meiryo UI" panose="020B0604030504040204" pitchFamily="50" charset="-128"/>
              <a:ea typeface="Meiryo UI" panose="020B0604030504040204" pitchFamily="50" charset="-128"/>
            </a:endParaRPr>
          </a:p>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買い手の属性</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a:t>
            </a:r>
            <a:r>
              <a:rPr kumimoji="1" lang="en-US" altLang="ja-JP" sz="1200" err="1">
                <a:solidFill>
                  <a:srgbClr val="575757"/>
                </a:solidFill>
                <a:latin typeface="Meiryo UI" panose="020B0604030504040204" pitchFamily="50" charset="-128"/>
                <a:ea typeface="Meiryo UI" panose="020B0604030504040204" pitchFamily="50" charset="-128"/>
              </a:rPr>
              <a:t>toB</a:t>
            </a:r>
            <a:r>
              <a:rPr kumimoji="1" lang="en-US" altLang="ja-JP" sz="1200">
                <a:solidFill>
                  <a:srgbClr val="575757"/>
                </a:solidFill>
                <a:latin typeface="Meiryo UI" panose="020B0604030504040204" pitchFamily="50" charset="-128"/>
                <a:ea typeface="Meiryo UI" panose="020B0604030504040204" pitchFamily="50" charset="-128"/>
              </a:rPr>
              <a:t>/</a:t>
            </a:r>
            <a:r>
              <a:rPr kumimoji="1" lang="en-US" altLang="ja-JP" sz="1200" err="1">
                <a:solidFill>
                  <a:srgbClr val="575757"/>
                </a:solidFill>
                <a:latin typeface="Meiryo UI" panose="020B0604030504040204" pitchFamily="50" charset="-128"/>
                <a:ea typeface="Meiryo UI" panose="020B0604030504040204" pitchFamily="50" charset="-128"/>
              </a:rPr>
              <a:t>toC</a:t>
            </a:r>
            <a:r>
              <a:rPr kumimoji="1" lang="ja-JP" altLang="en-US" sz="1200">
                <a:solidFill>
                  <a:srgbClr val="575757"/>
                </a:solidFill>
                <a:latin typeface="Meiryo UI" panose="020B0604030504040204" pitchFamily="50" charset="-128"/>
                <a:ea typeface="Meiryo UI" panose="020B0604030504040204" pitchFamily="50" charset="-128"/>
              </a:rPr>
              <a:t>、既存</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新規、等）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2" name="四角形: 角を丸くする 31">
            <a:extLst>
              <a:ext uri="{FF2B5EF4-FFF2-40B4-BE49-F238E27FC236}">
                <a16:creationId xmlns:a16="http://schemas.microsoft.com/office/drawing/2014/main" id="{371FE8CA-64C9-18B0-5526-CA190CB36E6F}"/>
              </a:ext>
            </a:extLst>
          </p:cNvPr>
          <p:cNvSpPr/>
          <p:nvPr/>
        </p:nvSpPr>
        <p:spPr>
          <a:xfrm>
            <a:off x="2176236" y="2369252"/>
            <a:ext cx="1575749" cy="574669"/>
          </a:xfrm>
          <a:prstGeom prst="roundRect">
            <a:avLst/>
          </a:prstGeom>
          <a:solidFill>
            <a:schemeClr val="accent5">
              <a:lumMod val="60000"/>
              <a:lumOff val="4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想定される</a:t>
            </a:r>
            <a:br>
              <a:rPr kumimoji="1" lang="en-US" altLang="ja-JP" sz="1600" b="1">
                <a:solidFill>
                  <a:srgbClr val="575757"/>
                </a:solidFill>
                <a:latin typeface="Meiryo UI" panose="020B0604030504040204" pitchFamily="50" charset="-128"/>
                <a:ea typeface="Meiryo UI" panose="020B0604030504040204" pitchFamily="50" charset="-128"/>
              </a:rPr>
            </a:br>
            <a:r>
              <a:rPr kumimoji="1" lang="ja-JP" altLang="en-US" sz="1600" b="1">
                <a:solidFill>
                  <a:srgbClr val="575757"/>
                </a:solidFill>
                <a:latin typeface="Meiryo UI" panose="020B0604030504040204" pitchFamily="50" charset="-128"/>
                <a:ea typeface="Meiryo UI" panose="020B0604030504040204" pitchFamily="50" charset="-128"/>
              </a:rPr>
              <a:t>マーケット・顧客</a:t>
            </a:r>
            <a:endParaRPr kumimoji="1" lang="en-US" altLang="ja-JP" sz="1600" b="1">
              <a:solidFill>
                <a:srgbClr val="575757"/>
              </a:solidFill>
              <a:latin typeface="Meiryo UI" panose="020B0604030504040204" pitchFamily="50" charset="-128"/>
              <a:ea typeface="Meiryo UI" panose="020B0604030504040204" pitchFamily="50" charset="-128"/>
            </a:endParaRPr>
          </a:p>
        </p:txBody>
      </p:sp>
      <p:sp>
        <p:nvSpPr>
          <p:cNvPr id="33" name="スライド番号プレースホルダー 32">
            <a:extLst>
              <a:ext uri="{FF2B5EF4-FFF2-40B4-BE49-F238E27FC236}">
                <a16:creationId xmlns:a16="http://schemas.microsoft.com/office/drawing/2014/main" id="{B6700C5D-5471-1F32-8495-DB0CBB6DE4B5}"/>
              </a:ext>
            </a:extLst>
          </p:cNvPr>
          <p:cNvSpPr>
            <a:spLocks noGrp="1"/>
          </p:cNvSpPr>
          <p:nvPr>
            <p:ph type="sldNum" sz="quarter" idx="12"/>
          </p:nvPr>
        </p:nvSpPr>
        <p:spPr/>
        <p:txBody>
          <a:bodyPr/>
          <a:lstStyle/>
          <a:p>
            <a:fld id="{70AD163A-2AD1-4CCD-B429-51A5FDE21725}" type="slidenum">
              <a:rPr kumimoji="1" lang="ja-JP" altLang="en-US" smtClean="0"/>
              <a:t>21</a:t>
            </a:fld>
            <a:endParaRPr kumimoji="1" lang="ja-JP" altLang="en-US"/>
          </a:p>
        </p:txBody>
      </p:sp>
      <p:sp>
        <p:nvSpPr>
          <p:cNvPr id="3" name="正方形/長方形 2">
            <a:extLst>
              <a:ext uri="{FF2B5EF4-FFF2-40B4-BE49-F238E27FC236}">
                <a16:creationId xmlns:a16="http://schemas.microsoft.com/office/drawing/2014/main" id="{4A197279-5149-14E2-07C2-D1F238B92B75}"/>
              </a:ext>
            </a:extLst>
          </p:cNvPr>
          <p:cNvSpPr/>
          <p:nvPr/>
        </p:nvSpPr>
        <p:spPr>
          <a:xfrm>
            <a:off x="119307" y="1260819"/>
            <a:ext cx="8891587" cy="714889"/>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補助事業における売上向上の実現可能性を説明するために、根拠となる製品やサービスのユーザー・マーケットの情報をご記載ください。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マーケット規模の測定や市場ニーズの検証ができている場合や、想定される買い手</a:t>
            </a:r>
            <a:r>
              <a:rPr kumimoji="1" lang="en-US" altLang="ja-JP" sz="1200">
                <a:solidFill>
                  <a:schemeClr val="tx1"/>
                </a:solidFill>
                <a:latin typeface="Meiryo UI" panose="020B0604030504040204" pitchFamily="50" charset="-128"/>
                <a:ea typeface="Meiryo UI" panose="020B0604030504040204" pitchFamily="50" charset="-128"/>
              </a:rPr>
              <a:t>(</a:t>
            </a:r>
            <a:r>
              <a:rPr kumimoji="1" lang="en-US" altLang="ja-JP" sz="1200" err="1">
                <a:solidFill>
                  <a:schemeClr val="tx1"/>
                </a:solidFill>
                <a:latin typeface="Meiryo UI" panose="020B0604030504040204" pitchFamily="50" charset="-128"/>
                <a:ea typeface="Meiryo UI" panose="020B0604030504040204" pitchFamily="50" charset="-128"/>
              </a:rPr>
              <a:t>toB,toC</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が明確化されている場合はそれらの情報をご記載ください。</a:t>
            </a:r>
          </a:p>
        </p:txBody>
      </p:sp>
      <p:sp>
        <p:nvSpPr>
          <p:cNvPr id="16" name="吹き出し: 四角形 15">
            <a:extLst>
              <a:ext uri="{FF2B5EF4-FFF2-40B4-BE49-F238E27FC236}">
                <a16:creationId xmlns:a16="http://schemas.microsoft.com/office/drawing/2014/main" id="{CD2D8DFA-2FF4-FD5B-5C93-74CF2E6780C5}"/>
              </a:ext>
            </a:extLst>
          </p:cNvPr>
          <p:cNvSpPr/>
          <p:nvPr/>
        </p:nvSpPr>
        <p:spPr>
          <a:xfrm>
            <a:off x="1482063" y="5734243"/>
            <a:ext cx="1616501" cy="917530"/>
          </a:xfrm>
          <a:prstGeom prst="wedgeRectCallout">
            <a:avLst>
              <a:gd name="adj1" fmla="val -20319"/>
              <a:gd name="adj2" fmla="val -7485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補助事業の実施によって増加する売上高を明記してください。また、その増加要因として、想定顧客とマーケティング戦略を記載してください。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19" name="吹き出し: 四角形 18">
            <a:extLst>
              <a:ext uri="{FF2B5EF4-FFF2-40B4-BE49-F238E27FC236}">
                <a16:creationId xmlns:a16="http://schemas.microsoft.com/office/drawing/2014/main" id="{27648B9F-B442-3195-3E61-C410DF87D689}"/>
              </a:ext>
            </a:extLst>
          </p:cNvPr>
          <p:cNvSpPr/>
          <p:nvPr/>
        </p:nvSpPr>
        <p:spPr>
          <a:xfrm flipH="1">
            <a:off x="2058765" y="3362208"/>
            <a:ext cx="3196566" cy="1403821"/>
          </a:xfrm>
          <a:prstGeom prst="wedgeRectCallout">
            <a:avLst>
              <a:gd name="adj1" fmla="val 75532"/>
              <a:gd name="adj2" fmla="val -49619"/>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en-US" altLang="ja-JP" sz="900" dirty="0">
                <a:solidFill>
                  <a:schemeClr val="tx1"/>
                </a:solidFill>
                <a:latin typeface="Meiryo UI" panose="020B0604030504040204" pitchFamily="50" charset="-128"/>
                <a:ea typeface="Meiryo UI" panose="020B0604030504040204" pitchFamily="50" charset="-128"/>
              </a:rPr>
              <a:t>(A)</a:t>
            </a:r>
            <a:r>
              <a:rPr kumimoji="1" lang="ja-JP" altLang="en-US" sz="900" dirty="0">
                <a:solidFill>
                  <a:schemeClr val="tx1"/>
                </a:solidFill>
                <a:latin typeface="Meiryo UI" panose="020B0604030504040204" pitchFamily="50" charset="-128"/>
                <a:ea typeface="Meiryo UI" panose="020B0604030504040204" pitchFamily="50" charset="-128"/>
              </a:rPr>
              <a:t>直近決算期（前期）の売上高は、様式</a:t>
            </a:r>
            <a:r>
              <a:rPr kumimoji="1" lang="en-US" altLang="ja-JP" sz="900" dirty="0">
                <a:solidFill>
                  <a:schemeClr val="tx1"/>
                </a:solidFill>
                <a:latin typeface="Meiryo UI" panose="020B0604030504040204" pitchFamily="50" charset="-128"/>
                <a:ea typeface="Meiryo UI" panose="020B0604030504040204" pitchFamily="50" charset="-128"/>
              </a:rPr>
              <a:t>2</a:t>
            </a:r>
            <a:r>
              <a:rPr kumimoji="1" lang="ja-JP" altLang="en-US" sz="900" dirty="0">
                <a:solidFill>
                  <a:schemeClr val="tx1"/>
                </a:solidFill>
                <a:latin typeface="Meiryo UI" panose="020B0604030504040204" pitchFamily="50" charset="-128"/>
                <a:ea typeface="Meiryo UI" panose="020B0604030504040204" pitchFamily="50" charset="-128"/>
              </a:rPr>
              <a:t>「③経費明細書」</a:t>
            </a:r>
            <a:r>
              <a:rPr kumimoji="1" lang="en-US" altLang="ja-JP" sz="900" dirty="0">
                <a:solidFill>
                  <a:schemeClr val="tx1"/>
                </a:solidFill>
                <a:latin typeface="Meiryo UI" panose="020B0604030504040204" pitchFamily="50" charset="-128"/>
                <a:ea typeface="Meiryo UI" panose="020B0604030504040204" pitchFamily="50" charset="-128"/>
              </a:rPr>
              <a:t>D36</a:t>
            </a:r>
            <a:r>
              <a:rPr kumimoji="1" lang="ja-JP" altLang="en-US" sz="900" dirty="0">
                <a:solidFill>
                  <a:schemeClr val="tx1"/>
                </a:solidFill>
                <a:latin typeface="Meiryo UI" panose="020B0604030504040204" pitchFamily="50" charset="-128"/>
                <a:ea typeface="Meiryo UI" panose="020B0604030504040204" pitchFamily="50" charset="-128"/>
              </a:rPr>
              <a:t>セルの数値と整合させてご記入ください。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en-US" altLang="ja-JP" sz="900" dirty="0">
                <a:solidFill>
                  <a:schemeClr val="tx1"/>
                </a:solidFill>
                <a:latin typeface="Meiryo UI" panose="020B0604030504040204" pitchFamily="50" charset="-128"/>
                <a:ea typeface="Meiryo UI" panose="020B0604030504040204" pitchFamily="50" charset="-128"/>
              </a:rPr>
              <a:t>(B)</a:t>
            </a:r>
            <a:r>
              <a:rPr kumimoji="1" lang="ja-JP" altLang="en-US" sz="900" dirty="0">
                <a:solidFill>
                  <a:schemeClr val="tx1"/>
                </a:solidFill>
                <a:latin typeface="Meiryo UI" panose="020B0604030504040204" pitchFamily="50" charset="-128"/>
                <a:ea typeface="Meiryo UI" panose="020B0604030504040204" pitchFamily="50" charset="-128"/>
              </a:rPr>
              <a:t>補助事業完了後</a:t>
            </a:r>
            <a:r>
              <a:rPr kumimoji="1" lang="en-US" altLang="ja-JP" sz="900" dirty="0">
                <a:solidFill>
                  <a:schemeClr val="tx1"/>
                </a:solidFill>
                <a:latin typeface="Meiryo UI" panose="020B0604030504040204" pitchFamily="50" charset="-128"/>
                <a:ea typeface="Meiryo UI" panose="020B0604030504040204" pitchFamily="50" charset="-128"/>
              </a:rPr>
              <a:t>3</a:t>
            </a:r>
            <a:r>
              <a:rPr kumimoji="1" lang="ja-JP" altLang="en-US" sz="900" dirty="0">
                <a:solidFill>
                  <a:schemeClr val="tx1"/>
                </a:solidFill>
                <a:latin typeface="Meiryo UI" panose="020B0604030504040204" pitchFamily="50" charset="-128"/>
                <a:ea typeface="Meiryo UI" panose="020B0604030504040204" pitchFamily="50" charset="-128"/>
              </a:rPr>
              <a:t>年目の売上高は、様式</a:t>
            </a:r>
            <a:r>
              <a:rPr kumimoji="1" lang="en-US" altLang="ja-JP" sz="900" dirty="0">
                <a:solidFill>
                  <a:schemeClr val="tx1"/>
                </a:solidFill>
                <a:latin typeface="Meiryo UI" panose="020B0604030504040204" pitchFamily="50" charset="-128"/>
                <a:ea typeface="Meiryo UI" panose="020B0604030504040204" pitchFamily="50" charset="-128"/>
              </a:rPr>
              <a:t>2</a:t>
            </a:r>
            <a:r>
              <a:rPr kumimoji="1" lang="ja-JP" altLang="en-US" sz="900" dirty="0">
                <a:solidFill>
                  <a:schemeClr val="tx1"/>
                </a:solidFill>
                <a:latin typeface="Meiryo UI" panose="020B0604030504040204" pitchFamily="50" charset="-128"/>
                <a:ea typeface="Meiryo UI" panose="020B0604030504040204" pitchFamily="50" charset="-128"/>
              </a:rPr>
              <a:t>「③経費明細書」</a:t>
            </a:r>
            <a:r>
              <a:rPr kumimoji="1" lang="en-US" altLang="ja-JP" sz="900" dirty="0">
                <a:solidFill>
                  <a:schemeClr val="tx1"/>
                </a:solidFill>
                <a:latin typeface="Meiryo UI" panose="020B0604030504040204" pitchFamily="50" charset="-128"/>
                <a:ea typeface="Meiryo UI" panose="020B0604030504040204" pitchFamily="50" charset="-128"/>
              </a:rPr>
              <a:t>D37</a:t>
            </a:r>
            <a:r>
              <a:rPr kumimoji="1" lang="ja-JP" altLang="en-US" sz="900" dirty="0">
                <a:solidFill>
                  <a:schemeClr val="tx1"/>
                </a:solidFill>
                <a:latin typeface="Meiryo UI" panose="020B0604030504040204" pitchFamily="50" charset="-128"/>
                <a:ea typeface="Meiryo UI" panose="020B0604030504040204" pitchFamily="50" charset="-128"/>
              </a:rPr>
              <a:t>セルの数値と整合させてご記入ください。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en-US" altLang="ja-JP" sz="900" dirty="0">
                <a:solidFill>
                  <a:schemeClr val="tx1"/>
                </a:solidFill>
                <a:latin typeface="Meiryo UI" panose="020B0604030504040204" pitchFamily="50" charset="-128"/>
                <a:ea typeface="Meiryo UI" panose="020B0604030504040204" pitchFamily="50" charset="-128"/>
              </a:rPr>
              <a:t>(B)</a:t>
            </a:r>
            <a:r>
              <a:rPr kumimoji="1" lang="ja-JP" altLang="en-US" sz="900" dirty="0">
                <a:solidFill>
                  <a:schemeClr val="tx1"/>
                </a:solidFill>
                <a:latin typeface="Meiryo UI" panose="020B0604030504040204" pitchFamily="50" charset="-128"/>
                <a:ea typeface="Meiryo UI" panose="020B0604030504040204" pitchFamily="50" charset="-128"/>
              </a:rPr>
              <a:t>ー</a:t>
            </a:r>
            <a:r>
              <a:rPr kumimoji="1" lang="en-US" altLang="ja-JP" sz="900" dirty="0">
                <a:solidFill>
                  <a:schemeClr val="tx1"/>
                </a:solidFill>
                <a:latin typeface="Meiryo UI" panose="020B0604030504040204" pitchFamily="50" charset="-128"/>
                <a:ea typeface="Meiryo UI" panose="020B0604030504040204" pitchFamily="50" charset="-128"/>
              </a:rPr>
              <a:t>(A)</a:t>
            </a:r>
            <a:r>
              <a:rPr kumimoji="1" lang="ja-JP" altLang="en-US" sz="900" dirty="0">
                <a:solidFill>
                  <a:schemeClr val="tx1"/>
                </a:solidFill>
                <a:latin typeface="Meiryo UI" panose="020B0604030504040204" pitchFamily="50" charset="-128"/>
                <a:ea typeface="Meiryo UI" panose="020B0604030504040204" pitchFamily="50" charset="-128"/>
              </a:rPr>
              <a:t>売上増加額は、様式</a:t>
            </a:r>
            <a:r>
              <a:rPr kumimoji="1" lang="en-US" altLang="ja-JP" sz="900" dirty="0">
                <a:solidFill>
                  <a:schemeClr val="tx1"/>
                </a:solidFill>
                <a:latin typeface="Meiryo UI" panose="020B0604030504040204" pitchFamily="50" charset="-128"/>
                <a:ea typeface="Meiryo UI" panose="020B0604030504040204" pitchFamily="50" charset="-128"/>
              </a:rPr>
              <a:t>2</a:t>
            </a:r>
            <a:r>
              <a:rPr kumimoji="1" lang="ja-JP" altLang="en-US" sz="900" dirty="0">
                <a:solidFill>
                  <a:schemeClr val="tx1"/>
                </a:solidFill>
                <a:latin typeface="Meiryo UI" panose="020B0604030504040204" pitchFamily="50" charset="-128"/>
                <a:ea typeface="Meiryo UI" panose="020B0604030504040204" pitchFamily="50" charset="-128"/>
              </a:rPr>
              <a:t>「③経費明細書」</a:t>
            </a:r>
            <a:r>
              <a:rPr kumimoji="1" lang="en-US" altLang="ja-JP" sz="900" dirty="0">
                <a:solidFill>
                  <a:schemeClr val="tx1"/>
                </a:solidFill>
                <a:latin typeface="Meiryo UI" panose="020B0604030504040204" pitchFamily="50" charset="-128"/>
                <a:ea typeface="Meiryo UI" panose="020B0604030504040204" pitchFamily="50" charset="-128"/>
              </a:rPr>
              <a:t>D38</a:t>
            </a:r>
            <a:r>
              <a:rPr kumimoji="1" lang="ja-JP" altLang="en-US" sz="900" dirty="0">
                <a:solidFill>
                  <a:schemeClr val="tx1"/>
                </a:solidFill>
                <a:latin typeface="Meiryo UI" panose="020B0604030504040204" pitchFamily="50" charset="-128"/>
                <a:ea typeface="Meiryo UI" panose="020B0604030504040204" pitchFamily="50" charset="-128"/>
              </a:rPr>
              <a:t>セルの数値と整合させてご記入ください。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18" name="四角形: 1 つの角を切り取る 17">
            <a:extLst>
              <a:ext uri="{FF2B5EF4-FFF2-40B4-BE49-F238E27FC236}">
                <a16:creationId xmlns:a16="http://schemas.microsoft.com/office/drawing/2014/main" id="{D239D4F8-D3C1-7AD1-F110-BB0BE813309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4" name="四角形: 1 つの角を切り取る 33">
            <a:extLst>
              <a:ext uri="{FF2B5EF4-FFF2-40B4-BE49-F238E27FC236}">
                <a16:creationId xmlns:a16="http://schemas.microsoft.com/office/drawing/2014/main" id="{BF48FDD8-2229-D1E3-2EFC-D68FE45F215D}"/>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35" name="四角形: 1 つの角を切り取る 34">
            <a:extLst>
              <a:ext uri="{FF2B5EF4-FFF2-40B4-BE49-F238E27FC236}">
                <a16:creationId xmlns:a16="http://schemas.microsoft.com/office/drawing/2014/main" id="{515310DF-5891-CAAB-0A21-629C7D44A46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7258175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23975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／内部環境</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ACD205CA-AEAA-0383-7CF2-0018D107DD85}"/>
              </a:ext>
            </a:extLst>
          </p:cNvPr>
          <p:cNvSpPr/>
          <p:nvPr/>
        </p:nvSpPr>
        <p:spPr>
          <a:xfrm>
            <a:off x="673863" y="1942578"/>
            <a:ext cx="4140000" cy="360000"/>
          </a:xfrm>
          <a:prstGeom prst="rect">
            <a:avLst/>
          </a:prstGeom>
          <a:solidFill>
            <a:schemeClr val="accent5">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200" b="1">
                <a:solidFill>
                  <a:srgbClr val="575757"/>
                </a:solidFill>
                <a:latin typeface="Meiryo UI" panose="020B0604030504040204" pitchFamily="50" charset="-128"/>
                <a:ea typeface="Meiryo UI" panose="020B0604030504040204" pitchFamily="50" charset="-128"/>
              </a:rPr>
              <a:t>強み</a:t>
            </a:r>
          </a:p>
        </p:txBody>
      </p:sp>
      <p:sp>
        <p:nvSpPr>
          <p:cNvPr id="6" name="正方形/長方形 5">
            <a:extLst>
              <a:ext uri="{FF2B5EF4-FFF2-40B4-BE49-F238E27FC236}">
                <a16:creationId xmlns:a16="http://schemas.microsoft.com/office/drawing/2014/main" id="{4821D24E-1787-1CB5-9F6B-415499FCC9BF}"/>
              </a:ext>
            </a:extLst>
          </p:cNvPr>
          <p:cNvSpPr/>
          <p:nvPr/>
        </p:nvSpPr>
        <p:spPr>
          <a:xfrm>
            <a:off x="4851600" y="1942578"/>
            <a:ext cx="4140000" cy="360000"/>
          </a:xfrm>
          <a:prstGeom prst="rect">
            <a:avLst/>
          </a:prstGeom>
          <a:solidFill>
            <a:schemeClr val="tx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200" b="1">
                <a:solidFill>
                  <a:srgbClr val="575757"/>
                </a:solidFill>
                <a:latin typeface="Meiryo UI" panose="020B0604030504040204" pitchFamily="50" charset="-128"/>
                <a:ea typeface="Meiryo UI" panose="020B0604030504040204" pitchFamily="50" charset="-128"/>
              </a:rPr>
              <a:t>弱み</a:t>
            </a:r>
          </a:p>
        </p:txBody>
      </p:sp>
      <p:sp>
        <p:nvSpPr>
          <p:cNvPr id="7" name="正方形/長方形 6">
            <a:extLst>
              <a:ext uri="{FF2B5EF4-FFF2-40B4-BE49-F238E27FC236}">
                <a16:creationId xmlns:a16="http://schemas.microsoft.com/office/drawing/2014/main" id="{136F6815-0E7A-D6DF-A758-28F98071483F}"/>
              </a:ext>
            </a:extLst>
          </p:cNvPr>
          <p:cNvSpPr/>
          <p:nvPr/>
        </p:nvSpPr>
        <p:spPr>
          <a:xfrm>
            <a:off x="107155" y="2319996"/>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ヒト</a:t>
            </a:r>
          </a:p>
        </p:txBody>
      </p:sp>
      <p:sp>
        <p:nvSpPr>
          <p:cNvPr id="8" name="正方形/長方形 7">
            <a:extLst>
              <a:ext uri="{FF2B5EF4-FFF2-40B4-BE49-F238E27FC236}">
                <a16:creationId xmlns:a16="http://schemas.microsoft.com/office/drawing/2014/main" id="{DEF02A24-8062-6924-BBC7-64A5F74A8647}"/>
              </a:ext>
            </a:extLst>
          </p:cNvPr>
          <p:cNvSpPr/>
          <p:nvPr/>
        </p:nvSpPr>
        <p:spPr>
          <a:xfrm>
            <a:off x="107155" y="3316905"/>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モノ</a:t>
            </a:r>
          </a:p>
        </p:txBody>
      </p:sp>
      <p:sp>
        <p:nvSpPr>
          <p:cNvPr id="9" name="正方形/長方形 8">
            <a:extLst>
              <a:ext uri="{FF2B5EF4-FFF2-40B4-BE49-F238E27FC236}">
                <a16:creationId xmlns:a16="http://schemas.microsoft.com/office/drawing/2014/main" id="{6DA078D2-C1B3-1C97-6896-7CEA054562AB}"/>
              </a:ext>
            </a:extLst>
          </p:cNvPr>
          <p:cNvSpPr/>
          <p:nvPr/>
        </p:nvSpPr>
        <p:spPr>
          <a:xfrm>
            <a:off x="107155" y="4313814"/>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カネ</a:t>
            </a:r>
          </a:p>
        </p:txBody>
      </p:sp>
      <p:sp>
        <p:nvSpPr>
          <p:cNvPr id="17" name="正方形/長方形 16">
            <a:extLst>
              <a:ext uri="{FF2B5EF4-FFF2-40B4-BE49-F238E27FC236}">
                <a16:creationId xmlns:a16="http://schemas.microsoft.com/office/drawing/2014/main" id="{30D21A62-BD3C-AC44-0D52-0E50682633D1}"/>
              </a:ext>
            </a:extLst>
          </p:cNvPr>
          <p:cNvSpPr/>
          <p:nvPr/>
        </p:nvSpPr>
        <p:spPr>
          <a:xfrm>
            <a:off x="107155" y="5310724"/>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情報</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81BF456D-2EAB-CF21-0F5C-AB9B952D97F4}"/>
              </a:ext>
            </a:extLst>
          </p:cNvPr>
          <p:cNvSpPr/>
          <p:nvPr/>
        </p:nvSpPr>
        <p:spPr>
          <a:xfrm>
            <a:off x="673864" y="2317832"/>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（例：</a:t>
            </a:r>
            <a:r>
              <a:rPr kumimoji="1" lang="en-US" altLang="ja-JP" sz="1200">
                <a:solidFill>
                  <a:srgbClr val="575757"/>
                </a:solidFill>
                <a:latin typeface="Meiryo UI" panose="020B0604030504040204" pitchFamily="50" charset="-128"/>
                <a:ea typeface="Meiryo UI" panose="020B0604030504040204" pitchFamily="50" charset="-128"/>
              </a:rPr>
              <a:t>OJT</a:t>
            </a:r>
            <a:r>
              <a:rPr kumimoji="1" lang="ja-JP" altLang="en-US" sz="1200">
                <a:solidFill>
                  <a:srgbClr val="575757"/>
                </a:solidFill>
                <a:latin typeface="Meiryo UI" panose="020B0604030504040204" pitchFamily="50" charset="-128"/>
                <a:ea typeface="Meiryo UI" panose="020B0604030504040204" pitchFamily="50" charset="-128"/>
              </a:rPr>
              <a:t>に力を入れており離職率が低く優秀な人材がそろっている、業界における専門知識を持ち合わせた人材が多く、競合他社に勝る効率的な生産体制を有している</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a:t>
            </a:r>
          </a:p>
        </p:txBody>
      </p:sp>
      <p:sp>
        <p:nvSpPr>
          <p:cNvPr id="21" name="正方形/長方形 20">
            <a:extLst>
              <a:ext uri="{FF2B5EF4-FFF2-40B4-BE49-F238E27FC236}">
                <a16:creationId xmlns:a16="http://schemas.microsoft.com/office/drawing/2014/main" id="{94F0B980-AA06-C5B5-95BC-CB6582579915}"/>
              </a:ext>
            </a:extLst>
          </p:cNvPr>
          <p:cNvSpPr/>
          <p:nvPr/>
        </p:nvSpPr>
        <p:spPr>
          <a:xfrm>
            <a:off x="673864" y="3316905"/>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0EBABAE6-F88C-EA0A-CEC9-CDFC9B8CAD2C}"/>
              </a:ext>
            </a:extLst>
          </p:cNvPr>
          <p:cNvSpPr/>
          <p:nvPr/>
        </p:nvSpPr>
        <p:spPr>
          <a:xfrm>
            <a:off x="673864" y="431381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9CD3D765-B7BD-2E43-0620-9F62966A6EC2}"/>
              </a:ext>
            </a:extLst>
          </p:cNvPr>
          <p:cNvSpPr/>
          <p:nvPr/>
        </p:nvSpPr>
        <p:spPr>
          <a:xfrm>
            <a:off x="673864" y="531072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A6D8ADF4-5137-E4FC-5380-DD9783D78C73}"/>
              </a:ext>
            </a:extLst>
          </p:cNvPr>
          <p:cNvSpPr/>
          <p:nvPr/>
        </p:nvSpPr>
        <p:spPr>
          <a:xfrm>
            <a:off x="4851601" y="2319996"/>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（例：新卒採用を開始したのが最近であり、自社の平均年齢が高い（業界内比）実情から人材の高齢化が懸念される</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a:t>
            </a:r>
          </a:p>
        </p:txBody>
      </p:sp>
      <p:sp>
        <p:nvSpPr>
          <p:cNvPr id="25" name="正方形/長方形 24">
            <a:extLst>
              <a:ext uri="{FF2B5EF4-FFF2-40B4-BE49-F238E27FC236}">
                <a16:creationId xmlns:a16="http://schemas.microsoft.com/office/drawing/2014/main" id="{CE3399BF-7998-63B9-6C2B-1B2A4EBFD995}"/>
              </a:ext>
            </a:extLst>
          </p:cNvPr>
          <p:cNvSpPr/>
          <p:nvPr/>
        </p:nvSpPr>
        <p:spPr>
          <a:xfrm>
            <a:off x="4851601" y="3316905"/>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C04B88C-6977-5C70-654B-03A1E8628B76}"/>
              </a:ext>
            </a:extLst>
          </p:cNvPr>
          <p:cNvSpPr/>
          <p:nvPr/>
        </p:nvSpPr>
        <p:spPr>
          <a:xfrm>
            <a:off x="4851601" y="431381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290F925E-C114-304C-FB08-44A6C17838BE}"/>
              </a:ext>
            </a:extLst>
          </p:cNvPr>
          <p:cNvSpPr/>
          <p:nvPr/>
        </p:nvSpPr>
        <p:spPr>
          <a:xfrm>
            <a:off x="4851601" y="531072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2" name="スライド番号プレースホルダー 11">
            <a:extLst>
              <a:ext uri="{FF2B5EF4-FFF2-40B4-BE49-F238E27FC236}">
                <a16:creationId xmlns:a16="http://schemas.microsoft.com/office/drawing/2014/main" id="{314E08FB-3441-30E5-302D-DEDCA7B52D9D}"/>
              </a:ext>
            </a:extLst>
          </p:cNvPr>
          <p:cNvSpPr>
            <a:spLocks noGrp="1"/>
          </p:cNvSpPr>
          <p:nvPr>
            <p:ph type="sldNum" sz="quarter" idx="12"/>
          </p:nvPr>
        </p:nvSpPr>
        <p:spPr/>
        <p:txBody>
          <a:bodyPr/>
          <a:lstStyle/>
          <a:p>
            <a:fld id="{70AD163A-2AD1-4CCD-B429-51A5FDE21725}" type="slidenum">
              <a:rPr kumimoji="1" lang="ja-JP" altLang="en-US" smtClean="0"/>
              <a:t>22</a:t>
            </a:fld>
            <a:endParaRPr kumimoji="1" lang="ja-JP" altLang="en-US"/>
          </a:p>
        </p:txBody>
      </p:sp>
      <p:sp>
        <p:nvSpPr>
          <p:cNvPr id="2" name="正方形/長方形 1">
            <a:extLst>
              <a:ext uri="{FF2B5EF4-FFF2-40B4-BE49-F238E27FC236}">
                <a16:creationId xmlns:a16="http://schemas.microsoft.com/office/drawing/2014/main" id="{25CD217C-B82D-05C5-EEF0-79B0440BF0D4}"/>
              </a:ext>
            </a:extLst>
          </p:cNvPr>
          <p:cNvSpPr/>
          <p:nvPr/>
        </p:nvSpPr>
        <p:spPr>
          <a:xfrm>
            <a:off x="129778" y="1253207"/>
            <a:ext cx="8884444" cy="604596"/>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prstClr val="black"/>
                </a:solidFill>
                <a:latin typeface="Meiryo UI" panose="020B0604030504040204" pitchFamily="50" charset="-128"/>
                <a:ea typeface="Meiryo UI" panose="020B0604030504040204" pitchFamily="50" charset="-128"/>
              </a:rPr>
              <a:t>経営資源（ヒト・モノ（技術含む）・カネ・情報（データやネットワーク含む））について、自社の強み・弱みの認識を簡潔にご記載ください。</a:t>
            </a:r>
            <a:endParaRPr kumimoji="1" lang="en-US" altLang="ja-JP" sz="1200">
              <a:solidFill>
                <a:prstClr val="black"/>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prstClr val="black"/>
                </a:solidFill>
                <a:latin typeface="Meiryo UI" panose="020B0604030504040204" pitchFamily="50" charset="-128"/>
                <a:ea typeface="Meiryo UI" panose="020B0604030504040204" pitchFamily="50" charset="-128"/>
              </a:rPr>
              <a:t>強みだけでなく、考えうるリスクや脅威等の弱みをいかに正確に認識しているかについても評価対象となるためご記載ください。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 name="吹き出し: 四角形 2">
            <a:extLst>
              <a:ext uri="{FF2B5EF4-FFF2-40B4-BE49-F238E27FC236}">
                <a16:creationId xmlns:a16="http://schemas.microsoft.com/office/drawing/2014/main" id="{99A8D480-6B54-6393-BDE3-4C69D595EADA}"/>
              </a:ext>
            </a:extLst>
          </p:cNvPr>
          <p:cNvSpPr/>
          <p:nvPr/>
        </p:nvSpPr>
        <p:spPr>
          <a:xfrm>
            <a:off x="6107012" y="538477"/>
            <a:ext cx="2670071" cy="581675"/>
          </a:xfrm>
          <a:prstGeom prst="wedgeRectCallout">
            <a:avLst>
              <a:gd name="adj1" fmla="val -18893"/>
              <a:gd name="adj2" fmla="val 27424"/>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コンソーシアム形式の場合は、必要に応じてシートを複製し、自社を取り巻く内部環境を記入してください。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10" name="四角形: 1 つの角を切り取る 9">
            <a:extLst>
              <a:ext uri="{FF2B5EF4-FFF2-40B4-BE49-F238E27FC236}">
                <a16:creationId xmlns:a16="http://schemas.microsoft.com/office/drawing/2014/main" id="{246AF512-C856-24E1-E43E-8875E3E532DE}"/>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80E54612-0931-48B4-DAE4-4DC4F25363C4}"/>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3" name="四角形: 1 つの角を切り取る 12">
            <a:extLst>
              <a:ext uri="{FF2B5EF4-FFF2-40B4-BE49-F238E27FC236}">
                <a16:creationId xmlns:a16="http://schemas.microsoft.com/office/drawing/2014/main" id="{605F7D7E-9369-8AFB-F861-31C5CDE96CD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904965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6401881" cy="344390"/>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／外部環境、内部環境を踏まえた差別化戦略（製品・生産方式の優位性確保等）</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no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30" name="スライド番号プレースホルダー 29">
            <a:extLst>
              <a:ext uri="{FF2B5EF4-FFF2-40B4-BE49-F238E27FC236}">
                <a16:creationId xmlns:a16="http://schemas.microsoft.com/office/drawing/2014/main" id="{93215588-E5CE-4785-3F13-D5B24D6899C0}"/>
              </a:ext>
            </a:extLst>
          </p:cNvPr>
          <p:cNvSpPr>
            <a:spLocks noGrp="1"/>
          </p:cNvSpPr>
          <p:nvPr>
            <p:ph type="sldNum" sz="quarter" idx="12"/>
          </p:nvPr>
        </p:nvSpPr>
        <p:spPr/>
        <p:txBody>
          <a:bodyPr/>
          <a:lstStyle/>
          <a:p>
            <a:fld id="{70AD163A-2AD1-4CCD-B429-51A5FDE21725}" type="slidenum">
              <a:rPr kumimoji="1" lang="ja-JP" altLang="en-US" smtClean="0"/>
              <a:t>23</a:t>
            </a:fld>
            <a:endParaRPr kumimoji="1" lang="ja-JP" altLang="en-US"/>
          </a:p>
        </p:txBody>
      </p:sp>
      <p:sp>
        <p:nvSpPr>
          <p:cNvPr id="28" name="正方形/長方形 27">
            <a:extLst>
              <a:ext uri="{FF2B5EF4-FFF2-40B4-BE49-F238E27FC236}">
                <a16:creationId xmlns:a16="http://schemas.microsoft.com/office/drawing/2014/main" id="{DA18890E-2137-E7FC-922D-2003F432BC0D}"/>
              </a:ext>
            </a:extLst>
          </p:cNvPr>
          <p:cNvSpPr/>
          <p:nvPr/>
        </p:nvSpPr>
        <p:spPr>
          <a:xfrm>
            <a:off x="154338" y="1769092"/>
            <a:ext cx="852808" cy="467141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差別化</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の取組</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2C3065D8-8F5A-482D-3A4F-A60A77A9D7B1}"/>
              </a:ext>
            </a:extLst>
          </p:cNvPr>
          <p:cNvSpPr/>
          <p:nvPr/>
        </p:nvSpPr>
        <p:spPr>
          <a:xfrm>
            <a:off x="1083742" y="1769092"/>
            <a:ext cx="7905920" cy="467141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rgbClr val="575757"/>
                </a:solidFill>
                <a:latin typeface="Meiryo UI" panose="020B0604030504040204" pitchFamily="50" charset="-128"/>
                <a:ea typeface="Meiryo UI" panose="020B0604030504040204" pitchFamily="50" charset="-128"/>
              </a:rPr>
              <a:t>上述の外部環境（政治・経済・社会・技術、市場における地位、顧客の動向等）、内部環境（自社の強み・弱み）の分析を踏まえて、差別化された戦略となっていることをご記載ください。</a:t>
            </a:r>
            <a:endParaRPr kumimoji="1" lang="en-US" altLang="ja-JP" sz="1200" dirty="0">
              <a:solidFill>
                <a:srgbClr val="575757"/>
              </a:solidFill>
              <a:latin typeface="Meiryo UI" panose="020B0604030504040204" pitchFamily="50" charset="-128"/>
              <a:ea typeface="Meiryo UI" panose="020B0604030504040204" pitchFamily="50" charset="-128"/>
            </a:endParaRPr>
          </a:p>
          <a:p>
            <a:endParaRPr kumimoji="1" lang="en-US" altLang="ja-JP" sz="1200" dirty="0">
              <a:solidFill>
                <a:srgbClr val="575757"/>
              </a:solidFill>
              <a:latin typeface="Meiryo UI" panose="020B0604030504040204" pitchFamily="50" charset="-128"/>
              <a:ea typeface="Meiryo UI" panose="020B0604030504040204" pitchFamily="50" charset="-128"/>
            </a:endParaRPr>
          </a:p>
          <a:p>
            <a:r>
              <a:rPr kumimoji="1" lang="ja-JP" altLang="en-US" sz="1200" dirty="0">
                <a:solidFill>
                  <a:srgbClr val="575757"/>
                </a:solidFill>
                <a:latin typeface="Meiryo UI" panose="020B0604030504040204" pitchFamily="50" charset="-128"/>
                <a:ea typeface="Meiryo UI" panose="020B0604030504040204" pitchFamily="50" charset="-128"/>
              </a:rPr>
              <a:t>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生産工程の上流～下流を自社で構築し、コスト優位性と品質を両立している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商流や研究開発機能を自社で持つことで、ユーザーのニーズを素早く製品に反映し供給することで、大企業が手がけにくいサービスを展開している</a:t>
            </a: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中小企業であるため、生産ロットでは競合の大企業や中国企業には勝てないため、価格競争に巻き込まれにくいオーダーメイドの特注品に特化している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地域特有で量が限られた原材料を活用し、ニッチ分野で、全国の消費者に展開する事業であるため、量産できず、大企業や他社の参入が想定されない</a:t>
            </a:r>
          </a:p>
          <a:p>
            <a:endParaRPr kumimoji="1" lang="en-US" altLang="ja-JP" sz="1000" dirty="0">
              <a:solidFill>
                <a:srgbClr val="575757"/>
              </a:solidFill>
              <a:latin typeface="Meiryo UI" panose="020B0604030504040204" pitchFamily="50" charset="-128"/>
              <a:ea typeface="Meiryo UI" panose="020B0604030504040204" pitchFamily="50" charset="-128"/>
            </a:endParaRPr>
          </a:p>
          <a:p>
            <a:endParaRPr kumimoji="1" lang="en-US" altLang="ja-JP" sz="1000" dirty="0">
              <a:solidFill>
                <a:srgbClr val="575757"/>
              </a:solidFill>
              <a:latin typeface="Meiryo UI" panose="020B0604030504040204" pitchFamily="50" charset="-128"/>
              <a:ea typeface="Meiryo UI" panose="020B0604030504040204" pitchFamily="50" charset="-128"/>
            </a:endParaRPr>
          </a:p>
          <a:p>
            <a:endParaRPr kumimoji="1" lang="ja-JP" altLang="en-US" sz="10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endParaRPr kumimoji="1" lang="en-US" altLang="ja-JP" sz="10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endParaRPr kumimoji="1" lang="en-US" altLang="ja-JP" sz="1000" dirty="0">
              <a:solidFill>
                <a:schemeClr val="tx1"/>
              </a:solidFill>
              <a:latin typeface="Meiryo UI" panose="020B0604030504040204" pitchFamily="50" charset="-128"/>
              <a:ea typeface="Meiryo UI" panose="020B0604030504040204" pitchFamily="50" charset="-128"/>
            </a:endParaRPr>
          </a:p>
          <a:p>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B592B0D6-979B-7A22-D868-A34B546FB9CC}"/>
              </a:ext>
            </a:extLst>
          </p:cNvPr>
          <p:cNvSpPr/>
          <p:nvPr/>
        </p:nvSpPr>
        <p:spPr>
          <a:xfrm>
            <a:off x="152400" y="1280972"/>
            <a:ext cx="8884444" cy="447997"/>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上述の外部環境、内部環境の分析を踏まえた上で、自社の優位性や特性が確保され、差別化された戦略となっていることをご記載ください。</a:t>
            </a:r>
          </a:p>
        </p:txBody>
      </p:sp>
      <p:sp>
        <p:nvSpPr>
          <p:cNvPr id="2" name="四角形: 1 つの角を切り取る 1">
            <a:extLst>
              <a:ext uri="{FF2B5EF4-FFF2-40B4-BE49-F238E27FC236}">
                <a16:creationId xmlns:a16="http://schemas.microsoft.com/office/drawing/2014/main" id="{7AB8DA0B-DDF9-2C7C-A5DF-FA867513A7D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70091592-A41B-D441-0931-E67C03086EE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6" name="四角形: 1 つの角を切り取る 5">
            <a:extLst>
              <a:ext uri="{FF2B5EF4-FFF2-40B4-BE49-F238E27FC236}">
                <a16:creationId xmlns:a16="http://schemas.microsoft.com/office/drawing/2014/main" id="{B66CBAA7-6F3A-70B5-642E-5CBF99A5EF87}"/>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073277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1804719" cy="197655"/>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エ</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／管理体制</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1D6D747A-F19C-4FCB-CB87-D48B6EBB4A60}"/>
              </a:ext>
            </a:extLst>
          </p:cNvPr>
          <p:cNvSpPr/>
          <p:nvPr/>
        </p:nvSpPr>
        <p:spPr>
          <a:xfrm>
            <a:off x="4762042" y="2323910"/>
            <a:ext cx="4229558"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latin typeface="Meiryo UI" panose="020B0604030504040204" pitchFamily="50" charset="-128"/>
                <a:ea typeface="Meiryo UI" panose="020B0604030504040204" pitchFamily="50" charset="-128"/>
                <a:cs typeface="Courier New" panose="02070309020205020404" pitchFamily="49" charset="0"/>
              </a:rPr>
              <a:t>補助事業における管理体制面の工夫</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6" name="正方形/長方形 5">
            <a:extLst>
              <a:ext uri="{FF2B5EF4-FFF2-40B4-BE49-F238E27FC236}">
                <a16:creationId xmlns:a16="http://schemas.microsoft.com/office/drawing/2014/main" id="{D18B37B7-C072-E6D9-17B6-7A6C942558CE}"/>
              </a:ext>
            </a:extLst>
          </p:cNvPr>
          <p:cNvSpPr/>
          <p:nvPr/>
        </p:nvSpPr>
        <p:spPr>
          <a:xfrm>
            <a:off x="107156" y="2323910"/>
            <a:ext cx="4229558"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成果目標達成に向けた管理体制</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7" name="正方形/長方形 6">
            <a:extLst>
              <a:ext uri="{FF2B5EF4-FFF2-40B4-BE49-F238E27FC236}">
                <a16:creationId xmlns:a16="http://schemas.microsoft.com/office/drawing/2014/main" id="{FC63D5C9-DC56-B957-9965-DD13B3EE8DA6}"/>
              </a:ext>
            </a:extLst>
          </p:cNvPr>
          <p:cNvSpPr/>
          <p:nvPr/>
        </p:nvSpPr>
        <p:spPr>
          <a:xfrm>
            <a:off x="4762042" y="2650136"/>
            <a:ext cx="4229558" cy="340490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tx1"/>
                </a:solidFill>
                <a:latin typeface="Meiryo UI" panose="020B0604030504040204" pitchFamily="50" charset="-128"/>
                <a:ea typeface="Meiryo UI" panose="020B0604030504040204" pitchFamily="50" charset="-128"/>
              </a:rPr>
              <a:t>下記の項目例等について、社内における管理体制における工夫を記載ください。（特に、補助事業に対するモニタリング体制や進捗管理の方法について具体的にお示しください。）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補助事業における意思決定や進捗確認に、経営者や責任者がどのように関与しているかについて</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補助事業を円滑に進めるための人員配置や資金投入の方針について </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補助事業の進捗状況に対する社内でのモニタリング方法・頻度について</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FB4AEB21-D741-CF99-8643-DC513FD74475}"/>
              </a:ext>
            </a:extLst>
          </p:cNvPr>
          <p:cNvSpPr/>
          <p:nvPr/>
        </p:nvSpPr>
        <p:spPr>
          <a:xfrm>
            <a:off x="4762042" y="2514938"/>
            <a:ext cx="2209797" cy="212996"/>
          </a:xfrm>
          <a:prstGeom prst="roundRect">
            <a:avLst>
              <a:gd name="adj" fmla="val 40234"/>
            </a:avLst>
          </a:prstGeom>
          <a:solidFill>
            <a:schemeClr val="accent5">
              <a:lumMod val="60000"/>
              <a:lumOff val="40000"/>
            </a:schemeClr>
          </a:solidFill>
          <a:ln>
            <a:noFill/>
          </a:ln>
        </p:spPr>
        <p:txBody>
          <a:bodyPr wrap="square" lIns="36000" rIns="36000" anchor="ctr">
            <a:noAutofit/>
          </a:bodyPr>
          <a:lstStyle/>
          <a:p>
            <a:pPr algn="ctr"/>
            <a:r>
              <a:rPr lang="ja-JP" altLang="en-US" sz="1200" b="1">
                <a:solidFill>
                  <a:sysClr val="windowText" lastClr="000000"/>
                </a:solidFill>
                <a:latin typeface="Meiryo UI"/>
                <a:ea typeface="Meiryo UI"/>
              </a:rPr>
              <a:t>内部の取組</a:t>
            </a:r>
            <a:endParaRPr lang="en-US" altLang="ja-JP" sz="1200" b="1">
              <a:solidFill>
                <a:sysClr val="windowText" lastClr="000000"/>
              </a:solidFill>
              <a:latin typeface="Meiryo UI"/>
              <a:ea typeface="Meiryo UI"/>
            </a:endParaRPr>
          </a:p>
        </p:txBody>
      </p:sp>
      <p:sp>
        <p:nvSpPr>
          <p:cNvPr id="20" name="正方形/長方形 19">
            <a:extLst>
              <a:ext uri="{FF2B5EF4-FFF2-40B4-BE49-F238E27FC236}">
                <a16:creationId xmlns:a16="http://schemas.microsoft.com/office/drawing/2014/main" id="{C20993CE-1A30-7130-2FEF-E4B2CFB59D8E}"/>
              </a:ext>
            </a:extLst>
          </p:cNvPr>
          <p:cNvSpPr/>
          <p:nvPr/>
        </p:nvSpPr>
        <p:spPr>
          <a:xfrm>
            <a:off x="1218926" y="2648020"/>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（補助事業の成果目標をどのように策定したか、その進捗を管理するために、どのような</a:t>
            </a:r>
            <a:r>
              <a:rPr kumimoji="1" lang="en-US" altLang="ja-JP" sz="1000">
                <a:solidFill>
                  <a:schemeClr val="tx1"/>
                </a:solidFill>
                <a:latin typeface="Meiryo UI" panose="020B0604030504040204" pitchFamily="50" charset="-128"/>
                <a:ea typeface="Meiryo UI" panose="020B0604030504040204" pitchFamily="50" charset="-128"/>
              </a:rPr>
              <a:t>KPI</a:t>
            </a:r>
            <a:r>
              <a:rPr kumimoji="1" lang="ja-JP" altLang="en-US" sz="1000">
                <a:solidFill>
                  <a:schemeClr val="tx1"/>
                </a:solidFill>
                <a:latin typeface="Meiryo UI" panose="020B0604030504040204" pitchFamily="50" charset="-128"/>
                <a:ea typeface="Meiryo UI" panose="020B0604030504040204" pitchFamily="50" charset="-128"/>
              </a:rPr>
              <a:t>を設定するかご記載ください）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769AAAB3-61A4-AEF0-0B4A-828116D7B5AF}"/>
              </a:ext>
            </a:extLst>
          </p:cNvPr>
          <p:cNvSpPr/>
          <p:nvPr/>
        </p:nvSpPr>
        <p:spPr>
          <a:xfrm>
            <a:off x="1218926" y="3464972"/>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（実施・運用上の工夫点をご記載ください）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38E67C84-FBB1-5B4D-0BFD-022FBD77CAC1}"/>
              </a:ext>
            </a:extLst>
          </p:cNvPr>
          <p:cNvSpPr/>
          <p:nvPr/>
        </p:nvSpPr>
        <p:spPr>
          <a:xfrm>
            <a:off x="1218926" y="4281924"/>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（達成状況をどの程度の頻度・方法で測定・評価するかをご記載ください）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3224E8D9-6193-B634-8BA4-86187A78CF51}"/>
              </a:ext>
            </a:extLst>
          </p:cNvPr>
          <p:cNvSpPr/>
          <p:nvPr/>
        </p:nvSpPr>
        <p:spPr>
          <a:xfrm>
            <a:off x="1218926" y="5098876"/>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（改善に向けた取組における工夫点をご記載ください）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4" name="フローチャート: 他ページ結合子 23">
            <a:extLst>
              <a:ext uri="{FF2B5EF4-FFF2-40B4-BE49-F238E27FC236}">
                <a16:creationId xmlns:a16="http://schemas.microsoft.com/office/drawing/2014/main" id="{E19B801A-F880-563B-1A66-956F0AC48D28}"/>
              </a:ext>
            </a:extLst>
          </p:cNvPr>
          <p:cNvSpPr/>
          <p:nvPr/>
        </p:nvSpPr>
        <p:spPr>
          <a:xfrm>
            <a:off x="227340" y="2648020"/>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Plan</a:t>
            </a:r>
          </a:p>
        </p:txBody>
      </p:sp>
      <p:sp>
        <p:nvSpPr>
          <p:cNvPr id="25" name="フローチャート: 他ページ結合子 24">
            <a:extLst>
              <a:ext uri="{FF2B5EF4-FFF2-40B4-BE49-F238E27FC236}">
                <a16:creationId xmlns:a16="http://schemas.microsoft.com/office/drawing/2014/main" id="{422A52DD-1622-4CCD-2719-19E359F750C2}"/>
              </a:ext>
            </a:extLst>
          </p:cNvPr>
          <p:cNvSpPr/>
          <p:nvPr/>
        </p:nvSpPr>
        <p:spPr>
          <a:xfrm>
            <a:off x="227340" y="3464972"/>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Do</a:t>
            </a:r>
          </a:p>
        </p:txBody>
      </p:sp>
      <p:sp>
        <p:nvSpPr>
          <p:cNvPr id="26" name="フローチャート: 他ページ結合子 25">
            <a:extLst>
              <a:ext uri="{FF2B5EF4-FFF2-40B4-BE49-F238E27FC236}">
                <a16:creationId xmlns:a16="http://schemas.microsoft.com/office/drawing/2014/main" id="{CED8EDDA-B715-0AD5-538C-8477FD5E46BB}"/>
              </a:ext>
            </a:extLst>
          </p:cNvPr>
          <p:cNvSpPr/>
          <p:nvPr/>
        </p:nvSpPr>
        <p:spPr>
          <a:xfrm>
            <a:off x="227340" y="4281924"/>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Check</a:t>
            </a:r>
          </a:p>
        </p:txBody>
      </p:sp>
      <p:sp>
        <p:nvSpPr>
          <p:cNvPr id="27" name="フローチャート: 他ページ結合子 26">
            <a:extLst>
              <a:ext uri="{FF2B5EF4-FFF2-40B4-BE49-F238E27FC236}">
                <a16:creationId xmlns:a16="http://schemas.microsoft.com/office/drawing/2014/main" id="{A44F7017-8B0E-BE8B-6DB9-7E44BF54A730}"/>
              </a:ext>
            </a:extLst>
          </p:cNvPr>
          <p:cNvSpPr/>
          <p:nvPr/>
        </p:nvSpPr>
        <p:spPr>
          <a:xfrm>
            <a:off x="227340" y="5098876"/>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Action</a:t>
            </a:r>
          </a:p>
        </p:txBody>
      </p:sp>
      <p:cxnSp>
        <p:nvCxnSpPr>
          <p:cNvPr id="28" name="コネクタ: カギ線 27">
            <a:extLst>
              <a:ext uri="{FF2B5EF4-FFF2-40B4-BE49-F238E27FC236}">
                <a16:creationId xmlns:a16="http://schemas.microsoft.com/office/drawing/2014/main" id="{F1B2B178-D199-D67C-5EE7-30607F922B80}"/>
              </a:ext>
            </a:extLst>
          </p:cNvPr>
          <p:cNvCxnSpPr>
            <a:cxnSpLocks/>
          </p:cNvCxnSpPr>
          <p:nvPr/>
        </p:nvCxnSpPr>
        <p:spPr>
          <a:xfrm rot="5400000" flipH="1">
            <a:off x="-911912" y="4250529"/>
            <a:ext cx="3206323" cy="14005"/>
          </a:xfrm>
          <a:prstGeom prst="bentConnector5">
            <a:avLst>
              <a:gd name="adj1" fmla="val -7130"/>
              <a:gd name="adj2" fmla="val 4212339"/>
              <a:gd name="adj3" fmla="val 107130"/>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2" name="スライド番号プレースホルダー 11">
            <a:extLst>
              <a:ext uri="{FF2B5EF4-FFF2-40B4-BE49-F238E27FC236}">
                <a16:creationId xmlns:a16="http://schemas.microsoft.com/office/drawing/2014/main" id="{838AFB22-CF08-BFFC-3E9A-C9A9E160F046}"/>
              </a:ext>
            </a:extLst>
          </p:cNvPr>
          <p:cNvSpPr>
            <a:spLocks noGrp="1"/>
          </p:cNvSpPr>
          <p:nvPr>
            <p:ph type="sldNum" sz="quarter" idx="12"/>
          </p:nvPr>
        </p:nvSpPr>
        <p:spPr/>
        <p:txBody>
          <a:bodyPr/>
          <a:lstStyle/>
          <a:p>
            <a:fld id="{70AD163A-2AD1-4CCD-B429-51A5FDE21725}" type="slidenum">
              <a:rPr kumimoji="1" lang="ja-JP" altLang="en-US" smtClean="0"/>
              <a:t>24</a:t>
            </a:fld>
            <a:endParaRPr kumimoji="1" lang="ja-JP" altLang="en-US"/>
          </a:p>
        </p:txBody>
      </p:sp>
      <p:sp>
        <p:nvSpPr>
          <p:cNvPr id="2" name="正方形/長方形 1">
            <a:extLst>
              <a:ext uri="{FF2B5EF4-FFF2-40B4-BE49-F238E27FC236}">
                <a16:creationId xmlns:a16="http://schemas.microsoft.com/office/drawing/2014/main" id="{4FCCA0C2-F50C-D2D2-49FA-BFB86CF32577}"/>
              </a:ext>
            </a:extLst>
          </p:cNvPr>
          <p:cNvSpPr/>
          <p:nvPr/>
        </p:nvSpPr>
        <p:spPr>
          <a:xfrm>
            <a:off x="129778" y="1304626"/>
            <a:ext cx="8884444" cy="71797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補助事業の成果目標等の達成に向けた効率的な管理体制であることをご記載ください。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D363231A-B098-E96B-AD4F-02EA60B590EA}"/>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エ</a:t>
            </a:r>
            <a:r>
              <a:rPr kumimoji="1" lang="ja-JP" altLang="en-US" sz="800" b="1" dirty="0">
                <a:solidFill>
                  <a:schemeClr val="bg1"/>
                </a:solidFill>
                <a:latin typeface="Meiryo UI" panose="020B0604030504040204" pitchFamily="50" charset="-128"/>
                <a:ea typeface="Meiryo UI" panose="020B0604030504040204" pitchFamily="50" charset="-128"/>
              </a:rPr>
              <a:t>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D2AF0D01-71FF-3A4D-71D0-EE44F25ACA6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362CEE34-06F3-9907-00C5-70CEAB783E8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7742904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B9C01-B7D8-1213-CEB2-54D8D8E1CEDC}"/>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2D584F12-2173-C20C-593F-8F3825F655DB}"/>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オ</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／コンソーシアム</a:t>
            </a:r>
          </a:p>
        </p:txBody>
      </p:sp>
      <p:sp>
        <p:nvSpPr>
          <p:cNvPr id="15" name="タイトル 3">
            <a:extLst>
              <a:ext uri="{FF2B5EF4-FFF2-40B4-BE49-F238E27FC236}">
                <a16:creationId xmlns:a16="http://schemas.microsoft.com/office/drawing/2014/main" id="{6CCA2E43-C999-EBC0-467E-E112AE8B4CCC}"/>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43" name="正方形/長方形 42">
            <a:extLst>
              <a:ext uri="{FF2B5EF4-FFF2-40B4-BE49-F238E27FC236}">
                <a16:creationId xmlns:a16="http://schemas.microsoft.com/office/drawing/2014/main" id="{AB77011C-7A9E-F32A-B624-7F3E43278004}"/>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77" name="正方形/長方形 76">
            <a:extLst>
              <a:ext uri="{FF2B5EF4-FFF2-40B4-BE49-F238E27FC236}">
                <a16:creationId xmlns:a16="http://schemas.microsoft.com/office/drawing/2014/main" id="{D732AB3E-71B0-E141-3B0A-FC5F4577434A}"/>
              </a:ext>
            </a:extLst>
          </p:cNvPr>
          <p:cNvSpPr/>
          <p:nvPr/>
        </p:nvSpPr>
        <p:spPr bwMode="auto">
          <a:xfrm>
            <a:off x="1651229" y="2689300"/>
            <a:ext cx="1402292" cy="2273465"/>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8" name="正方形/長方形 77">
            <a:extLst>
              <a:ext uri="{FF2B5EF4-FFF2-40B4-BE49-F238E27FC236}">
                <a16:creationId xmlns:a16="http://schemas.microsoft.com/office/drawing/2014/main" id="{8258CCDD-E5E1-69FD-06AC-664EA9973FFB}"/>
              </a:ext>
            </a:extLst>
          </p:cNvPr>
          <p:cNvSpPr/>
          <p:nvPr/>
        </p:nvSpPr>
        <p:spPr bwMode="auto">
          <a:xfrm>
            <a:off x="4250175" y="2689300"/>
            <a:ext cx="1355085" cy="2273465"/>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9" name="正方形/長方形 78">
            <a:extLst>
              <a:ext uri="{FF2B5EF4-FFF2-40B4-BE49-F238E27FC236}">
                <a16:creationId xmlns:a16="http://schemas.microsoft.com/office/drawing/2014/main" id="{CB60C2DF-9EB8-EF0F-64A0-7F2A392EF738}"/>
              </a:ext>
            </a:extLst>
          </p:cNvPr>
          <p:cNvSpPr/>
          <p:nvPr/>
        </p:nvSpPr>
        <p:spPr bwMode="auto">
          <a:xfrm>
            <a:off x="1769365" y="3441783"/>
            <a:ext cx="103747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0" name="正方形/長方形 79">
            <a:extLst>
              <a:ext uri="{FF2B5EF4-FFF2-40B4-BE49-F238E27FC236}">
                <a16:creationId xmlns:a16="http://schemas.microsoft.com/office/drawing/2014/main" id="{11827769-A8ED-1EC2-2EAE-59A569B0363C}"/>
              </a:ext>
            </a:extLst>
          </p:cNvPr>
          <p:cNvSpPr/>
          <p:nvPr/>
        </p:nvSpPr>
        <p:spPr bwMode="auto">
          <a:xfrm>
            <a:off x="1769365" y="3912938"/>
            <a:ext cx="103747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1" name="正方形/長方形 80">
            <a:extLst>
              <a:ext uri="{FF2B5EF4-FFF2-40B4-BE49-F238E27FC236}">
                <a16:creationId xmlns:a16="http://schemas.microsoft.com/office/drawing/2014/main" id="{BFAA0985-CEBA-C5AC-A860-341ED4EB6A33}"/>
              </a:ext>
            </a:extLst>
          </p:cNvPr>
          <p:cNvSpPr/>
          <p:nvPr/>
        </p:nvSpPr>
        <p:spPr bwMode="auto">
          <a:xfrm>
            <a:off x="1777611" y="4384092"/>
            <a:ext cx="1037477" cy="352095"/>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4.0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2" name="テキスト ボックス 81">
            <a:extLst>
              <a:ext uri="{FF2B5EF4-FFF2-40B4-BE49-F238E27FC236}">
                <a16:creationId xmlns:a16="http://schemas.microsoft.com/office/drawing/2014/main" id="{56ECB482-B6D3-260C-E949-997142361316}"/>
              </a:ext>
            </a:extLst>
          </p:cNvPr>
          <p:cNvSpPr txBox="1"/>
          <p:nvPr/>
        </p:nvSpPr>
        <p:spPr>
          <a:xfrm>
            <a:off x="1731466" y="3054675"/>
            <a:ext cx="1338828"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販路やブランドに強み</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4E9A7818-E18E-BC69-0FF0-C4FC3746F18D}"/>
              </a:ext>
            </a:extLst>
          </p:cNvPr>
          <p:cNvSpPr txBox="1"/>
          <p:nvPr/>
        </p:nvSpPr>
        <p:spPr>
          <a:xfrm>
            <a:off x="3303926" y="2968637"/>
            <a:ext cx="715580" cy="230832"/>
          </a:xfrm>
          <a:prstGeom prst="rect">
            <a:avLst/>
          </a:prstGeom>
          <a:noFill/>
        </p:spPr>
        <p:txBody>
          <a:bodyPr wrap="square" rtlCol="0">
            <a:spAutoFit/>
          </a:bodyPr>
          <a:lstStyle/>
          <a:p>
            <a:pPr algn="ctr" defTabSz="685800"/>
            <a:r>
              <a:rPr kumimoji="1" lang="ja-JP" altLang="en-US" sz="90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相乗効果</a:t>
            </a:r>
          </a:p>
        </p:txBody>
      </p:sp>
      <p:sp>
        <p:nvSpPr>
          <p:cNvPr id="84" name="正方形/長方形 83">
            <a:extLst>
              <a:ext uri="{FF2B5EF4-FFF2-40B4-BE49-F238E27FC236}">
                <a16:creationId xmlns:a16="http://schemas.microsoft.com/office/drawing/2014/main" id="{7F69A14A-767D-8377-51A3-C030C9AEF423}"/>
              </a:ext>
            </a:extLst>
          </p:cNvPr>
          <p:cNvSpPr/>
          <p:nvPr/>
        </p:nvSpPr>
        <p:spPr bwMode="auto">
          <a:xfrm>
            <a:off x="6799533" y="3441783"/>
            <a:ext cx="102366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5" name="正方形/長方形 84">
            <a:extLst>
              <a:ext uri="{FF2B5EF4-FFF2-40B4-BE49-F238E27FC236}">
                <a16:creationId xmlns:a16="http://schemas.microsoft.com/office/drawing/2014/main" id="{3D610732-15D1-AA58-62BC-64817E19595E}"/>
              </a:ext>
            </a:extLst>
          </p:cNvPr>
          <p:cNvSpPr/>
          <p:nvPr/>
        </p:nvSpPr>
        <p:spPr bwMode="auto">
          <a:xfrm>
            <a:off x="6799533" y="3912938"/>
            <a:ext cx="102366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15</a:t>
            </a:r>
            <a:r>
              <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6" name="正方形/長方形 85">
            <a:extLst>
              <a:ext uri="{FF2B5EF4-FFF2-40B4-BE49-F238E27FC236}">
                <a16:creationId xmlns:a16="http://schemas.microsoft.com/office/drawing/2014/main" id="{E6A6A1D7-7C4D-BD50-5E8B-4ACB0A7575C4}"/>
              </a:ext>
            </a:extLst>
          </p:cNvPr>
          <p:cNvSpPr/>
          <p:nvPr/>
        </p:nvSpPr>
        <p:spPr bwMode="auto">
          <a:xfrm>
            <a:off x="6807779" y="4384092"/>
            <a:ext cx="1023667" cy="33888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6.5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7" name="テキスト ボックス 86">
            <a:extLst>
              <a:ext uri="{FF2B5EF4-FFF2-40B4-BE49-F238E27FC236}">
                <a16:creationId xmlns:a16="http://schemas.microsoft.com/office/drawing/2014/main" id="{3F847BA7-9D11-539F-08AC-703170984731}"/>
              </a:ext>
            </a:extLst>
          </p:cNvPr>
          <p:cNvSpPr txBox="1"/>
          <p:nvPr/>
        </p:nvSpPr>
        <p:spPr>
          <a:xfrm>
            <a:off x="6695739" y="2825139"/>
            <a:ext cx="1223412"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コンソーシアム合計</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88" name="楕円 87">
            <a:extLst>
              <a:ext uri="{FF2B5EF4-FFF2-40B4-BE49-F238E27FC236}">
                <a16:creationId xmlns:a16="http://schemas.microsoft.com/office/drawing/2014/main" id="{A19D1670-0A8C-0F9C-3923-47B7A2B9057D}"/>
              </a:ext>
            </a:extLst>
          </p:cNvPr>
          <p:cNvSpPr/>
          <p:nvPr/>
        </p:nvSpPr>
        <p:spPr bwMode="auto">
          <a:xfrm>
            <a:off x="6354516" y="3032889"/>
            <a:ext cx="1855229" cy="1951596"/>
          </a:xfrm>
          <a:prstGeom prst="ellipse">
            <a:avLst/>
          </a:prstGeom>
          <a:noFill/>
          <a:ln w="9525">
            <a:solidFill>
              <a:srgbClr val="FF0000"/>
            </a:solidFill>
            <a:miter lim="800000"/>
            <a:headEnd/>
            <a:tailEnd/>
          </a:ln>
          <a:effectLst/>
        </p:spPr>
        <p:txBody>
          <a:bodyPr wrap="square" rtlCol="0" anchor="ctr"/>
          <a:lstStyle/>
          <a:p>
            <a:pPr defTabSz="685800"/>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90" name="テキスト ボックス 89">
            <a:extLst>
              <a:ext uri="{FF2B5EF4-FFF2-40B4-BE49-F238E27FC236}">
                <a16:creationId xmlns:a16="http://schemas.microsoft.com/office/drawing/2014/main" id="{0C4679E9-AE96-29F1-8154-3FB29B0EE5F4}"/>
              </a:ext>
            </a:extLst>
          </p:cNvPr>
          <p:cNvSpPr txBox="1"/>
          <p:nvPr/>
        </p:nvSpPr>
        <p:spPr>
          <a:xfrm>
            <a:off x="4486367" y="3054675"/>
            <a:ext cx="992579"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特殊技術に強み</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91" name="テキスト ボックス 90">
            <a:extLst>
              <a:ext uri="{FF2B5EF4-FFF2-40B4-BE49-F238E27FC236}">
                <a16:creationId xmlns:a16="http://schemas.microsoft.com/office/drawing/2014/main" id="{6AC11451-AD44-EBC1-E2BD-AF9BD8A5EA5E}"/>
              </a:ext>
            </a:extLst>
          </p:cNvPr>
          <p:cNvSpPr txBox="1"/>
          <p:nvPr/>
        </p:nvSpPr>
        <p:spPr>
          <a:xfrm>
            <a:off x="1961936" y="2448314"/>
            <a:ext cx="904415"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2" name="テキスト ボックス 91">
            <a:extLst>
              <a:ext uri="{FF2B5EF4-FFF2-40B4-BE49-F238E27FC236}">
                <a16:creationId xmlns:a16="http://schemas.microsoft.com/office/drawing/2014/main" id="{61473A89-4AF4-22D4-7419-7ECF0C3458F9}"/>
              </a:ext>
            </a:extLst>
          </p:cNvPr>
          <p:cNvSpPr txBox="1"/>
          <p:nvPr/>
        </p:nvSpPr>
        <p:spPr>
          <a:xfrm>
            <a:off x="4486367" y="2448211"/>
            <a:ext cx="904415"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B</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3" name="直線コネクタ 92">
            <a:extLst>
              <a:ext uri="{FF2B5EF4-FFF2-40B4-BE49-F238E27FC236}">
                <a16:creationId xmlns:a16="http://schemas.microsoft.com/office/drawing/2014/main" id="{12D41E3D-8625-75FD-202A-B5F4389A1D17}"/>
              </a:ext>
            </a:extLst>
          </p:cNvPr>
          <p:cNvCxnSpPr>
            <a:cxnSpLocks/>
            <a:stCxn id="90" idx="1"/>
            <a:endCxn id="82" idx="3"/>
          </p:cNvCxnSpPr>
          <p:nvPr/>
        </p:nvCxnSpPr>
        <p:spPr>
          <a:xfrm flipH="1">
            <a:off x="3070294" y="3170091"/>
            <a:ext cx="1416073" cy="0"/>
          </a:xfrm>
          <a:prstGeom prst="line">
            <a:avLst/>
          </a:prstGeom>
          <a:noFill/>
          <a:ln w="6350" cap="flat" cmpd="sng" algn="ctr">
            <a:solidFill>
              <a:srgbClr val="016F96"/>
            </a:solidFill>
            <a:prstDash val="dash"/>
            <a:miter lim="800000"/>
          </a:ln>
          <a:effectLst/>
        </p:spPr>
      </p:cxnSp>
      <p:sp>
        <p:nvSpPr>
          <p:cNvPr id="94" name="吹き出し: 円形 93">
            <a:extLst>
              <a:ext uri="{FF2B5EF4-FFF2-40B4-BE49-F238E27FC236}">
                <a16:creationId xmlns:a16="http://schemas.microsoft.com/office/drawing/2014/main" id="{4165B942-091B-FEEF-D3A6-77F32EFDB574}"/>
              </a:ext>
            </a:extLst>
          </p:cNvPr>
          <p:cNvSpPr/>
          <p:nvPr/>
        </p:nvSpPr>
        <p:spPr bwMode="auto">
          <a:xfrm>
            <a:off x="574719" y="2211370"/>
            <a:ext cx="1034988" cy="588147"/>
          </a:xfrm>
          <a:prstGeom prst="wedgeEllipseCallout">
            <a:avLst>
              <a:gd name="adj1" fmla="val 49144"/>
              <a:gd name="adj2" fmla="val 50883"/>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5" name="吹き出し: 円形 94">
            <a:extLst>
              <a:ext uri="{FF2B5EF4-FFF2-40B4-BE49-F238E27FC236}">
                <a16:creationId xmlns:a16="http://schemas.microsoft.com/office/drawing/2014/main" id="{9EC6916D-B68C-DB0D-2972-00F5990A120F}"/>
              </a:ext>
            </a:extLst>
          </p:cNvPr>
          <p:cNvSpPr/>
          <p:nvPr/>
        </p:nvSpPr>
        <p:spPr bwMode="auto">
          <a:xfrm>
            <a:off x="5521425" y="1967741"/>
            <a:ext cx="1034988" cy="588147"/>
          </a:xfrm>
          <a:prstGeom prst="wedgeEllipseCallout">
            <a:avLst>
              <a:gd name="adj1" fmla="val -57841"/>
              <a:gd name="adj2" fmla="val 37522"/>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6" name="テキスト ボックス 95">
            <a:extLst>
              <a:ext uri="{FF2B5EF4-FFF2-40B4-BE49-F238E27FC236}">
                <a16:creationId xmlns:a16="http://schemas.microsoft.com/office/drawing/2014/main" id="{FEBD9983-04CA-F8A9-D017-49690121DAD9}"/>
              </a:ext>
            </a:extLst>
          </p:cNvPr>
          <p:cNvSpPr txBox="1"/>
          <p:nvPr/>
        </p:nvSpPr>
        <p:spPr>
          <a:xfrm>
            <a:off x="552288" y="2348485"/>
            <a:ext cx="1098941" cy="276999"/>
          </a:xfrm>
          <a:prstGeom prst="rect">
            <a:avLst/>
          </a:prstGeom>
          <a:noFill/>
        </p:spPr>
        <p:txBody>
          <a:bodyPr wrap="square" rtlCol="0">
            <a:spAutoFit/>
          </a:bodyPr>
          <a:lstStyle/>
          <a:p>
            <a:pPr algn="ctr" defTabSz="685800"/>
            <a:r>
              <a:rPr kumimoji="1" lang="zh-TW"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7" name="テキスト ボックス 96">
            <a:extLst>
              <a:ext uri="{FF2B5EF4-FFF2-40B4-BE49-F238E27FC236}">
                <a16:creationId xmlns:a16="http://schemas.microsoft.com/office/drawing/2014/main" id="{8AD3E213-5B76-D087-3CAD-C7B98D1523DA}"/>
              </a:ext>
            </a:extLst>
          </p:cNvPr>
          <p:cNvSpPr txBox="1"/>
          <p:nvPr/>
        </p:nvSpPr>
        <p:spPr>
          <a:xfrm>
            <a:off x="5473827" y="2167498"/>
            <a:ext cx="1098941" cy="276999"/>
          </a:xfrm>
          <a:prstGeom prst="rect">
            <a:avLst/>
          </a:prstGeom>
          <a:noFill/>
        </p:spPr>
        <p:txBody>
          <a:bodyPr wrap="square" rtlCol="0">
            <a:spAutoFit/>
          </a:bodyPr>
          <a:lstStyle/>
          <a:p>
            <a:pPr algn="ctr" defTabSz="685800"/>
            <a:r>
              <a:rPr kumimoji="1" lang="zh-TW"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8" name="直線コネクタ 97">
            <a:extLst>
              <a:ext uri="{FF2B5EF4-FFF2-40B4-BE49-F238E27FC236}">
                <a16:creationId xmlns:a16="http://schemas.microsoft.com/office/drawing/2014/main" id="{FC064238-36E2-809F-2B64-D6FF0DB317E1}"/>
              </a:ext>
            </a:extLst>
          </p:cNvPr>
          <p:cNvCxnSpPr>
            <a:cxnSpLocks/>
            <a:stCxn id="84" idx="1"/>
          </p:cNvCxnSpPr>
          <p:nvPr/>
        </p:nvCxnSpPr>
        <p:spPr>
          <a:xfrm flipH="1">
            <a:off x="2821749" y="3614908"/>
            <a:ext cx="3977784" cy="23363"/>
          </a:xfrm>
          <a:prstGeom prst="line">
            <a:avLst/>
          </a:prstGeom>
          <a:noFill/>
          <a:ln w="6350" cap="flat" cmpd="sng" algn="ctr">
            <a:solidFill>
              <a:srgbClr val="016F96"/>
            </a:solidFill>
            <a:prstDash val="dash"/>
            <a:miter lim="800000"/>
          </a:ln>
          <a:effectLst/>
        </p:spPr>
      </p:cxnSp>
      <p:cxnSp>
        <p:nvCxnSpPr>
          <p:cNvPr id="99" name="直線コネクタ 98">
            <a:extLst>
              <a:ext uri="{FF2B5EF4-FFF2-40B4-BE49-F238E27FC236}">
                <a16:creationId xmlns:a16="http://schemas.microsoft.com/office/drawing/2014/main" id="{591DFE7E-87A7-7A55-173A-751E45FEF8B6}"/>
              </a:ext>
            </a:extLst>
          </p:cNvPr>
          <p:cNvCxnSpPr>
            <a:cxnSpLocks/>
            <a:stCxn id="85" idx="1"/>
            <a:endCxn id="80" idx="3"/>
          </p:cNvCxnSpPr>
          <p:nvPr/>
        </p:nvCxnSpPr>
        <p:spPr>
          <a:xfrm flipH="1">
            <a:off x="2806842" y="4086063"/>
            <a:ext cx="3992691" cy="0"/>
          </a:xfrm>
          <a:prstGeom prst="line">
            <a:avLst/>
          </a:prstGeom>
          <a:noFill/>
          <a:ln w="6350" cap="flat" cmpd="sng" algn="ctr">
            <a:solidFill>
              <a:srgbClr val="016F96"/>
            </a:solidFill>
            <a:prstDash val="dash"/>
            <a:miter lim="800000"/>
          </a:ln>
          <a:effectLst/>
        </p:spPr>
      </p:cxnSp>
      <p:cxnSp>
        <p:nvCxnSpPr>
          <p:cNvPr id="100" name="直線コネクタ 99">
            <a:extLst>
              <a:ext uri="{FF2B5EF4-FFF2-40B4-BE49-F238E27FC236}">
                <a16:creationId xmlns:a16="http://schemas.microsoft.com/office/drawing/2014/main" id="{290FE9EC-DBD2-9087-79A6-4200432FFC5B}"/>
              </a:ext>
            </a:extLst>
          </p:cNvPr>
          <p:cNvCxnSpPr>
            <a:cxnSpLocks/>
            <a:stCxn id="86" idx="1"/>
            <a:endCxn id="81" idx="3"/>
          </p:cNvCxnSpPr>
          <p:nvPr/>
        </p:nvCxnSpPr>
        <p:spPr>
          <a:xfrm flipH="1">
            <a:off x="2815088" y="4553537"/>
            <a:ext cx="3992691" cy="6603"/>
          </a:xfrm>
          <a:prstGeom prst="line">
            <a:avLst/>
          </a:prstGeom>
          <a:noFill/>
          <a:ln w="6350" cap="flat" cmpd="sng" algn="ctr">
            <a:solidFill>
              <a:srgbClr val="016F96"/>
            </a:solidFill>
            <a:prstDash val="dash"/>
            <a:miter lim="800000"/>
          </a:ln>
          <a:effectLst/>
        </p:spPr>
      </p:cxnSp>
      <p:sp>
        <p:nvSpPr>
          <p:cNvPr id="101" name="正方形/長方形 100">
            <a:extLst>
              <a:ext uri="{FF2B5EF4-FFF2-40B4-BE49-F238E27FC236}">
                <a16:creationId xmlns:a16="http://schemas.microsoft.com/office/drawing/2014/main" id="{02DEAC69-42F1-A78C-1832-135290187251}"/>
              </a:ext>
            </a:extLst>
          </p:cNvPr>
          <p:cNvSpPr/>
          <p:nvPr/>
        </p:nvSpPr>
        <p:spPr bwMode="auto">
          <a:xfrm>
            <a:off x="4467539" y="3441783"/>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2" name="正方形/長方形 101">
            <a:extLst>
              <a:ext uri="{FF2B5EF4-FFF2-40B4-BE49-F238E27FC236}">
                <a16:creationId xmlns:a16="http://schemas.microsoft.com/office/drawing/2014/main" id="{661DA7B7-DF8D-9610-BF03-EFE482CDC35F}"/>
              </a:ext>
            </a:extLst>
          </p:cNvPr>
          <p:cNvSpPr/>
          <p:nvPr/>
        </p:nvSpPr>
        <p:spPr bwMode="auto">
          <a:xfrm>
            <a:off x="4467539" y="3912938"/>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3" name="正方形/長方形 102">
            <a:extLst>
              <a:ext uri="{FF2B5EF4-FFF2-40B4-BE49-F238E27FC236}">
                <a16:creationId xmlns:a16="http://schemas.microsoft.com/office/drawing/2014/main" id="{3BE361BC-D9BE-FCD8-8AB3-2F163E52961B}"/>
              </a:ext>
            </a:extLst>
          </p:cNvPr>
          <p:cNvSpPr/>
          <p:nvPr/>
        </p:nvSpPr>
        <p:spPr bwMode="auto">
          <a:xfrm>
            <a:off x="4475785" y="4384093"/>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 name="テキスト ボックス 5">
            <a:extLst>
              <a:ext uri="{FF2B5EF4-FFF2-40B4-BE49-F238E27FC236}">
                <a16:creationId xmlns:a16="http://schemas.microsoft.com/office/drawing/2014/main" id="{91DD2F0F-222E-BDD8-417D-4B098FF7340B}"/>
              </a:ext>
            </a:extLst>
          </p:cNvPr>
          <p:cNvSpPr txBox="1"/>
          <p:nvPr/>
        </p:nvSpPr>
        <p:spPr>
          <a:xfrm>
            <a:off x="104894" y="1188397"/>
            <a:ext cx="8939474" cy="338554"/>
          </a:xfrm>
          <a:prstGeom prst="rect">
            <a:avLst/>
          </a:prstGeom>
          <a:noFill/>
        </p:spPr>
        <p:txBody>
          <a:bodyPr wrap="square">
            <a:spAutoFit/>
          </a:bodyPr>
          <a:lstStyle/>
          <a:p>
            <a:pPr defTabSz="742950"/>
            <a:r>
              <a:rPr kumimoji="1" lang="en-US" altLang="ja-JP" sz="1600">
                <a:solidFill>
                  <a:srgbClr val="FF0000"/>
                </a:solidFill>
                <a:latin typeface="Meiryo UI" panose="020B0604030504040204" pitchFamily="50" charset="-128"/>
                <a:ea typeface="Meiryo UI" panose="020B0604030504040204" pitchFamily="50" charset="-128"/>
              </a:rPr>
              <a:t>【</a:t>
            </a:r>
            <a:r>
              <a:rPr kumimoji="1" lang="ja-JP" altLang="en-US" sz="1600">
                <a:solidFill>
                  <a:srgbClr val="FF0000"/>
                </a:solidFill>
                <a:latin typeface="Meiryo UI" panose="020B0604030504040204" pitchFamily="50" charset="-128"/>
                <a:ea typeface="Meiryo UI" panose="020B0604030504040204" pitchFamily="50" charset="-128"/>
              </a:rPr>
              <a:t>コンソーシアム（</a:t>
            </a:r>
            <a:r>
              <a:rPr kumimoji="1" lang="zh-TW" altLang="en-US" sz="1600">
                <a:solidFill>
                  <a:srgbClr val="FF0000"/>
                </a:solidFill>
                <a:latin typeface="Meiryo UI" panose="020B0604030504040204" pitchFamily="50" charset="-128"/>
                <a:ea typeface="Meiryo UI" panose="020B0604030504040204" pitchFamily="50" charset="-128"/>
              </a:rPr>
              <a:t>１００億宣言</a:t>
            </a:r>
            <a:r>
              <a:rPr kumimoji="1" lang="ja-JP" altLang="en-US" sz="1600">
                <a:solidFill>
                  <a:srgbClr val="FF0000"/>
                </a:solidFill>
                <a:latin typeface="Meiryo UI" panose="020B0604030504040204" pitchFamily="50" charset="-128"/>
                <a:ea typeface="Meiryo UI" panose="020B0604030504040204" pitchFamily="50" charset="-128"/>
              </a:rPr>
              <a:t>を実施する異なる企業間）の場合</a:t>
            </a:r>
            <a:r>
              <a:rPr kumimoji="1" lang="en-US" altLang="ja-JP" sz="1600">
                <a:solidFill>
                  <a:srgbClr val="FF0000"/>
                </a:solidFill>
                <a:latin typeface="Meiryo UI" panose="020B0604030504040204" pitchFamily="50" charset="-128"/>
                <a:ea typeface="Meiryo UI" panose="020B0604030504040204" pitchFamily="50" charset="-128"/>
              </a:rPr>
              <a:t>】</a:t>
            </a:r>
            <a:endParaRPr kumimoji="1" lang="ja-JP" altLang="en-US" sz="1600">
              <a:solidFill>
                <a:srgbClr val="FF0000"/>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C3D318C3-D804-B6EE-18E9-497D8AFF0BD7}"/>
              </a:ext>
            </a:extLst>
          </p:cNvPr>
          <p:cNvSpPr txBox="1"/>
          <p:nvPr/>
        </p:nvSpPr>
        <p:spPr>
          <a:xfrm>
            <a:off x="-22882" y="1958606"/>
            <a:ext cx="1800493" cy="369332"/>
          </a:xfrm>
          <a:prstGeom prst="rect">
            <a:avLst/>
          </a:prstGeom>
          <a:noFill/>
        </p:spPr>
        <p:txBody>
          <a:bodyPr wrap="none" rtlCol="0">
            <a:spAutoFit/>
          </a:bodyPr>
          <a:lstStyle/>
          <a:p>
            <a:r>
              <a:rPr kumimoji="1" lang="en-US" altLang="ja-JP"/>
              <a:t>【</a:t>
            </a:r>
            <a:r>
              <a:rPr kumimoji="1" lang="ja-JP" altLang="en-US"/>
              <a:t>スキーム図</a:t>
            </a:r>
            <a:r>
              <a:rPr kumimoji="1" lang="en-US" altLang="ja-JP"/>
              <a:t>】</a:t>
            </a:r>
            <a:endParaRPr kumimoji="1" lang="ja-JP" altLang="en-US"/>
          </a:p>
        </p:txBody>
      </p:sp>
      <p:sp>
        <p:nvSpPr>
          <p:cNvPr id="7" name="正方形/長方形 6">
            <a:extLst>
              <a:ext uri="{FF2B5EF4-FFF2-40B4-BE49-F238E27FC236}">
                <a16:creationId xmlns:a16="http://schemas.microsoft.com/office/drawing/2014/main" id="{D44FAFAC-E943-9A75-D4E5-BDF2521D7294}"/>
              </a:ext>
            </a:extLst>
          </p:cNvPr>
          <p:cNvSpPr/>
          <p:nvPr/>
        </p:nvSpPr>
        <p:spPr>
          <a:xfrm>
            <a:off x="159796" y="5240938"/>
            <a:ext cx="8884444" cy="135469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94E26B76-B5A6-C074-22BE-ADF23B5F6EDB}"/>
              </a:ext>
            </a:extLst>
          </p:cNvPr>
          <p:cNvSpPr/>
          <p:nvPr/>
        </p:nvSpPr>
        <p:spPr>
          <a:xfrm>
            <a:off x="159796" y="5043766"/>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latin typeface="Meiryo UI"/>
                <a:ea typeface="Meiryo UI"/>
              </a:rPr>
              <a:t>連携の意義・目的、相乗効果等</a:t>
            </a:r>
            <a:endParaRPr kumimoji="1" lang="en-US" altLang="ja-JP" sz="1200" b="1">
              <a:latin typeface="Meiryo UI"/>
              <a:ea typeface="Meiryo UI"/>
            </a:endParaRPr>
          </a:p>
        </p:txBody>
      </p:sp>
      <p:sp>
        <p:nvSpPr>
          <p:cNvPr id="2" name="スライド番号プレースホルダー 1">
            <a:extLst>
              <a:ext uri="{FF2B5EF4-FFF2-40B4-BE49-F238E27FC236}">
                <a16:creationId xmlns:a16="http://schemas.microsoft.com/office/drawing/2014/main" id="{990211AF-2F0F-BD11-5784-221A605757D1}"/>
              </a:ext>
            </a:extLst>
          </p:cNvPr>
          <p:cNvSpPr>
            <a:spLocks noGrp="1"/>
          </p:cNvSpPr>
          <p:nvPr>
            <p:ph type="sldNum" sz="quarter" idx="12"/>
          </p:nvPr>
        </p:nvSpPr>
        <p:spPr/>
        <p:txBody>
          <a:bodyPr/>
          <a:lstStyle/>
          <a:p>
            <a:fld id="{70AD163A-2AD1-4CCD-B429-51A5FDE21725}" type="slidenum">
              <a:rPr kumimoji="1" lang="ja-JP" altLang="en-US" smtClean="0"/>
              <a:t>25</a:t>
            </a:fld>
            <a:endParaRPr kumimoji="1" lang="ja-JP" altLang="en-US"/>
          </a:p>
        </p:txBody>
      </p:sp>
      <p:sp>
        <p:nvSpPr>
          <p:cNvPr id="9" name="正方形/長方形 8">
            <a:extLst>
              <a:ext uri="{FF2B5EF4-FFF2-40B4-BE49-F238E27FC236}">
                <a16:creationId xmlns:a16="http://schemas.microsoft.com/office/drawing/2014/main" id="{F96164BF-8310-A1E0-3295-CA8BEBB70210}"/>
              </a:ext>
            </a:extLst>
          </p:cNvPr>
          <p:cNvSpPr/>
          <p:nvPr/>
        </p:nvSpPr>
        <p:spPr>
          <a:xfrm>
            <a:off x="99632" y="1578123"/>
            <a:ext cx="8828457" cy="398215"/>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共同申請の場合には、スキームの全体像をお示し頂くとともにと連携の意義・目的、相乗効果についてご記載ください。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 name="四角形: 1 つの角を切り取る 9">
            <a:extLst>
              <a:ext uri="{FF2B5EF4-FFF2-40B4-BE49-F238E27FC236}">
                <a16:creationId xmlns:a16="http://schemas.microsoft.com/office/drawing/2014/main" id="{866EFE64-9E74-88C2-FFD0-CF067B2F7F0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エ </a:t>
            </a:r>
            <a:r>
              <a:rPr kumimoji="1" lang="ja-JP" altLang="en-US" sz="800" b="1" dirty="0">
                <a:solidFill>
                  <a:schemeClr val="tx1"/>
                </a:solidFill>
                <a:latin typeface="Meiryo UI" panose="020B0604030504040204" pitchFamily="50" charset="-128"/>
                <a:ea typeface="Meiryo UI" panose="020B0604030504040204" pitchFamily="50" charset="-128"/>
              </a:rPr>
              <a:t>オ</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D5BDC749-F18D-11A7-F1B6-387828C0F62B}"/>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8B8B01B3-0722-2889-E920-9BE2033537FD}"/>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39623520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B9C01-B7D8-1213-CEB2-54D8D8E1CEDC}"/>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2D584F12-2173-C20C-593F-8F3825F655DB}"/>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オ</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／コンソーシアム</a:t>
            </a:r>
          </a:p>
        </p:txBody>
      </p:sp>
      <p:sp>
        <p:nvSpPr>
          <p:cNvPr id="15" name="タイトル 3">
            <a:extLst>
              <a:ext uri="{FF2B5EF4-FFF2-40B4-BE49-F238E27FC236}">
                <a16:creationId xmlns:a16="http://schemas.microsoft.com/office/drawing/2014/main" id="{6CCA2E43-C999-EBC0-467E-E112AE8B4CCC}"/>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49" name="正方形/長方形 48">
            <a:extLst>
              <a:ext uri="{FF2B5EF4-FFF2-40B4-BE49-F238E27FC236}">
                <a16:creationId xmlns:a16="http://schemas.microsoft.com/office/drawing/2014/main" id="{CC808A7B-F3D7-2813-3663-6C1A6AD6E57C}"/>
              </a:ext>
            </a:extLst>
          </p:cNvPr>
          <p:cNvSpPr/>
          <p:nvPr/>
        </p:nvSpPr>
        <p:spPr bwMode="auto">
          <a:xfrm>
            <a:off x="3055925" y="3633007"/>
            <a:ext cx="1355085" cy="2120277"/>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50" name="正方形/長方形 49">
            <a:extLst>
              <a:ext uri="{FF2B5EF4-FFF2-40B4-BE49-F238E27FC236}">
                <a16:creationId xmlns:a16="http://schemas.microsoft.com/office/drawing/2014/main" id="{65B5FE62-6B13-03B3-84F1-1266A56F43AB}"/>
              </a:ext>
            </a:extLst>
          </p:cNvPr>
          <p:cNvSpPr/>
          <p:nvPr/>
        </p:nvSpPr>
        <p:spPr bwMode="auto">
          <a:xfrm>
            <a:off x="7595836" y="4385490"/>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1" name="正方形/長方形 50">
            <a:extLst>
              <a:ext uri="{FF2B5EF4-FFF2-40B4-BE49-F238E27FC236}">
                <a16:creationId xmlns:a16="http://schemas.microsoft.com/office/drawing/2014/main" id="{4A21E7CC-CA78-5214-F424-64DDFA031DD1}"/>
              </a:ext>
            </a:extLst>
          </p:cNvPr>
          <p:cNvSpPr/>
          <p:nvPr/>
        </p:nvSpPr>
        <p:spPr bwMode="auto">
          <a:xfrm>
            <a:off x="7595836" y="4856645"/>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9</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2" name="正方形/長方形 51">
            <a:extLst>
              <a:ext uri="{FF2B5EF4-FFF2-40B4-BE49-F238E27FC236}">
                <a16:creationId xmlns:a16="http://schemas.microsoft.com/office/drawing/2014/main" id="{9E39E433-C821-1B2C-7226-4E8278ECBCC9}"/>
              </a:ext>
            </a:extLst>
          </p:cNvPr>
          <p:cNvSpPr/>
          <p:nvPr/>
        </p:nvSpPr>
        <p:spPr bwMode="auto">
          <a:xfrm>
            <a:off x="7604083" y="5327799"/>
            <a:ext cx="967139" cy="33888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6.5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3" name="テキスト ボックス 52">
            <a:extLst>
              <a:ext uri="{FF2B5EF4-FFF2-40B4-BE49-F238E27FC236}">
                <a16:creationId xmlns:a16="http://schemas.microsoft.com/office/drawing/2014/main" id="{1E833943-F74C-395D-1FD6-5C2D8DF24412}"/>
              </a:ext>
            </a:extLst>
          </p:cNvPr>
          <p:cNvSpPr txBox="1"/>
          <p:nvPr/>
        </p:nvSpPr>
        <p:spPr>
          <a:xfrm>
            <a:off x="7492043" y="3768846"/>
            <a:ext cx="1223412"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コンソーシアム合計</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54" name="楕円 53">
            <a:extLst>
              <a:ext uri="{FF2B5EF4-FFF2-40B4-BE49-F238E27FC236}">
                <a16:creationId xmlns:a16="http://schemas.microsoft.com/office/drawing/2014/main" id="{687555EE-68BE-6471-17C8-8AB569D43A08}"/>
              </a:ext>
            </a:extLst>
          </p:cNvPr>
          <p:cNvSpPr/>
          <p:nvPr/>
        </p:nvSpPr>
        <p:spPr bwMode="auto">
          <a:xfrm>
            <a:off x="7281799" y="4128295"/>
            <a:ext cx="1592699" cy="1720319"/>
          </a:xfrm>
          <a:prstGeom prst="ellipse">
            <a:avLst/>
          </a:prstGeom>
          <a:noFill/>
          <a:ln w="9525">
            <a:solidFill>
              <a:srgbClr val="FF0000"/>
            </a:solidFill>
            <a:miter lim="800000"/>
            <a:headEnd/>
            <a:tailEnd/>
          </a:ln>
          <a:effectLst/>
        </p:spPr>
        <p:txBody>
          <a:bodyPr wrap="square" rtlCol="0" anchor="ctr"/>
          <a:lstStyle/>
          <a:p>
            <a:pPr defTabSz="685800"/>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55" name="テキスト ボックス 54">
            <a:extLst>
              <a:ext uri="{FF2B5EF4-FFF2-40B4-BE49-F238E27FC236}">
                <a16:creationId xmlns:a16="http://schemas.microsoft.com/office/drawing/2014/main" id="{C14DB54A-128C-8503-639F-5215A18C67FF}"/>
              </a:ext>
            </a:extLst>
          </p:cNvPr>
          <p:cNvSpPr txBox="1"/>
          <p:nvPr/>
        </p:nvSpPr>
        <p:spPr>
          <a:xfrm>
            <a:off x="3322805" y="3899407"/>
            <a:ext cx="877163"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生産企画機能</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58" name="テキスト ボックス 57">
            <a:extLst>
              <a:ext uri="{FF2B5EF4-FFF2-40B4-BE49-F238E27FC236}">
                <a16:creationId xmlns:a16="http://schemas.microsoft.com/office/drawing/2014/main" id="{F1EC7112-DD3F-6563-37F7-BFCA6708659F}"/>
              </a:ext>
            </a:extLst>
          </p:cNvPr>
          <p:cNvSpPr txBox="1"/>
          <p:nvPr/>
        </p:nvSpPr>
        <p:spPr>
          <a:xfrm>
            <a:off x="1080886" y="3240591"/>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C</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社の資本傘下）</a:t>
            </a:r>
          </a:p>
        </p:txBody>
      </p:sp>
      <p:sp>
        <p:nvSpPr>
          <p:cNvPr id="59" name="吹き出し: 円形 58">
            <a:extLst>
              <a:ext uri="{FF2B5EF4-FFF2-40B4-BE49-F238E27FC236}">
                <a16:creationId xmlns:a16="http://schemas.microsoft.com/office/drawing/2014/main" id="{64103C0D-1B3B-A890-0931-B48ED6E121D9}"/>
              </a:ext>
            </a:extLst>
          </p:cNvPr>
          <p:cNvSpPr/>
          <p:nvPr/>
        </p:nvSpPr>
        <p:spPr bwMode="auto">
          <a:xfrm>
            <a:off x="47070" y="2576030"/>
            <a:ext cx="1685846" cy="544695"/>
          </a:xfrm>
          <a:prstGeom prst="wedgeEllipseCallout">
            <a:avLst>
              <a:gd name="adj1" fmla="val 59255"/>
              <a:gd name="adj2" fmla="val 43412"/>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60" name="テキスト ボックス 59">
            <a:extLst>
              <a:ext uri="{FF2B5EF4-FFF2-40B4-BE49-F238E27FC236}">
                <a16:creationId xmlns:a16="http://schemas.microsoft.com/office/drawing/2014/main" id="{5E05701A-3D3B-6754-07FB-64E9DCBB8B7D}"/>
              </a:ext>
            </a:extLst>
          </p:cNvPr>
          <p:cNvSpPr txBox="1"/>
          <p:nvPr/>
        </p:nvSpPr>
        <p:spPr>
          <a:xfrm>
            <a:off x="235916" y="2631502"/>
            <a:ext cx="1286760" cy="461665"/>
          </a:xfrm>
          <a:prstGeom prst="rect">
            <a:avLst/>
          </a:prstGeom>
          <a:noFill/>
        </p:spPr>
        <p:txBody>
          <a:bodyPr wrap="square" rtlCol="0">
            <a:spAutoFit/>
          </a:bodyPr>
          <a:lstStyle/>
          <a:p>
            <a:pPr algn="ctr" defTabSz="685800"/>
            <a:r>
              <a:rPr kumimoji="1" lang="ja-JP"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グループ全体で</a:t>
            </a:r>
            <a:r>
              <a:rPr kumimoji="1" lang="zh-TW"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en-US" altLang="ja-JP"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1" name="直線コネクタ 60">
            <a:extLst>
              <a:ext uri="{FF2B5EF4-FFF2-40B4-BE49-F238E27FC236}">
                <a16:creationId xmlns:a16="http://schemas.microsoft.com/office/drawing/2014/main" id="{4BEB04EA-8B57-FEA9-EAD4-2A9989D71920}"/>
              </a:ext>
            </a:extLst>
          </p:cNvPr>
          <p:cNvCxnSpPr>
            <a:cxnSpLocks/>
            <a:stCxn id="50" idx="1"/>
            <a:endCxn id="64" idx="3"/>
          </p:cNvCxnSpPr>
          <p:nvPr/>
        </p:nvCxnSpPr>
        <p:spPr>
          <a:xfrm flipH="1">
            <a:off x="4213744" y="4558615"/>
            <a:ext cx="3382092" cy="0"/>
          </a:xfrm>
          <a:prstGeom prst="line">
            <a:avLst/>
          </a:prstGeom>
          <a:noFill/>
          <a:ln w="6350" cap="flat" cmpd="sng" algn="ctr">
            <a:solidFill>
              <a:srgbClr val="016F96"/>
            </a:solidFill>
            <a:prstDash val="dash"/>
            <a:miter lim="800000"/>
          </a:ln>
          <a:effectLst/>
        </p:spPr>
      </p:cxnSp>
      <p:cxnSp>
        <p:nvCxnSpPr>
          <p:cNvPr id="62" name="直線コネクタ 61">
            <a:extLst>
              <a:ext uri="{FF2B5EF4-FFF2-40B4-BE49-F238E27FC236}">
                <a16:creationId xmlns:a16="http://schemas.microsoft.com/office/drawing/2014/main" id="{6E162511-1150-B3CB-F438-1FCDF4F3833D}"/>
              </a:ext>
            </a:extLst>
          </p:cNvPr>
          <p:cNvCxnSpPr>
            <a:cxnSpLocks/>
            <a:stCxn id="51" idx="1"/>
            <a:endCxn id="65" idx="3"/>
          </p:cNvCxnSpPr>
          <p:nvPr/>
        </p:nvCxnSpPr>
        <p:spPr>
          <a:xfrm flipH="1">
            <a:off x="4213744" y="5029769"/>
            <a:ext cx="3382092" cy="0"/>
          </a:xfrm>
          <a:prstGeom prst="line">
            <a:avLst/>
          </a:prstGeom>
          <a:noFill/>
          <a:ln w="6350" cap="flat" cmpd="sng" algn="ctr">
            <a:solidFill>
              <a:srgbClr val="016F96"/>
            </a:solidFill>
            <a:prstDash val="dash"/>
            <a:miter lim="800000"/>
          </a:ln>
          <a:effectLst/>
        </p:spPr>
      </p:cxnSp>
      <p:cxnSp>
        <p:nvCxnSpPr>
          <p:cNvPr id="63" name="直線コネクタ 62">
            <a:extLst>
              <a:ext uri="{FF2B5EF4-FFF2-40B4-BE49-F238E27FC236}">
                <a16:creationId xmlns:a16="http://schemas.microsoft.com/office/drawing/2014/main" id="{366BADAA-7A2E-C4FD-944B-C3C7A444E599}"/>
              </a:ext>
            </a:extLst>
          </p:cNvPr>
          <p:cNvCxnSpPr>
            <a:cxnSpLocks/>
            <a:stCxn id="52" idx="1"/>
            <a:endCxn id="66" idx="3"/>
          </p:cNvCxnSpPr>
          <p:nvPr/>
        </p:nvCxnSpPr>
        <p:spPr>
          <a:xfrm flipH="1">
            <a:off x="4221990" y="5497243"/>
            <a:ext cx="3382092" cy="0"/>
          </a:xfrm>
          <a:prstGeom prst="line">
            <a:avLst/>
          </a:prstGeom>
          <a:noFill/>
          <a:ln w="6350" cap="flat" cmpd="sng" algn="ctr">
            <a:solidFill>
              <a:srgbClr val="016F96"/>
            </a:solidFill>
            <a:prstDash val="dash"/>
            <a:miter lim="800000"/>
          </a:ln>
          <a:effectLst/>
        </p:spPr>
      </p:cxnSp>
      <p:sp>
        <p:nvSpPr>
          <p:cNvPr id="64" name="正方形/長方形 63">
            <a:extLst>
              <a:ext uri="{FF2B5EF4-FFF2-40B4-BE49-F238E27FC236}">
                <a16:creationId xmlns:a16="http://schemas.microsoft.com/office/drawing/2014/main" id="{307A86F6-E45C-92D9-76E4-FD8F7AEF5506}"/>
              </a:ext>
            </a:extLst>
          </p:cNvPr>
          <p:cNvSpPr/>
          <p:nvPr/>
        </p:nvSpPr>
        <p:spPr bwMode="auto">
          <a:xfrm>
            <a:off x="3273289" y="4385490"/>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5" name="正方形/長方形 64">
            <a:extLst>
              <a:ext uri="{FF2B5EF4-FFF2-40B4-BE49-F238E27FC236}">
                <a16:creationId xmlns:a16="http://schemas.microsoft.com/office/drawing/2014/main" id="{C207D5CA-3FD9-88D6-C3AA-B19ED806290A}"/>
              </a:ext>
            </a:extLst>
          </p:cNvPr>
          <p:cNvSpPr/>
          <p:nvPr/>
        </p:nvSpPr>
        <p:spPr bwMode="auto">
          <a:xfrm>
            <a:off x="3273289" y="4856645"/>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6" name="正方形/長方形 65">
            <a:extLst>
              <a:ext uri="{FF2B5EF4-FFF2-40B4-BE49-F238E27FC236}">
                <a16:creationId xmlns:a16="http://schemas.microsoft.com/office/drawing/2014/main" id="{FDC6D189-4177-0AE6-A67F-F2730ABD02E7}"/>
              </a:ext>
            </a:extLst>
          </p:cNvPr>
          <p:cNvSpPr/>
          <p:nvPr/>
        </p:nvSpPr>
        <p:spPr bwMode="auto">
          <a:xfrm>
            <a:off x="3281535" y="5327799"/>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4.0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7" name="正方形/長方形 66">
            <a:extLst>
              <a:ext uri="{FF2B5EF4-FFF2-40B4-BE49-F238E27FC236}">
                <a16:creationId xmlns:a16="http://schemas.microsoft.com/office/drawing/2014/main" id="{A9FB25FB-9569-95D8-0AB0-806789AEEBA3}"/>
              </a:ext>
            </a:extLst>
          </p:cNvPr>
          <p:cNvSpPr/>
          <p:nvPr/>
        </p:nvSpPr>
        <p:spPr bwMode="auto">
          <a:xfrm>
            <a:off x="5451917" y="3633007"/>
            <a:ext cx="1355085" cy="2120277"/>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68" name="テキスト ボックス 67">
            <a:extLst>
              <a:ext uri="{FF2B5EF4-FFF2-40B4-BE49-F238E27FC236}">
                <a16:creationId xmlns:a16="http://schemas.microsoft.com/office/drawing/2014/main" id="{992E23E1-5C97-1294-8C7D-9A2DBF961324}"/>
              </a:ext>
            </a:extLst>
          </p:cNvPr>
          <p:cNvSpPr txBox="1"/>
          <p:nvPr/>
        </p:nvSpPr>
        <p:spPr>
          <a:xfrm>
            <a:off x="5824589" y="3899407"/>
            <a:ext cx="646332"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生産機能</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69" name="正方形/長方形 68">
            <a:extLst>
              <a:ext uri="{FF2B5EF4-FFF2-40B4-BE49-F238E27FC236}">
                <a16:creationId xmlns:a16="http://schemas.microsoft.com/office/drawing/2014/main" id="{092FA35C-6045-637A-8A70-CA7B4BA05433}"/>
              </a:ext>
            </a:extLst>
          </p:cNvPr>
          <p:cNvSpPr/>
          <p:nvPr/>
        </p:nvSpPr>
        <p:spPr bwMode="auto">
          <a:xfrm>
            <a:off x="5669281" y="4385490"/>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0" name="正方形/長方形 69">
            <a:extLst>
              <a:ext uri="{FF2B5EF4-FFF2-40B4-BE49-F238E27FC236}">
                <a16:creationId xmlns:a16="http://schemas.microsoft.com/office/drawing/2014/main" id="{DEA2E46B-90F4-2BAE-CBA2-BBE4C71B744C}"/>
              </a:ext>
            </a:extLst>
          </p:cNvPr>
          <p:cNvSpPr/>
          <p:nvPr/>
        </p:nvSpPr>
        <p:spPr bwMode="auto">
          <a:xfrm>
            <a:off x="5669281" y="4856645"/>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1" name="正方形/長方形 70">
            <a:extLst>
              <a:ext uri="{FF2B5EF4-FFF2-40B4-BE49-F238E27FC236}">
                <a16:creationId xmlns:a16="http://schemas.microsoft.com/office/drawing/2014/main" id="{880DCEE1-88F4-05BD-CEF6-BBC10359EACF}"/>
              </a:ext>
            </a:extLst>
          </p:cNvPr>
          <p:cNvSpPr/>
          <p:nvPr/>
        </p:nvSpPr>
        <p:spPr bwMode="auto">
          <a:xfrm>
            <a:off x="5677527" y="5327799"/>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cxnSp>
        <p:nvCxnSpPr>
          <p:cNvPr id="72" name="直線コネクタ 71">
            <a:extLst>
              <a:ext uri="{FF2B5EF4-FFF2-40B4-BE49-F238E27FC236}">
                <a16:creationId xmlns:a16="http://schemas.microsoft.com/office/drawing/2014/main" id="{7E4C5D7C-146E-EBF0-CECB-AED541BF5A64}"/>
              </a:ext>
            </a:extLst>
          </p:cNvPr>
          <p:cNvCxnSpPr>
            <a:cxnSpLocks/>
            <a:stCxn id="68" idx="1"/>
            <a:endCxn id="55" idx="3"/>
          </p:cNvCxnSpPr>
          <p:nvPr/>
        </p:nvCxnSpPr>
        <p:spPr>
          <a:xfrm flipH="1">
            <a:off x="4199968" y="4014823"/>
            <a:ext cx="1624621" cy="0"/>
          </a:xfrm>
          <a:prstGeom prst="line">
            <a:avLst/>
          </a:prstGeom>
          <a:noFill/>
          <a:ln w="6350" cap="flat" cmpd="sng" algn="ctr">
            <a:solidFill>
              <a:srgbClr val="016F96"/>
            </a:solidFill>
            <a:prstDash val="dash"/>
            <a:miter lim="800000"/>
          </a:ln>
          <a:effectLst/>
        </p:spPr>
      </p:cxnSp>
      <p:sp>
        <p:nvSpPr>
          <p:cNvPr id="73" name="正方形/長方形 72">
            <a:extLst>
              <a:ext uri="{FF2B5EF4-FFF2-40B4-BE49-F238E27FC236}">
                <a16:creationId xmlns:a16="http://schemas.microsoft.com/office/drawing/2014/main" id="{55C1920B-40EF-6C85-63DB-7D1A5A114282}"/>
              </a:ext>
            </a:extLst>
          </p:cNvPr>
          <p:cNvSpPr/>
          <p:nvPr/>
        </p:nvSpPr>
        <p:spPr bwMode="auto">
          <a:xfrm>
            <a:off x="2792455" y="2462615"/>
            <a:ext cx="4078403" cy="647443"/>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4" name="正方形/長方形 73">
            <a:extLst>
              <a:ext uri="{FF2B5EF4-FFF2-40B4-BE49-F238E27FC236}">
                <a16:creationId xmlns:a16="http://schemas.microsoft.com/office/drawing/2014/main" id="{D70EFFC5-7421-7759-E842-DF423FBE20E7}"/>
              </a:ext>
            </a:extLst>
          </p:cNvPr>
          <p:cNvSpPr/>
          <p:nvPr/>
        </p:nvSpPr>
        <p:spPr bwMode="auto">
          <a:xfrm>
            <a:off x="3239660" y="2534849"/>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5" name="正方形/長方形 74">
            <a:extLst>
              <a:ext uri="{FF2B5EF4-FFF2-40B4-BE49-F238E27FC236}">
                <a16:creationId xmlns:a16="http://schemas.microsoft.com/office/drawing/2014/main" id="{C401179E-0DF0-9477-D716-124E65DCFC06}"/>
              </a:ext>
            </a:extLst>
          </p:cNvPr>
          <p:cNvSpPr/>
          <p:nvPr/>
        </p:nvSpPr>
        <p:spPr bwMode="auto">
          <a:xfrm>
            <a:off x="4406250" y="2534849"/>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6" name="正方形/長方形 75">
            <a:extLst>
              <a:ext uri="{FF2B5EF4-FFF2-40B4-BE49-F238E27FC236}">
                <a16:creationId xmlns:a16="http://schemas.microsoft.com/office/drawing/2014/main" id="{919EA9C0-A8DC-EE5B-88A1-9F5DB71966C0}"/>
              </a:ext>
            </a:extLst>
          </p:cNvPr>
          <p:cNvSpPr/>
          <p:nvPr/>
        </p:nvSpPr>
        <p:spPr bwMode="auto">
          <a:xfrm>
            <a:off x="5594927" y="2534848"/>
            <a:ext cx="940455" cy="352095"/>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4" name="テキスト ボックス 103">
            <a:extLst>
              <a:ext uri="{FF2B5EF4-FFF2-40B4-BE49-F238E27FC236}">
                <a16:creationId xmlns:a16="http://schemas.microsoft.com/office/drawing/2014/main" id="{23FAA8E6-108E-8D55-3D53-19D997155CEE}"/>
              </a:ext>
            </a:extLst>
          </p:cNvPr>
          <p:cNvSpPr txBox="1"/>
          <p:nvPr/>
        </p:nvSpPr>
        <p:spPr>
          <a:xfrm>
            <a:off x="3558272" y="2224706"/>
            <a:ext cx="2606804"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H</a:t>
            </a:r>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（ホールディング会社）</a:t>
            </a:r>
          </a:p>
        </p:txBody>
      </p:sp>
      <p:sp>
        <p:nvSpPr>
          <p:cNvPr id="105" name="四角形: 角を丸くする 104">
            <a:extLst>
              <a:ext uri="{FF2B5EF4-FFF2-40B4-BE49-F238E27FC236}">
                <a16:creationId xmlns:a16="http://schemas.microsoft.com/office/drawing/2014/main" id="{34A85647-51C4-7744-7864-2F4C8977521B}"/>
              </a:ext>
            </a:extLst>
          </p:cNvPr>
          <p:cNvSpPr/>
          <p:nvPr/>
        </p:nvSpPr>
        <p:spPr bwMode="auto">
          <a:xfrm>
            <a:off x="737319" y="2191209"/>
            <a:ext cx="6451447" cy="3662087"/>
          </a:xfrm>
          <a:prstGeom prst="roundRect">
            <a:avLst>
              <a:gd name="adj" fmla="val 4468"/>
            </a:avLst>
          </a:prstGeom>
          <a:noFill/>
          <a:ln w="9525">
            <a:solidFill>
              <a:srgbClr val="0064C8"/>
            </a:solidFill>
            <a:prstDash val="dash"/>
            <a:miter lim="800000"/>
            <a:headEnd/>
            <a:tailEnd/>
          </a:ln>
          <a:effectLst/>
        </p:spPr>
        <p:txBody>
          <a:bodyPr wrap="square" rtlCol="0" anchor="ctr"/>
          <a:lstStyle/>
          <a:p>
            <a:pPr defTabSz="685800">
              <a:defRPr/>
            </a:pPr>
            <a:endParaRPr lang="ja-JP" altLang="en-US" sz="900">
              <a:noFill/>
              <a:latin typeface="メイリオ" panose="020B0604030504040204" pitchFamily="50" charset="-128"/>
              <a:ea typeface="メイリオ" panose="020B0604030504040204" pitchFamily="50" charset="-128"/>
            </a:endParaRPr>
          </a:p>
        </p:txBody>
      </p:sp>
      <p:sp>
        <p:nvSpPr>
          <p:cNvPr id="106" name="テキスト ボックス 105">
            <a:extLst>
              <a:ext uri="{FF2B5EF4-FFF2-40B4-BE49-F238E27FC236}">
                <a16:creationId xmlns:a16="http://schemas.microsoft.com/office/drawing/2014/main" id="{AA0A827A-75AC-E327-D4F5-91509816FAA9}"/>
              </a:ext>
            </a:extLst>
          </p:cNvPr>
          <p:cNvSpPr txBox="1"/>
          <p:nvPr/>
        </p:nvSpPr>
        <p:spPr>
          <a:xfrm>
            <a:off x="4152669" y="2918607"/>
            <a:ext cx="1569661"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本社機能（経理・人事等）</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107" name="テキスト ボックス 106">
            <a:extLst>
              <a:ext uri="{FF2B5EF4-FFF2-40B4-BE49-F238E27FC236}">
                <a16:creationId xmlns:a16="http://schemas.microsoft.com/office/drawing/2014/main" id="{BC822C0A-0248-76E7-4570-34FAA9B8B4DA}"/>
              </a:ext>
            </a:extLst>
          </p:cNvPr>
          <p:cNvSpPr txBox="1"/>
          <p:nvPr/>
        </p:nvSpPr>
        <p:spPr>
          <a:xfrm>
            <a:off x="3157722" y="3263044"/>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rPr>
              <a:t>社の資本傘下）</a:t>
            </a:r>
          </a:p>
        </p:txBody>
      </p:sp>
      <p:sp>
        <p:nvSpPr>
          <p:cNvPr id="108" name="テキスト ボックス 107">
            <a:extLst>
              <a:ext uri="{FF2B5EF4-FFF2-40B4-BE49-F238E27FC236}">
                <a16:creationId xmlns:a16="http://schemas.microsoft.com/office/drawing/2014/main" id="{968BFC19-8A23-8949-B155-C37D04B01B85}"/>
              </a:ext>
            </a:extLst>
          </p:cNvPr>
          <p:cNvSpPr txBox="1"/>
          <p:nvPr/>
        </p:nvSpPr>
        <p:spPr>
          <a:xfrm>
            <a:off x="5565484" y="3267529"/>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B</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rPr>
              <a:t>社の資本傘下）</a:t>
            </a:r>
          </a:p>
        </p:txBody>
      </p:sp>
      <p:cxnSp>
        <p:nvCxnSpPr>
          <p:cNvPr id="109" name="直線コネクタ 108">
            <a:extLst>
              <a:ext uri="{FF2B5EF4-FFF2-40B4-BE49-F238E27FC236}">
                <a16:creationId xmlns:a16="http://schemas.microsoft.com/office/drawing/2014/main" id="{1BA5307C-A5EB-28F3-96E6-D7D9829CF2B1}"/>
              </a:ext>
            </a:extLst>
          </p:cNvPr>
          <p:cNvCxnSpPr>
            <a:cxnSpLocks/>
          </p:cNvCxnSpPr>
          <p:nvPr/>
        </p:nvCxnSpPr>
        <p:spPr>
          <a:xfrm>
            <a:off x="5343281" y="3080749"/>
            <a:ext cx="550482" cy="777569"/>
          </a:xfrm>
          <a:prstGeom prst="line">
            <a:avLst/>
          </a:prstGeom>
          <a:noFill/>
          <a:ln w="6350" cap="flat" cmpd="sng" algn="ctr">
            <a:solidFill>
              <a:srgbClr val="016F96"/>
            </a:solidFill>
            <a:prstDash val="dash"/>
            <a:miter lim="800000"/>
          </a:ln>
          <a:effectLst/>
        </p:spPr>
      </p:cxnSp>
      <p:sp>
        <p:nvSpPr>
          <p:cNvPr id="111" name="正方形/長方形 110">
            <a:extLst>
              <a:ext uri="{FF2B5EF4-FFF2-40B4-BE49-F238E27FC236}">
                <a16:creationId xmlns:a16="http://schemas.microsoft.com/office/drawing/2014/main" id="{A62B5C5E-C19C-14E1-CC82-22D7AE64A29E}"/>
              </a:ext>
            </a:extLst>
          </p:cNvPr>
          <p:cNvSpPr/>
          <p:nvPr/>
        </p:nvSpPr>
        <p:spPr bwMode="auto">
          <a:xfrm>
            <a:off x="955537" y="3633265"/>
            <a:ext cx="1401950" cy="2119760"/>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12" name="テキスト ボックス 111">
            <a:extLst>
              <a:ext uri="{FF2B5EF4-FFF2-40B4-BE49-F238E27FC236}">
                <a16:creationId xmlns:a16="http://schemas.microsoft.com/office/drawing/2014/main" id="{DE4A9BD0-FFA9-F98D-35C5-122C83D6129F}"/>
              </a:ext>
            </a:extLst>
          </p:cNvPr>
          <p:cNvSpPr txBox="1"/>
          <p:nvPr/>
        </p:nvSpPr>
        <p:spPr>
          <a:xfrm>
            <a:off x="1158032" y="3899407"/>
            <a:ext cx="992580" cy="369332"/>
          </a:xfrm>
          <a:prstGeom prst="rect">
            <a:avLst/>
          </a:prstGeom>
          <a:noFill/>
        </p:spPr>
        <p:txBody>
          <a:bodyPr wrap="none" rtlCol="0">
            <a:spAutoFit/>
          </a:bodyPr>
          <a:lstStyle/>
          <a:p>
            <a:pPr algn="ctr" defTabSz="685800">
              <a:defRPr/>
            </a:pPr>
            <a:r>
              <a:rPr kumimoji="1" lang="ja-JP" altLang="en-US" sz="900">
                <a:solidFill>
                  <a:srgbClr val="000000"/>
                </a:solidFill>
                <a:latin typeface="メイリオ" panose="020B0604030504040204" pitchFamily="50" charset="-128"/>
                <a:ea typeface="メイリオ" panose="020B0604030504040204" pitchFamily="50" charset="-128"/>
              </a:rPr>
              <a:t>補助事業とは</a:t>
            </a:r>
            <a:endParaRPr kumimoji="1" lang="en-US" altLang="ja-JP" sz="900">
              <a:solidFill>
                <a:srgbClr val="000000"/>
              </a:solidFill>
              <a:latin typeface="メイリオ" panose="020B0604030504040204" pitchFamily="50" charset="-128"/>
              <a:ea typeface="メイリオ" panose="020B0604030504040204" pitchFamily="50" charset="-128"/>
            </a:endParaRPr>
          </a:p>
          <a:p>
            <a:pPr algn="ctr" defTabSz="685800">
              <a:defRPr/>
            </a:pPr>
            <a:r>
              <a:rPr kumimoji="1" lang="ja-JP" altLang="en-US" sz="900">
                <a:solidFill>
                  <a:srgbClr val="000000"/>
                </a:solidFill>
                <a:latin typeface="メイリオ" panose="020B0604030504040204" pitchFamily="50" charset="-128"/>
                <a:ea typeface="メイリオ" panose="020B0604030504040204" pitchFamily="50" charset="-128"/>
              </a:rPr>
              <a:t>関係のない事業</a:t>
            </a:r>
            <a:endParaRPr kumimoji="1" lang="en-US" altLang="ja-JP" sz="900">
              <a:solidFill>
                <a:srgbClr val="000000"/>
              </a:solidFill>
              <a:latin typeface="メイリオ" panose="020B0604030504040204" pitchFamily="50" charset="-128"/>
              <a:ea typeface="メイリオ" panose="020B0604030504040204" pitchFamily="50" charset="-128"/>
            </a:endParaRPr>
          </a:p>
        </p:txBody>
      </p:sp>
      <p:sp>
        <p:nvSpPr>
          <p:cNvPr id="113" name="テキスト ボックス 112">
            <a:extLst>
              <a:ext uri="{FF2B5EF4-FFF2-40B4-BE49-F238E27FC236}">
                <a16:creationId xmlns:a16="http://schemas.microsoft.com/office/drawing/2014/main" id="{EE65D3F4-56FA-77B9-8A08-D51880905638}"/>
              </a:ext>
            </a:extLst>
          </p:cNvPr>
          <p:cNvSpPr txBox="1"/>
          <p:nvPr/>
        </p:nvSpPr>
        <p:spPr>
          <a:xfrm>
            <a:off x="6861105" y="2189733"/>
            <a:ext cx="2282895" cy="1323439"/>
          </a:xfrm>
          <a:prstGeom prst="rect">
            <a:avLst/>
          </a:prstGeom>
          <a:noFill/>
        </p:spPr>
        <p:txBody>
          <a:bodyPr wrap="square">
            <a:spAutoFit/>
          </a:bodyPr>
          <a:lstStyle>
            <a:defPPr>
              <a:defRPr lang="ja-JP"/>
            </a:defPPr>
            <a:lvl1pPr marL="628650" indent="-628650" algn="just">
              <a:defRPr sz="1600"/>
            </a:lvl1pPr>
          </a:lstStyle>
          <a:p>
            <a:pPr marL="0" indent="0" defTabSz="685800"/>
            <a:r>
              <a:rPr kumimoji="1" lang="ja-JP" altLang="en-US" sz="1000">
                <a:solidFill>
                  <a:srgbClr val="000000"/>
                </a:solidFill>
                <a:ea typeface="メイリオ" panose="020B0604030504040204" pitchFamily="50" charset="-128"/>
              </a:rPr>
              <a:t>例：</a:t>
            </a:r>
            <a:endParaRPr kumimoji="1" lang="en-US" altLang="ja-JP" sz="1000">
              <a:solidFill>
                <a:srgbClr val="000000"/>
              </a:solidFill>
              <a:ea typeface="メイリオ" panose="020B0604030504040204" pitchFamily="50" charset="-128"/>
            </a:endParaRPr>
          </a:p>
          <a:p>
            <a:pPr marL="0" indent="0" defTabSz="685800"/>
            <a:r>
              <a:rPr kumimoji="1" lang="ja-JP" altLang="en-US" sz="1000">
                <a:solidFill>
                  <a:srgbClr val="000000"/>
                </a:solidFill>
                <a:ea typeface="メイリオ" panose="020B0604030504040204" pitchFamily="50" charset="-128"/>
              </a:rPr>
              <a:t>企業グループ（４社）として経営多角化を進めているが、今回の成長投資に係る事業を実施するのは、このうち本社機能を有するホールディング会社と、生産機能を有する事業会社及びその関連会社の３社（</a:t>
            </a:r>
            <a:r>
              <a:rPr kumimoji="1" lang="en-US" altLang="ja-JP" sz="1000">
                <a:solidFill>
                  <a:srgbClr val="000000"/>
                </a:solidFill>
                <a:ea typeface="メイリオ" panose="020B0604030504040204" pitchFamily="50" charset="-128"/>
              </a:rPr>
              <a:t>C</a:t>
            </a:r>
            <a:r>
              <a:rPr kumimoji="1" lang="ja-JP" altLang="en-US" sz="1000">
                <a:solidFill>
                  <a:srgbClr val="000000"/>
                </a:solidFill>
                <a:ea typeface="メイリオ" panose="020B0604030504040204" pitchFamily="50" charset="-128"/>
              </a:rPr>
              <a:t>社以外の</a:t>
            </a:r>
            <a:r>
              <a:rPr kumimoji="1" lang="en-US" altLang="ja-JP" sz="1000">
                <a:solidFill>
                  <a:srgbClr val="000000"/>
                </a:solidFill>
                <a:ea typeface="メイリオ" panose="020B0604030504040204" pitchFamily="50" charset="-128"/>
              </a:rPr>
              <a:t>H</a:t>
            </a:r>
            <a:r>
              <a:rPr kumimoji="1" lang="ja-JP" altLang="en-US" sz="1000">
                <a:solidFill>
                  <a:srgbClr val="000000"/>
                </a:solidFill>
                <a:ea typeface="メイリオ" panose="020B0604030504040204" pitchFamily="50" charset="-128"/>
              </a:rPr>
              <a:t>社</a:t>
            </a:r>
            <a:r>
              <a:rPr kumimoji="1" lang="en-US" altLang="ja-JP" sz="1000">
                <a:solidFill>
                  <a:srgbClr val="000000"/>
                </a:solidFill>
                <a:ea typeface="メイリオ" panose="020B0604030504040204" pitchFamily="50" charset="-128"/>
              </a:rPr>
              <a:t>,A</a:t>
            </a:r>
            <a:r>
              <a:rPr kumimoji="1" lang="ja-JP" altLang="en-US" sz="1000">
                <a:solidFill>
                  <a:srgbClr val="000000"/>
                </a:solidFill>
                <a:ea typeface="メイリオ" panose="020B0604030504040204" pitchFamily="50" charset="-128"/>
              </a:rPr>
              <a:t>社</a:t>
            </a:r>
            <a:r>
              <a:rPr kumimoji="1" lang="en-US" altLang="ja-JP" sz="1000">
                <a:solidFill>
                  <a:srgbClr val="000000"/>
                </a:solidFill>
                <a:ea typeface="メイリオ" panose="020B0604030504040204" pitchFamily="50" charset="-128"/>
              </a:rPr>
              <a:t>,B</a:t>
            </a:r>
            <a:r>
              <a:rPr kumimoji="1" lang="ja-JP" altLang="en-US" sz="1000">
                <a:solidFill>
                  <a:srgbClr val="000000"/>
                </a:solidFill>
                <a:ea typeface="メイリオ" panose="020B0604030504040204" pitchFamily="50" charset="-128"/>
              </a:rPr>
              <a:t>社）となる場合。</a:t>
            </a:r>
            <a:endParaRPr kumimoji="1" lang="ja-JP" altLang="ja-JP" sz="1000">
              <a:solidFill>
                <a:srgbClr val="000000"/>
              </a:solidFill>
              <a:ea typeface="メイリオ" panose="020B0604030504040204" pitchFamily="50" charset="-128"/>
            </a:endParaRPr>
          </a:p>
        </p:txBody>
      </p:sp>
      <p:cxnSp>
        <p:nvCxnSpPr>
          <p:cNvPr id="114" name="直線コネクタ 113">
            <a:extLst>
              <a:ext uri="{FF2B5EF4-FFF2-40B4-BE49-F238E27FC236}">
                <a16:creationId xmlns:a16="http://schemas.microsoft.com/office/drawing/2014/main" id="{6929E29C-529A-98E8-680C-74A3B5DEAE36}"/>
              </a:ext>
            </a:extLst>
          </p:cNvPr>
          <p:cNvCxnSpPr>
            <a:cxnSpLocks/>
          </p:cNvCxnSpPr>
          <p:nvPr/>
        </p:nvCxnSpPr>
        <p:spPr>
          <a:xfrm flipV="1">
            <a:off x="3920761" y="3058530"/>
            <a:ext cx="477359" cy="812606"/>
          </a:xfrm>
          <a:prstGeom prst="line">
            <a:avLst/>
          </a:prstGeom>
          <a:noFill/>
          <a:ln w="6350" cap="flat" cmpd="sng" algn="ctr">
            <a:solidFill>
              <a:srgbClr val="016F96"/>
            </a:solidFill>
            <a:prstDash val="dash"/>
            <a:miter lim="800000"/>
          </a:ln>
          <a:effectLst/>
        </p:spPr>
      </p:cxnSp>
      <p:sp>
        <p:nvSpPr>
          <p:cNvPr id="115" name="正方形/長方形 114">
            <a:extLst>
              <a:ext uri="{FF2B5EF4-FFF2-40B4-BE49-F238E27FC236}">
                <a16:creationId xmlns:a16="http://schemas.microsoft.com/office/drawing/2014/main" id="{12AE5882-F9CF-BB31-39B4-7A9B8964724C}"/>
              </a:ext>
            </a:extLst>
          </p:cNvPr>
          <p:cNvSpPr/>
          <p:nvPr/>
        </p:nvSpPr>
        <p:spPr bwMode="auto">
          <a:xfrm>
            <a:off x="1080886" y="4358237"/>
            <a:ext cx="1067666"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16" name="正方形/長方形 115">
            <a:extLst>
              <a:ext uri="{FF2B5EF4-FFF2-40B4-BE49-F238E27FC236}">
                <a16:creationId xmlns:a16="http://schemas.microsoft.com/office/drawing/2014/main" id="{880C4EC5-A397-FC7F-68CC-29B22219BB94}"/>
              </a:ext>
            </a:extLst>
          </p:cNvPr>
          <p:cNvSpPr/>
          <p:nvPr/>
        </p:nvSpPr>
        <p:spPr bwMode="auto">
          <a:xfrm>
            <a:off x="1080886" y="4829391"/>
            <a:ext cx="1067666"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17" name="正方形/長方形 116">
            <a:extLst>
              <a:ext uri="{FF2B5EF4-FFF2-40B4-BE49-F238E27FC236}">
                <a16:creationId xmlns:a16="http://schemas.microsoft.com/office/drawing/2014/main" id="{FC3D29F2-C5B9-BD71-B1F4-87CEF20118F1}"/>
              </a:ext>
            </a:extLst>
          </p:cNvPr>
          <p:cNvSpPr/>
          <p:nvPr/>
        </p:nvSpPr>
        <p:spPr bwMode="auto">
          <a:xfrm>
            <a:off x="1089133" y="5300546"/>
            <a:ext cx="1067666"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 name="テキスト ボックス 4">
            <a:extLst>
              <a:ext uri="{FF2B5EF4-FFF2-40B4-BE49-F238E27FC236}">
                <a16:creationId xmlns:a16="http://schemas.microsoft.com/office/drawing/2014/main" id="{5AF79C1A-C6A3-6558-F8C7-F19B5597F8CE}"/>
              </a:ext>
            </a:extLst>
          </p:cNvPr>
          <p:cNvSpPr txBox="1"/>
          <p:nvPr/>
        </p:nvSpPr>
        <p:spPr>
          <a:xfrm>
            <a:off x="-38778" y="1215716"/>
            <a:ext cx="9249321" cy="338554"/>
          </a:xfrm>
          <a:prstGeom prst="rect">
            <a:avLst/>
          </a:prstGeom>
          <a:noFill/>
        </p:spPr>
        <p:txBody>
          <a:bodyPr wrap="square">
            <a:spAutoFit/>
          </a:bodyPr>
          <a:lstStyle/>
          <a:p>
            <a:pPr defTabSz="742950"/>
            <a:r>
              <a:rPr kumimoji="1" lang="en-US" altLang="ja-JP" sz="1600">
                <a:solidFill>
                  <a:srgbClr val="FF0000"/>
                </a:solidFill>
                <a:latin typeface="Meiryo UI" panose="020B0604030504040204" pitchFamily="50" charset="-128"/>
                <a:ea typeface="Meiryo UI" panose="020B0604030504040204" pitchFamily="50" charset="-128"/>
              </a:rPr>
              <a:t>【</a:t>
            </a:r>
            <a:r>
              <a:rPr kumimoji="1" lang="ja-JP" altLang="en-US" sz="1600">
                <a:solidFill>
                  <a:srgbClr val="FF0000"/>
                </a:solidFill>
                <a:latin typeface="Meiryo UI" panose="020B0604030504040204" pitchFamily="50" charset="-128"/>
                <a:ea typeface="Meiryo UI" panose="020B0604030504040204" pitchFamily="50" charset="-128"/>
              </a:rPr>
              <a:t>コンソーシアムの場合（企業グループとして</a:t>
            </a:r>
            <a:r>
              <a:rPr kumimoji="1" lang="zh-TW" altLang="en-US" sz="1600">
                <a:solidFill>
                  <a:srgbClr val="FF0000"/>
                </a:solidFill>
                <a:latin typeface="Meiryo UI" panose="020B0604030504040204" pitchFamily="50" charset="-128"/>
                <a:ea typeface="Meiryo UI" panose="020B0604030504040204" pitchFamily="50" charset="-128"/>
              </a:rPr>
              <a:t>１００億宣言</a:t>
            </a:r>
            <a:r>
              <a:rPr kumimoji="1" lang="ja-JP" altLang="en-US" sz="1600">
                <a:solidFill>
                  <a:srgbClr val="FF0000"/>
                </a:solidFill>
                <a:latin typeface="Meiryo UI" panose="020B0604030504040204" pitchFamily="50" charset="-128"/>
                <a:ea typeface="Meiryo UI" panose="020B0604030504040204" pitchFamily="50" charset="-128"/>
              </a:rPr>
              <a:t>を実施し、傘下の企業でコンソーシアムを組む場合</a:t>
            </a:r>
            <a:r>
              <a:rPr kumimoji="1" lang="en-US" altLang="ja-JP" sz="1600">
                <a:solidFill>
                  <a:srgbClr val="FF0000"/>
                </a:solidFill>
                <a:latin typeface="Meiryo UI" panose="020B0604030504040204" pitchFamily="50" charset="-128"/>
                <a:ea typeface="Meiryo UI" panose="020B0604030504040204" pitchFamily="50" charset="-128"/>
              </a:rPr>
              <a:t>】</a:t>
            </a:r>
            <a:endParaRPr kumimoji="1" lang="ja-JP" altLang="en-US" sz="1600">
              <a:solidFill>
                <a:srgbClr val="FF0000"/>
              </a:solidFill>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31F2936C-1337-DCD0-B756-BDB391C8FD6A}"/>
              </a:ext>
            </a:extLst>
          </p:cNvPr>
          <p:cNvSpPr txBox="1"/>
          <p:nvPr/>
        </p:nvSpPr>
        <p:spPr>
          <a:xfrm>
            <a:off x="-146171" y="2216679"/>
            <a:ext cx="1800493" cy="369332"/>
          </a:xfrm>
          <a:prstGeom prst="rect">
            <a:avLst/>
          </a:prstGeom>
          <a:noFill/>
        </p:spPr>
        <p:txBody>
          <a:bodyPr wrap="none" rtlCol="0">
            <a:spAutoFit/>
          </a:bodyPr>
          <a:lstStyle/>
          <a:p>
            <a:r>
              <a:rPr kumimoji="1" lang="en-US" altLang="ja-JP"/>
              <a:t>【</a:t>
            </a:r>
            <a:r>
              <a:rPr kumimoji="1" lang="ja-JP" altLang="en-US"/>
              <a:t>スキーム図</a:t>
            </a:r>
            <a:r>
              <a:rPr kumimoji="1" lang="en-US" altLang="ja-JP"/>
              <a:t>】</a:t>
            </a:r>
            <a:endParaRPr kumimoji="1" lang="ja-JP" altLang="en-US"/>
          </a:p>
        </p:txBody>
      </p:sp>
      <p:sp>
        <p:nvSpPr>
          <p:cNvPr id="7" name="正方形/長方形 6">
            <a:extLst>
              <a:ext uri="{FF2B5EF4-FFF2-40B4-BE49-F238E27FC236}">
                <a16:creationId xmlns:a16="http://schemas.microsoft.com/office/drawing/2014/main" id="{4BF4B7F9-76F3-AF27-3A1D-59525D22CEBC}"/>
              </a:ext>
            </a:extLst>
          </p:cNvPr>
          <p:cNvSpPr/>
          <p:nvPr/>
        </p:nvSpPr>
        <p:spPr>
          <a:xfrm>
            <a:off x="159796" y="5955079"/>
            <a:ext cx="8884444" cy="5956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82A89679-3B19-A1D6-46F6-A1697DF2DE26}"/>
              </a:ext>
            </a:extLst>
          </p:cNvPr>
          <p:cNvSpPr/>
          <p:nvPr/>
        </p:nvSpPr>
        <p:spPr>
          <a:xfrm>
            <a:off x="159796" y="5900908"/>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latin typeface="Meiryo UI"/>
                <a:ea typeface="Meiryo UI"/>
              </a:rPr>
              <a:t>連携の意義・目的、相乗効果等</a:t>
            </a:r>
            <a:endParaRPr kumimoji="1" lang="en-US" altLang="ja-JP" sz="1200" b="1">
              <a:latin typeface="Meiryo UI"/>
              <a:ea typeface="Meiryo UI"/>
            </a:endParaRPr>
          </a:p>
        </p:txBody>
      </p:sp>
      <p:sp>
        <p:nvSpPr>
          <p:cNvPr id="2" name="スライド番号プレースホルダー 1">
            <a:extLst>
              <a:ext uri="{FF2B5EF4-FFF2-40B4-BE49-F238E27FC236}">
                <a16:creationId xmlns:a16="http://schemas.microsoft.com/office/drawing/2014/main" id="{AE6B8B95-E355-9AFB-937B-A322403C5CCD}"/>
              </a:ext>
            </a:extLst>
          </p:cNvPr>
          <p:cNvSpPr>
            <a:spLocks noGrp="1"/>
          </p:cNvSpPr>
          <p:nvPr>
            <p:ph type="sldNum" sz="quarter" idx="12"/>
          </p:nvPr>
        </p:nvSpPr>
        <p:spPr/>
        <p:txBody>
          <a:bodyPr/>
          <a:lstStyle/>
          <a:p>
            <a:fld id="{70AD163A-2AD1-4CCD-B429-51A5FDE21725}" type="slidenum">
              <a:rPr kumimoji="1" lang="ja-JP" altLang="en-US" smtClean="0"/>
              <a:t>26</a:t>
            </a:fld>
            <a:endParaRPr kumimoji="1" lang="ja-JP" altLang="en-US"/>
          </a:p>
        </p:txBody>
      </p:sp>
      <p:sp>
        <p:nvSpPr>
          <p:cNvPr id="9" name="正方形/長方形 8">
            <a:extLst>
              <a:ext uri="{FF2B5EF4-FFF2-40B4-BE49-F238E27FC236}">
                <a16:creationId xmlns:a16="http://schemas.microsoft.com/office/drawing/2014/main" id="{15A7FC8F-04F9-764E-1AAC-E7EFE1A301C9}"/>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14" name="正方形/長方形 13">
            <a:extLst>
              <a:ext uri="{FF2B5EF4-FFF2-40B4-BE49-F238E27FC236}">
                <a16:creationId xmlns:a16="http://schemas.microsoft.com/office/drawing/2014/main" id="{1B568623-6FED-6EEB-1D24-CF5DF5AB199B}"/>
              </a:ext>
            </a:extLst>
          </p:cNvPr>
          <p:cNvSpPr/>
          <p:nvPr/>
        </p:nvSpPr>
        <p:spPr>
          <a:xfrm>
            <a:off x="99632" y="1503774"/>
            <a:ext cx="8828457" cy="557586"/>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ja-JP" sz="1200">
                <a:solidFill>
                  <a:schemeClr val="tx1"/>
                </a:solidFill>
                <a:latin typeface="Meiryo UI" panose="020B0604030504040204" pitchFamily="50" charset="-128"/>
                <a:ea typeface="Meiryo UI" panose="020B0604030504040204" pitchFamily="50" charset="-128"/>
              </a:rPr>
              <a:t>企業グループの</a:t>
            </a:r>
            <a:r>
              <a:rPr kumimoji="1" lang="ja-JP" altLang="en-US" sz="1200">
                <a:solidFill>
                  <a:schemeClr val="tx1"/>
                </a:solidFill>
                <a:latin typeface="Meiryo UI" panose="020B0604030504040204" pitchFamily="50" charset="-128"/>
                <a:ea typeface="Meiryo UI" panose="020B0604030504040204" pitchFamily="50" charset="-128"/>
              </a:rPr>
              <a:t>全部又は</a:t>
            </a:r>
            <a:r>
              <a:rPr kumimoji="1" lang="ja-JP" altLang="ja-JP" sz="1200">
                <a:solidFill>
                  <a:schemeClr val="tx1"/>
                </a:solidFill>
                <a:latin typeface="Meiryo UI" panose="020B0604030504040204" pitchFamily="50" charset="-128"/>
                <a:ea typeface="Meiryo UI" panose="020B0604030504040204" pitchFamily="50" charset="-128"/>
              </a:rPr>
              <a:t>一部で</a:t>
            </a:r>
            <a:r>
              <a:rPr kumimoji="1" lang="ja-JP" altLang="en-US" sz="1200">
                <a:solidFill>
                  <a:schemeClr val="tx1"/>
                </a:solidFill>
                <a:latin typeface="Meiryo UI" panose="020B0604030504040204" pitchFamily="50" charset="-128"/>
                <a:ea typeface="Meiryo UI" panose="020B0604030504040204" pitchFamily="50" charset="-128"/>
              </a:rPr>
              <a:t>共同申請を行う場合には、スキームの全体像をお示しください。</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（企業グループの</a:t>
            </a:r>
            <a:r>
              <a:rPr kumimoji="1" lang="ja-JP" altLang="en-US" sz="1200" u="sng">
                <a:solidFill>
                  <a:schemeClr val="tx1"/>
                </a:solidFill>
                <a:latin typeface="Meiryo UI" panose="020B0604030504040204" pitchFamily="50" charset="-128"/>
                <a:ea typeface="Meiryo UI" panose="020B0604030504040204" pitchFamily="50" charset="-128"/>
              </a:rPr>
              <a:t>一部</a:t>
            </a:r>
            <a:r>
              <a:rPr kumimoji="1" lang="ja-JP" altLang="en-US" sz="1200">
                <a:solidFill>
                  <a:schemeClr val="tx1"/>
                </a:solidFill>
                <a:latin typeface="Meiryo UI" panose="020B0604030504040204" pitchFamily="50" charset="-128"/>
                <a:ea typeface="Meiryo UI" panose="020B0604030504040204" pitchFamily="50" charset="-128"/>
              </a:rPr>
              <a:t>で共同申請を行う場合には、事業遂行上、一部で行うことが合理的である理由についてご記載ください。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 name="四角形: 1 つの角を切り取る 9">
            <a:extLst>
              <a:ext uri="{FF2B5EF4-FFF2-40B4-BE49-F238E27FC236}">
                <a16:creationId xmlns:a16="http://schemas.microsoft.com/office/drawing/2014/main" id="{6B74EDFA-A7A2-9F82-77A6-68978E7CF0B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エ </a:t>
            </a:r>
            <a:r>
              <a:rPr kumimoji="1" lang="ja-JP" altLang="en-US" sz="800" b="1" dirty="0">
                <a:solidFill>
                  <a:schemeClr val="tx1"/>
                </a:solidFill>
                <a:latin typeface="Meiryo UI" panose="020B0604030504040204" pitchFamily="50" charset="-128"/>
                <a:ea typeface="Meiryo UI" panose="020B0604030504040204" pitchFamily="50" charset="-128"/>
              </a:rPr>
              <a:t>オ</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25D0EFC1-FF98-5CE8-52DF-1C6168B9BFF4}"/>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3DA8D745-040E-B65D-C074-A0669D5BAE7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87837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D9153EAD-AE64-1ABF-B4FC-6B4B2C55B28E}"/>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82CEAC5-49E3-A621-DE6F-5F86C0BB3DC9}"/>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②波及効果について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29167A5E-7691-464D-8933-5F0AE4995392}"/>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27</a:t>
            </a:fld>
            <a:endParaRPr kumimoji="1" lang="ja-JP" altLang="en-US"/>
          </a:p>
        </p:txBody>
      </p:sp>
    </p:spTree>
    <p:extLst>
      <p:ext uri="{BB962C8B-B14F-4D97-AF65-F5344CB8AC3E}">
        <p14:creationId xmlns:p14="http://schemas.microsoft.com/office/powerpoint/2010/main" val="23013744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正方形/長方形 47">
            <a:extLst>
              <a:ext uri="{FF2B5EF4-FFF2-40B4-BE49-F238E27FC236}">
                <a16:creationId xmlns:a16="http://schemas.microsoft.com/office/drawing/2014/main" id="{2C4827C2-B46D-2D6E-627F-224EF5EBFD07}"/>
              </a:ext>
            </a:extLst>
          </p:cNvPr>
          <p:cNvSpPr/>
          <p:nvPr/>
        </p:nvSpPr>
        <p:spPr>
          <a:xfrm>
            <a:off x="99632" y="2678946"/>
            <a:ext cx="8828457" cy="374031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prstClr val="black"/>
                </a:solidFill>
                <a:latin typeface="Meiryo UI" panose="020B0604030504040204" pitchFamily="50" charset="-128"/>
                <a:ea typeface="Meiryo UI" panose="020B0604030504040204" pitchFamily="50" charset="-128"/>
              </a:rPr>
              <a:t>詳細</a:t>
            </a:r>
          </a:p>
          <a:p>
            <a:pPr>
              <a:spcAft>
                <a:spcPts val="600"/>
              </a:spcAft>
            </a:pPr>
            <a:endParaRPr kumimoji="1" lang="en-US" altLang="ja-JP"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 </a:t>
            </a:r>
            <a:r>
              <a:rPr lang="ja-JP" altLang="en-US" sz="1200" dirty="0">
                <a:solidFill>
                  <a:schemeClr val="tx2"/>
                </a:solidFill>
                <a:latin typeface="Meiryo UI" panose="020B0604030504040204" pitchFamily="50" charset="-128"/>
                <a:ea typeface="Meiryo UI" panose="020B0604030504040204" pitchFamily="50" charset="-128"/>
                <a:cs typeface="+mn-cs"/>
              </a:rPr>
              <a:t>／参加企業や地域企業への波及効果</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pSp>
        <p:nvGrpSpPr>
          <p:cNvPr id="5" name="グループ化 4">
            <a:extLst>
              <a:ext uri="{FF2B5EF4-FFF2-40B4-BE49-F238E27FC236}">
                <a16:creationId xmlns:a16="http://schemas.microsoft.com/office/drawing/2014/main" id="{B66A1442-C122-A50A-5769-7B8B014899B9}"/>
              </a:ext>
            </a:extLst>
          </p:cNvPr>
          <p:cNvGrpSpPr/>
          <p:nvPr/>
        </p:nvGrpSpPr>
        <p:grpSpPr>
          <a:xfrm>
            <a:off x="425237" y="3434371"/>
            <a:ext cx="1122079" cy="1790848"/>
            <a:chOff x="1275544" y="2543914"/>
            <a:chExt cx="1122079" cy="1790848"/>
          </a:xfrm>
        </p:grpSpPr>
        <p:sp>
          <p:nvSpPr>
            <p:cNvPr id="6" name="正方形/長方形 5">
              <a:extLst>
                <a:ext uri="{FF2B5EF4-FFF2-40B4-BE49-F238E27FC236}">
                  <a16:creationId xmlns:a16="http://schemas.microsoft.com/office/drawing/2014/main" id="{88A7143A-2150-456B-6E3E-5E64F9116B82}"/>
                </a:ext>
              </a:extLst>
            </p:cNvPr>
            <p:cNvSpPr/>
            <p:nvPr/>
          </p:nvSpPr>
          <p:spPr>
            <a:xfrm>
              <a:off x="1275544"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7" name="正方形/長方形 6">
              <a:extLst>
                <a:ext uri="{FF2B5EF4-FFF2-40B4-BE49-F238E27FC236}">
                  <a16:creationId xmlns:a16="http://schemas.microsoft.com/office/drawing/2014/main" id="{1DFB4905-0109-6F70-0083-D579719F6B05}"/>
                </a:ext>
              </a:extLst>
            </p:cNvPr>
            <p:cNvSpPr/>
            <p:nvPr/>
          </p:nvSpPr>
          <p:spPr>
            <a:xfrm>
              <a:off x="1275544"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A</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8" name="正方形/長方形 7">
              <a:extLst>
                <a:ext uri="{FF2B5EF4-FFF2-40B4-BE49-F238E27FC236}">
                  <a16:creationId xmlns:a16="http://schemas.microsoft.com/office/drawing/2014/main" id="{DD87EDDD-F280-650D-18BD-05D4A9784BB8}"/>
                </a:ext>
              </a:extLst>
            </p:cNvPr>
            <p:cNvSpPr/>
            <p:nvPr/>
          </p:nvSpPr>
          <p:spPr>
            <a:xfrm>
              <a:off x="1275544" y="2543914"/>
              <a:ext cx="1122079" cy="62419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材料メーカー</a:t>
              </a:r>
              <a:endParaRPr kumimoji="1" lang="en-US" altLang="ja-JP"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工具メーカー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9" name="グループ化 8">
            <a:extLst>
              <a:ext uri="{FF2B5EF4-FFF2-40B4-BE49-F238E27FC236}">
                <a16:creationId xmlns:a16="http://schemas.microsoft.com/office/drawing/2014/main" id="{4D42BA44-D99D-BDB0-F499-39914E688264}"/>
              </a:ext>
            </a:extLst>
          </p:cNvPr>
          <p:cNvGrpSpPr/>
          <p:nvPr/>
        </p:nvGrpSpPr>
        <p:grpSpPr>
          <a:xfrm>
            <a:off x="2075922" y="3789162"/>
            <a:ext cx="1122080" cy="1436058"/>
            <a:chOff x="2949360" y="2898704"/>
            <a:chExt cx="1122080" cy="1436058"/>
          </a:xfrm>
        </p:grpSpPr>
        <p:sp>
          <p:nvSpPr>
            <p:cNvPr id="10" name="正方形/長方形 9">
              <a:extLst>
                <a:ext uri="{FF2B5EF4-FFF2-40B4-BE49-F238E27FC236}">
                  <a16:creationId xmlns:a16="http://schemas.microsoft.com/office/drawing/2014/main" id="{F009D8A7-6635-9295-9660-557B27633FD7}"/>
                </a:ext>
              </a:extLst>
            </p:cNvPr>
            <p:cNvSpPr/>
            <p:nvPr/>
          </p:nvSpPr>
          <p:spPr>
            <a:xfrm>
              <a:off x="2949360"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1" name="正方形/長方形 10">
              <a:extLst>
                <a:ext uri="{FF2B5EF4-FFF2-40B4-BE49-F238E27FC236}">
                  <a16:creationId xmlns:a16="http://schemas.microsoft.com/office/drawing/2014/main" id="{E583E063-FF22-E82E-BD0F-5B5CD8F6BB98}"/>
                </a:ext>
              </a:extLst>
            </p:cNvPr>
            <p:cNvSpPr/>
            <p:nvPr/>
          </p:nvSpPr>
          <p:spPr>
            <a:xfrm>
              <a:off x="2949360"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B</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2" name="正方形/長方形 11">
              <a:extLst>
                <a:ext uri="{FF2B5EF4-FFF2-40B4-BE49-F238E27FC236}">
                  <a16:creationId xmlns:a16="http://schemas.microsoft.com/office/drawing/2014/main" id="{6992A283-940F-E96C-5449-C1DD41556D14}"/>
                </a:ext>
              </a:extLst>
            </p:cNvPr>
            <p:cNvSpPr/>
            <p:nvPr/>
          </p:nvSpPr>
          <p:spPr>
            <a:xfrm>
              <a:off x="2949361"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３次メーカー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13" name="グループ化 12">
            <a:extLst>
              <a:ext uri="{FF2B5EF4-FFF2-40B4-BE49-F238E27FC236}">
                <a16:creationId xmlns:a16="http://schemas.microsoft.com/office/drawing/2014/main" id="{C12ECAF2-9083-A589-256A-B96FF2280D11}"/>
              </a:ext>
            </a:extLst>
          </p:cNvPr>
          <p:cNvGrpSpPr/>
          <p:nvPr/>
        </p:nvGrpSpPr>
        <p:grpSpPr>
          <a:xfrm>
            <a:off x="4010961" y="3789162"/>
            <a:ext cx="1122079" cy="852731"/>
            <a:chOff x="4623177" y="2898704"/>
            <a:chExt cx="1122079" cy="852731"/>
          </a:xfrm>
        </p:grpSpPr>
        <p:sp>
          <p:nvSpPr>
            <p:cNvPr id="14" name="正方形/長方形 13">
              <a:extLst>
                <a:ext uri="{FF2B5EF4-FFF2-40B4-BE49-F238E27FC236}">
                  <a16:creationId xmlns:a16="http://schemas.microsoft.com/office/drawing/2014/main" id="{82DAA466-063E-0F47-2F90-2FA1A8AE9C45}"/>
                </a:ext>
              </a:extLst>
            </p:cNvPr>
            <p:cNvSpPr/>
            <p:nvPr/>
          </p:nvSpPr>
          <p:spPr>
            <a:xfrm>
              <a:off x="4623177"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0" name="正方形/長方形 19">
              <a:extLst>
                <a:ext uri="{FF2B5EF4-FFF2-40B4-BE49-F238E27FC236}">
                  <a16:creationId xmlns:a16="http://schemas.microsoft.com/office/drawing/2014/main" id="{DC88E8D2-E45E-C7BE-7C54-414AD317D974}"/>
                </a:ext>
              </a:extLst>
            </p:cNvPr>
            <p:cNvSpPr/>
            <p:nvPr/>
          </p:nvSpPr>
          <p:spPr>
            <a:xfrm>
              <a:off x="4623177"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２次メーカー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21" name="グループ化 20">
            <a:extLst>
              <a:ext uri="{FF2B5EF4-FFF2-40B4-BE49-F238E27FC236}">
                <a16:creationId xmlns:a16="http://schemas.microsoft.com/office/drawing/2014/main" id="{1DB75332-DFBF-B061-F0C2-DF99B9B68CD8}"/>
              </a:ext>
            </a:extLst>
          </p:cNvPr>
          <p:cNvGrpSpPr/>
          <p:nvPr/>
        </p:nvGrpSpPr>
        <p:grpSpPr>
          <a:xfrm>
            <a:off x="5945999" y="3789162"/>
            <a:ext cx="1122079" cy="1436057"/>
            <a:chOff x="6296993" y="2898704"/>
            <a:chExt cx="1122079" cy="1436057"/>
          </a:xfrm>
        </p:grpSpPr>
        <p:sp>
          <p:nvSpPr>
            <p:cNvPr id="22" name="正方形/長方形 21">
              <a:extLst>
                <a:ext uri="{FF2B5EF4-FFF2-40B4-BE49-F238E27FC236}">
                  <a16:creationId xmlns:a16="http://schemas.microsoft.com/office/drawing/2014/main" id="{87C93102-6EC4-0DE5-8D2B-2EC4FDFBA26D}"/>
                </a:ext>
              </a:extLst>
            </p:cNvPr>
            <p:cNvSpPr/>
            <p:nvPr/>
          </p:nvSpPr>
          <p:spPr>
            <a:xfrm>
              <a:off x="6296993" y="3301390"/>
              <a:ext cx="1122079" cy="103337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3" name="正方形/長方形 22">
              <a:extLst>
                <a:ext uri="{FF2B5EF4-FFF2-40B4-BE49-F238E27FC236}">
                  <a16:creationId xmlns:a16="http://schemas.microsoft.com/office/drawing/2014/main" id="{49885BA3-82A0-B01A-131B-394038F77066}"/>
                </a:ext>
              </a:extLst>
            </p:cNvPr>
            <p:cNvSpPr/>
            <p:nvPr/>
          </p:nvSpPr>
          <p:spPr>
            <a:xfrm>
              <a:off x="6296993"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１次メーカー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24" name="グループ化 23">
            <a:extLst>
              <a:ext uri="{FF2B5EF4-FFF2-40B4-BE49-F238E27FC236}">
                <a16:creationId xmlns:a16="http://schemas.microsoft.com/office/drawing/2014/main" id="{46A0A19E-554B-AB1C-546D-E326369D6C62}"/>
              </a:ext>
            </a:extLst>
          </p:cNvPr>
          <p:cNvGrpSpPr/>
          <p:nvPr/>
        </p:nvGrpSpPr>
        <p:grpSpPr>
          <a:xfrm>
            <a:off x="7596681" y="3434371"/>
            <a:ext cx="1122082" cy="1790848"/>
            <a:chOff x="8267912" y="2543914"/>
            <a:chExt cx="1122082" cy="1790848"/>
          </a:xfrm>
        </p:grpSpPr>
        <p:sp>
          <p:nvSpPr>
            <p:cNvPr id="25" name="正方形/長方形 24">
              <a:extLst>
                <a:ext uri="{FF2B5EF4-FFF2-40B4-BE49-F238E27FC236}">
                  <a16:creationId xmlns:a16="http://schemas.microsoft.com/office/drawing/2014/main" id="{7E3FBD74-553C-B79B-2C4F-85F9A1FAE288}"/>
                </a:ext>
              </a:extLst>
            </p:cNvPr>
            <p:cNvSpPr/>
            <p:nvPr/>
          </p:nvSpPr>
          <p:spPr>
            <a:xfrm>
              <a:off x="8267915"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D</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6" name="正方形/長方形 25">
              <a:extLst>
                <a:ext uri="{FF2B5EF4-FFF2-40B4-BE49-F238E27FC236}">
                  <a16:creationId xmlns:a16="http://schemas.microsoft.com/office/drawing/2014/main" id="{0B71D4B0-38A5-5430-41E5-6D52F9708B65}"/>
                </a:ext>
              </a:extLst>
            </p:cNvPr>
            <p:cNvSpPr/>
            <p:nvPr/>
          </p:nvSpPr>
          <p:spPr>
            <a:xfrm>
              <a:off x="8267915"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E</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7" name="正方形/長方形 26">
              <a:extLst>
                <a:ext uri="{FF2B5EF4-FFF2-40B4-BE49-F238E27FC236}">
                  <a16:creationId xmlns:a16="http://schemas.microsoft.com/office/drawing/2014/main" id="{60B20EDF-297B-EE52-DDB3-4351A42C9C6B}"/>
                </a:ext>
              </a:extLst>
            </p:cNvPr>
            <p:cNvSpPr/>
            <p:nvPr/>
          </p:nvSpPr>
          <p:spPr>
            <a:xfrm>
              <a:off x="8267912" y="2543914"/>
              <a:ext cx="1122079" cy="62419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b="1" i="0" u="none" strike="noStrike">
                  <a:solidFill>
                    <a:schemeClr val="bg1"/>
                  </a:solidFill>
                  <a:effectLst/>
                  <a:latin typeface="Arial" panose="020B0604020202020204" pitchFamily="34" charset="0"/>
                  <a:ea typeface="Meiryo UI" panose="020B0604030504040204" pitchFamily="50" charset="-128"/>
                </a:rPr>
                <a:t>完成車</a:t>
              </a:r>
              <a:endParaRPr lang="en-US" altLang="ja-JP" sz="1200" b="1" i="0" u="none" strike="noStrike">
                <a:solidFill>
                  <a:schemeClr val="bg1"/>
                </a:solidFill>
                <a:effectLst/>
                <a:latin typeface="Arial" panose="020B0604020202020204" pitchFamily="34" charset="0"/>
                <a:ea typeface="Meiryo UI" panose="020B0604030504040204" pitchFamily="50" charset="-128"/>
              </a:endParaRPr>
            </a:p>
            <a:p>
              <a:pPr marL="0" marR="45720" indent="128016" algn="ctr" rtl="0" eaLnBrk="1" fontAlgn="ctr" latinLnBrk="0" hangingPunct="1">
                <a:spcBef>
                  <a:spcPts val="0"/>
                </a:spcBef>
                <a:spcAft>
                  <a:spcPts val="0"/>
                </a:spcAft>
                <a:tabLst>
                  <a:tab pos="2700020" algn="ctr"/>
                  <a:tab pos="5400040" algn="r"/>
                </a:tabLst>
              </a:pPr>
              <a:r>
                <a:rPr lang="ja-JP" altLang="en-US" sz="1200" b="1" i="0" u="none" strike="noStrike">
                  <a:solidFill>
                    <a:schemeClr val="bg1"/>
                  </a:solidFill>
                  <a:effectLst/>
                  <a:latin typeface="Arial" panose="020B0604020202020204" pitchFamily="34" charset="0"/>
                  <a:ea typeface="Meiryo UI" panose="020B0604030504040204" pitchFamily="50" charset="-128"/>
                </a:rPr>
                <a:t>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sp>
        <p:nvSpPr>
          <p:cNvPr id="28" name="正方形/長方形 27">
            <a:extLst>
              <a:ext uri="{FF2B5EF4-FFF2-40B4-BE49-F238E27FC236}">
                <a16:creationId xmlns:a16="http://schemas.microsoft.com/office/drawing/2014/main" id="{EAF3B3A7-33A9-D94F-4A51-04E9C0E2F911}"/>
              </a:ext>
            </a:extLst>
          </p:cNvPr>
          <p:cNvSpPr/>
          <p:nvPr/>
        </p:nvSpPr>
        <p:spPr>
          <a:xfrm>
            <a:off x="2075922" y="3432554"/>
            <a:ext cx="4992155"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自動車部品メーカー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cxnSp>
        <p:nvCxnSpPr>
          <p:cNvPr id="29" name="直線矢印コネクタ 28">
            <a:extLst>
              <a:ext uri="{FF2B5EF4-FFF2-40B4-BE49-F238E27FC236}">
                <a16:creationId xmlns:a16="http://schemas.microsoft.com/office/drawing/2014/main" id="{4A940548-02C4-59BA-1353-B8D6DE28EB39}"/>
              </a:ext>
            </a:extLst>
          </p:cNvPr>
          <p:cNvCxnSpPr>
            <a:cxnSpLocks/>
            <a:endCxn id="10" idx="1"/>
          </p:cNvCxnSpPr>
          <p:nvPr/>
        </p:nvCxnSpPr>
        <p:spPr>
          <a:xfrm>
            <a:off x="1554480" y="4416871"/>
            <a:ext cx="52144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CABD50C4-4062-5D9A-A68A-679870D2998F}"/>
              </a:ext>
            </a:extLst>
          </p:cNvPr>
          <p:cNvCxnSpPr>
            <a:cxnSpLocks/>
            <a:endCxn id="11" idx="1"/>
          </p:cNvCxnSpPr>
          <p:nvPr/>
        </p:nvCxnSpPr>
        <p:spPr>
          <a:xfrm>
            <a:off x="1554480" y="5000198"/>
            <a:ext cx="52144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00FFB245-F04B-CA69-ECE4-3487664A6859}"/>
              </a:ext>
            </a:extLst>
          </p:cNvPr>
          <p:cNvCxnSpPr>
            <a:cxnSpLocks/>
            <a:endCxn id="25" idx="1"/>
          </p:cNvCxnSpPr>
          <p:nvPr/>
        </p:nvCxnSpPr>
        <p:spPr>
          <a:xfrm>
            <a:off x="7068077" y="4416870"/>
            <a:ext cx="528607"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ABF21590-1BA6-0DD0-2C05-82B75A9A7A84}"/>
              </a:ext>
            </a:extLst>
          </p:cNvPr>
          <p:cNvCxnSpPr>
            <a:cxnSpLocks/>
          </p:cNvCxnSpPr>
          <p:nvPr/>
        </p:nvCxnSpPr>
        <p:spPr>
          <a:xfrm>
            <a:off x="7068078" y="5000198"/>
            <a:ext cx="528603"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62AF41A1-60B8-2AB7-86D5-189A396EDA53}"/>
              </a:ext>
            </a:extLst>
          </p:cNvPr>
          <p:cNvCxnSpPr>
            <a:cxnSpLocks/>
            <a:stCxn id="10" idx="3"/>
          </p:cNvCxnSpPr>
          <p:nvPr/>
        </p:nvCxnSpPr>
        <p:spPr>
          <a:xfrm>
            <a:off x="3198001" y="4416871"/>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19F1C6B8-9D42-66E3-4B3A-B68FB217E309}"/>
              </a:ext>
            </a:extLst>
          </p:cNvPr>
          <p:cNvCxnSpPr>
            <a:cxnSpLocks/>
            <a:stCxn id="11" idx="3"/>
          </p:cNvCxnSpPr>
          <p:nvPr/>
        </p:nvCxnSpPr>
        <p:spPr>
          <a:xfrm>
            <a:off x="3198001" y="5000198"/>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5" name="直線矢印コネクタ 34">
            <a:extLst>
              <a:ext uri="{FF2B5EF4-FFF2-40B4-BE49-F238E27FC236}">
                <a16:creationId xmlns:a16="http://schemas.microsoft.com/office/drawing/2014/main" id="{127E62F9-B0FA-3542-98BC-64C12B4A4EC8}"/>
              </a:ext>
            </a:extLst>
          </p:cNvPr>
          <p:cNvCxnSpPr>
            <a:cxnSpLocks/>
            <a:stCxn id="14" idx="3"/>
          </p:cNvCxnSpPr>
          <p:nvPr/>
        </p:nvCxnSpPr>
        <p:spPr>
          <a:xfrm>
            <a:off x="5133040" y="4416871"/>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6" name="直線矢印コネクタ 35">
            <a:extLst>
              <a:ext uri="{FF2B5EF4-FFF2-40B4-BE49-F238E27FC236}">
                <a16:creationId xmlns:a16="http://schemas.microsoft.com/office/drawing/2014/main" id="{61A597E7-D5D5-EF3A-C292-413233ADECCD}"/>
              </a:ext>
            </a:extLst>
          </p:cNvPr>
          <p:cNvCxnSpPr>
            <a:cxnSpLocks/>
          </p:cNvCxnSpPr>
          <p:nvPr/>
        </p:nvCxnSpPr>
        <p:spPr>
          <a:xfrm>
            <a:off x="5133040" y="5000198"/>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6177E856-8710-9B6D-ADA6-41BB901ACA8D}"/>
              </a:ext>
            </a:extLst>
          </p:cNvPr>
          <p:cNvSpPr txBox="1"/>
          <p:nvPr/>
        </p:nvSpPr>
        <p:spPr>
          <a:xfrm>
            <a:off x="334483" y="3099958"/>
            <a:ext cx="3283114"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000">
                <a:solidFill>
                  <a:schemeClr val="tx1"/>
                </a:solidFill>
                <a:latin typeface="Meiryo UI" panose="020B0604030504040204" pitchFamily="50" charset="-128"/>
                <a:ea typeface="Meiryo UI" panose="020B0604030504040204" pitchFamily="50" charset="-128"/>
              </a:rPr>
              <a:t>＜例：サプライチェーン イメージ＞</a:t>
            </a:r>
          </a:p>
        </p:txBody>
      </p:sp>
      <p:sp>
        <p:nvSpPr>
          <p:cNvPr id="45" name="スライド番号プレースホルダー 44">
            <a:extLst>
              <a:ext uri="{FF2B5EF4-FFF2-40B4-BE49-F238E27FC236}">
                <a16:creationId xmlns:a16="http://schemas.microsoft.com/office/drawing/2014/main" id="{827BDB3E-298A-2E03-E5E0-20B47676D6B1}"/>
              </a:ext>
            </a:extLst>
          </p:cNvPr>
          <p:cNvSpPr>
            <a:spLocks noGrp="1"/>
          </p:cNvSpPr>
          <p:nvPr>
            <p:ph type="sldNum" sz="quarter" idx="12"/>
          </p:nvPr>
        </p:nvSpPr>
        <p:spPr/>
        <p:txBody>
          <a:bodyPr/>
          <a:lstStyle/>
          <a:p>
            <a:fld id="{70AD163A-2AD1-4CCD-B429-51A5FDE21725}" type="slidenum">
              <a:rPr kumimoji="1" lang="ja-JP" altLang="en-US" smtClean="0"/>
              <a:t>28</a:t>
            </a:fld>
            <a:endParaRPr kumimoji="1" lang="ja-JP" altLang="en-US"/>
          </a:p>
        </p:txBody>
      </p:sp>
      <p:sp>
        <p:nvSpPr>
          <p:cNvPr id="3" name="四角形: 1 つの角を切り取る 2">
            <a:extLst>
              <a:ext uri="{FF2B5EF4-FFF2-40B4-BE49-F238E27FC236}">
                <a16:creationId xmlns:a16="http://schemas.microsoft.com/office/drawing/2014/main" id="{82B424EC-5F89-C1CC-64FE-B9FD1AF71428}"/>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オ　</a:t>
            </a:r>
            <a:endParaRPr kumimoji="1" lang="ja-JP" altLang="en-US" sz="800" dirty="0">
              <a:solidFill>
                <a:schemeClr val="bg1"/>
              </a:solidFill>
            </a:endParaRPr>
          </a:p>
        </p:txBody>
      </p:sp>
      <p:sp>
        <p:nvSpPr>
          <p:cNvPr id="46" name="四角形: 1 つの角を切り取る 45">
            <a:extLst>
              <a:ext uri="{FF2B5EF4-FFF2-40B4-BE49-F238E27FC236}">
                <a16:creationId xmlns:a16="http://schemas.microsoft.com/office/drawing/2014/main" id="{D4CF1A64-D081-BFFC-55CA-631506CF94B9}"/>
              </a:ext>
            </a:extLst>
          </p:cNvPr>
          <p:cNvSpPr/>
          <p:nvPr/>
        </p:nvSpPr>
        <p:spPr>
          <a:xfrm>
            <a:off x="2316593" y="-1078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47" name="四角形: 1 つの角を切り取る 46">
            <a:extLst>
              <a:ext uri="{FF2B5EF4-FFF2-40B4-BE49-F238E27FC236}">
                <a16:creationId xmlns:a16="http://schemas.microsoft.com/office/drawing/2014/main" id="{F8621BB8-FDA2-5629-716A-40FB74A7D673}"/>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55" name="テキスト ボックス 54">
            <a:extLst>
              <a:ext uri="{FF2B5EF4-FFF2-40B4-BE49-F238E27FC236}">
                <a16:creationId xmlns:a16="http://schemas.microsoft.com/office/drawing/2014/main" id="{88DC442B-5BB4-44BB-B5BB-E8397BA32994}"/>
              </a:ext>
            </a:extLst>
          </p:cNvPr>
          <p:cNvSpPr txBox="1"/>
          <p:nvPr/>
        </p:nvSpPr>
        <p:spPr>
          <a:xfrm>
            <a:off x="148827" y="1809699"/>
            <a:ext cx="8642747" cy="661720"/>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1.</a:t>
            </a:r>
            <a:r>
              <a:rPr kumimoji="1" lang="ja-JP" altLang="en-US" sz="1600" b="1" dirty="0">
                <a:solidFill>
                  <a:prstClr val="black"/>
                </a:solidFill>
                <a:latin typeface="Meiryo UI" panose="020B0604030504040204" pitchFamily="50" charset="-128"/>
                <a:ea typeface="Meiryo UI" panose="020B0604030504040204" pitchFamily="50" charset="-128"/>
              </a:rPr>
              <a:t>域内仕入の拡大や地域における価値創造</a:t>
            </a:r>
            <a:endParaRPr kumimoji="1" lang="en-US" altLang="ja-JP" sz="1600" b="1" dirty="0">
              <a:solidFill>
                <a:prstClr val="black"/>
              </a:solidFill>
              <a:latin typeface="Meiryo UI" panose="020B0604030504040204" pitchFamily="50" charset="-128"/>
              <a:ea typeface="Meiryo UI" panose="020B0604030504040204" pitchFamily="50" charset="-128"/>
            </a:endParaRPr>
          </a:p>
          <a:p>
            <a:pPr>
              <a:spcAft>
                <a:spcPts val="600"/>
              </a:spcAft>
            </a:pPr>
            <a:r>
              <a:rPr kumimoji="1" lang="ja-JP" altLang="en-US" sz="1600" b="1" dirty="0">
                <a:solidFill>
                  <a:prstClr val="black"/>
                </a:solidFill>
                <a:latin typeface="Meiryo UI" panose="020B0604030504040204" pitchFamily="50" charset="-128"/>
                <a:ea typeface="Meiryo UI" panose="020B0604030504040204" pitchFamily="50" charset="-128"/>
              </a:rPr>
              <a:t>（サプライチェーンを通じた波及効果、ものづくり高度化、イノベーション、地域資源活用等）</a:t>
            </a:r>
          </a:p>
        </p:txBody>
      </p:sp>
      <p:sp>
        <p:nvSpPr>
          <p:cNvPr id="2" name="正方形/長方形 1">
            <a:extLst>
              <a:ext uri="{FF2B5EF4-FFF2-40B4-BE49-F238E27FC236}">
                <a16:creationId xmlns:a16="http://schemas.microsoft.com/office/drawing/2014/main" id="{ED504B09-E44E-4E6D-14AD-34602B02BD6B}"/>
              </a:ext>
            </a:extLst>
          </p:cNvPr>
          <p:cNvSpPr/>
          <p:nvPr/>
        </p:nvSpPr>
        <p:spPr>
          <a:xfrm>
            <a:off x="4010961" y="4775175"/>
            <a:ext cx="1122079" cy="450044"/>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当社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6" name="テキスト ボックス 15">
            <a:extLst>
              <a:ext uri="{FF2B5EF4-FFF2-40B4-BE49-F238E27FC236}">
                <a16:creationId xmlns:a16="http://schemas.microsoft.com/office/drawing/2014/main" id="{D50A0DCF-E478-15A1-370E-1586D077E8A1}"/>
              </a:ext>
            </a:extLst>
          </p:cNvPr>
          <p:cNvSpPr txBox="1"/>
          <p:nvPr/>
        </p:nvSpPr>
        <p:spPr>
          <a:xfrm>
            <a:off x="0" y="2434114"/>
            <a:ext cx="1990725"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代表的なものを記載してください。</a:t>
            </a:r>
          </a:p>
        </p:txBody>
      </p:sp>
      <p:sp>
        <p:nvSpPr>
          <p:cNvPr id="19" name="正方形/長方形 18">
            <a:extLst>
              <a:ext uri="{FF2B5EF4-FFF2-40B4-BE49-F238E27FC236}">
                <a16:creationId xmlns:a16="http://schemas.microsoft.com/office/drawing/2014/main" id="{0922156E-325D-B4AF-78E5-D8E252552960}"/>
              </a:ext>
            </a:extLst>
          </p:cNvPr>
          <p:cNvSpPr/>
          <p:nvPr/>
        </p:nvSpPr>
        <p:spPr>
          <a:xfrm>
            <a:off x="159228" y="1274795"/>
            <a:ext cx="8884444" cy="438987"/>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域内仕入の拡大や地域における価値創造などに資する事業であることの説明をご記載ください。（川上の調達先・川下の販売先など</a:t>
            </a:r>
            <a:r>
              <a:rPr kumimoji="1" lang="ja-JP" altLang="en-US" sz="1200" b="1">
                <a:solidFill>
                  <a:schemeClr val="tx1"/>
                </a:solidFill>
                <a:latin typeface="Meiryo UI" panose="020B0604030504040204" pitchFamily="50" charset="-128"/>
                <a:ea typeface="Meiryo UI" panose="020B0604030504040204" pitchFamily="50" charset="-128"/>
              </a:rPr>
              <a:t>サプライチェーンを通じた波及効果</a:t>
            </a:r>
            <a:r>
              <a:rPr kumimoji="1" lang="ja-JP" altLang="en-US" sz="1200">
                <a:solidFill>
                  <a:schemeClr val="tx1"/>
                </a:solidFill>
                <a:latin typeface="Meiryo UI" panose="020B0604030504040204" pitchFamily="50" charset="-128"/>
                <a:ea typeface="Meiryo UI" panose="020B0604030504040204" pitchFamily="50" charset="-128"/>
              </a:rPr>
              <a:t>がある事業であることの説明をご記載ください。）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7" name="吹き出し: 四角形 36">
            <a:extLst>
              <a:ext uri="{FF2B5EF4-FFF2-40B4-BE49-F238E27FC236}">
                <a16:creationId xmlns:a16="http://schemas.microsoft.com/office/drawing/2014/main" id="{0F39A87F-72F8-F97F-6C27-4EB3B878CBCF}"/>
              </a:ext>
            </a:extLst>
          </p:cNvPr>
          <p:cNvSpPr/>
          <p:nvPr/>
        </p:nvSpPr>
        <p:spPr>
          <a:xfrm>
            <a:off x="273871" y="5580374"/>
            <a:ext cx="5672127" cy="1254540"/>
          </a:xfrm>
          <a:prstGeom prst="wedgeRectCallout">
            <a:avLst>
              <a:gd name="adj1" fmla="val 24289"/>
              <a:gd name="adj2" fmla="val -97834"/>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サプライチェーン上において</a:t>
            </a:r>
            <a:r>
              <a:rPr kumimoji="1" lang="ja-JP" altLang="en-US" sz="900" b="1">
                <a:solidFill>
                  <a:schemeClr val="tx1"/>
                </a:solidFill>
                <a:latin typeface="Meiryo UI" panose="020B0604030504040204" pitchFamily="50" charset="-128"/>
                <a:ea typeface="Meiryo UI" panose="020B0604030504040204" pitchFamily="50" charset="-128"/>
              </a:rPr>
              <a:t>どのような機能や価値を提供</a:t>
            </a:r>
            <a:r>
              <a:rPr kumimoji="1" lang="ja-JP" altLang="en-US" sz="900">
                <a:solidFill>
                  <a:schemeClr val="tx1"/>
                </a:solidFill>
                <a:latin typeface="Meiryo UI" panose="020B0604030504040204" pitchFamily="50" charset="-128"/>
                <a:ea typeface="Meiryo UI" panose="020B0604030504040204" pitchFamily="50" charset="-128"/>
              </a:rPr>
              <a:t>しており、</a:t>
            </a:r>
            <a:r>
              <a:rPr kumimoji="1" lang="ja-JP" altLang="en-US" sz="900" b="1">
                <a:solidFill>
                  <a:schemeClr val="tx1"/>
                </a:solidFill>
                <a:latin typeface="Meiryo UI" panose="020B0604030504040204" pitchFamily="50" charset="-128"/>
                <a:ea typeface="Meiryo UI" panose="020B0604030504040204" pitchFamily="50" charset="-128"/>
              </a:rPr>
              <a:t>どの程度重要な役割を果たしているか</a:t>
            </a:r>
            <a:r>
              <a:rPr kumimoji="1" lang="ja-JP" altLang="en-US" sz="900">
                <a:solidFill>
                  <a:schemeClr val="tx1"/>
                </a:solidFill>
                <a:latin typeface="Meiryo UI" panose="020B0604030504040204" pitchFamily="50" charset="-128"/>
                <a:ea typeface="Meiryo UI" panose="020B0604030504040204" pitchFamily="50" charset="-128"/>
              </a:rPr>
              <a:t>について、具体的に説明してください。（また、シェア率や取引量など定量的なデータで示せる場合は、可能な限りそれらを記載してください。 ） </a:t>
            </a:r>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ものづくりの高度化</a:t>
            </a:r>
            <a:r>
              <a:rPr kumimoji="1" lang="ja-JP" altLang="en-US" sz="900">
                <a:solidFill>
                  <a:schemeClr val="tx1"/>
                </a:solidFill>
                <a:latin typeface="Meiryo UI" panose="020B0604030504040204" pitchFamily="50" charset="-128"/>
                <a:ea typeface="Meiryo UI" panose="020B0604030504040204" pitchFamily="50" charset="-128"/>
              </a:rPr>
              <a:t>や</a:t>
            </a:r>
            <a:r>
              <a:rPr kumimoji="1" lang="ja-JP" altLang="en-US" sz="900" b="1">
                <a:solidFill>
                  <a:schemeClr val="tx1"/>
                </a:solidFill>
                <a:latin typeface="Meiryo UI" panose="020B0604030504040204" pitchFamily="50" charset="-128"/>
                <a:ea typeface="Meiryo UI" panose="020B0604030504040204" pitchFamily="50" charset="-128"/>
              </a:rPr>
              <a:t>イノベーションの創出</a:t>
            </a:r>
            <a:r>
              <a:rPr kumimoji="1" lang="ja-JP" altLang="en-US" sz="900">
                <a:solidFill>
                  <a:schemeClr val="tx1"/>
                </a:solidFill>
                <a:latin typeface="Meiryo UI" panose="020B0604030504040204" pitchFamily="50" charset="-128"/>
                <a:ea typeface="Meiryo UI" panose="020B0604030504040204" pitchFamily="50" charset="-128"/>
              </a:rPr>
              <a:t>など産業競争力を強化し新たな価値創造に資する事業であることの説明をご記載ください。</a:t>
            </a:r>
            <a:r>
              <a:rPr kumimoji="1" lang="ja-JP" altLang="en-US" sz="900" b="1">
                <a:solidFill>
                  <a:schemeClr val="tx1"/>
                </a:solidFill>
                <a:latin typeface="Meiryo UI" panose="020B0604030504040204" pitchFamily="50" charset="-128"/>
                <a:ea typeface="Meiryo UI" panose="020B0604030504040204" pitchFamily="50" charset="-128"/>
              </a:rPr>
              <a:t> </a:t>
            </a:r>
            <a:endParaRPr kumimoji="1" lang="en-US" altLang="ja-JP" sz="900" b="1">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地域資源の積極的な活用</a:t>
            </a:r>
            <a:r>
              <a:rPr kumimoji="1" lang="ja-JP" altLang="en-US" sz="900">
                <a:solidFill>
                  <a:schemeClr val="tx1"/>
                </a:solidFill>
                <a:latin typeface="Meiryo UI" panose="020B0604030504040204" pitchFamily="50" charset="-128"/>
                <a:ea typeface="Meiryo UI" panose="020B0604030504040204" pitchFamily="50" charset="-128"/>
              </a:rPr>
              <a:t>などを通じ地域の経済成長を力強く牽引する事業であることの説明をご記載ください （地域未来牽引企業の認定等）。</a:t>
            </a:r>
            <a:endParaRPr kumimoji="1" lang="en-US" altLang="ja-JP" sz="9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61119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C5989937-C551-FC47-BD85-2DCBD527248D}"/>
              </a:ext>
            </a:extLst>
          </p:cNvPr>
          <p:cNvPicPr>
            <a:picLocks noChangeAspect="1"/>
          </p:cNvPicPr>
          <p:nvPr/>
        </p:nvPicPr>
        <p:blipFill>
          <a:blip r:embed="rId2"/>
          <a:stretch>
            <a:fillRect/>
          </a:stretch>
        </p:blipFill>
        <p:spPr>
          <a:xfrm>
            <a:off x="347349" y="805527"/>
            <a:ext cx="8449301" cy="4870457"/>
          </a:xfrm>
          <a:prstGeom prst="rect">
            <a:avLst/>
          </a:prstGeom>
        </p:spPr>
      </p:pic>
      <p:sp>
        <p:nvSpPr>
          <p:cNvPr id="4" name="正方形/長方形 3">
            <a:extLst>
              <a:ext uri="{FF2B5EF4-FFF2-40B4-BE49-F238E27FC236}">
                <a16:creationId xmlns:a16="http://schemas.microsoft.com/office/drawing/2014/main" id="{76D12979-E384-A04F-D37B-2B596890E840}"/>
              </a:ext>
            </a:extLst>
          </p:cNvPr>
          <p:cNvSpPr/>
          <p:nvPr/>
        </p:nvSpPr>
        <p:spPr>
          <a:xfrm>
            <a:off x="0" y="4018"/>
            <a:ext cx="9144000" cy="5793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誓約事項</a:t>
            </a:r>
            <a:endParaRPr kumimoji="1" lang="en-US" altLang="ja-JP" sz="1662" b="1">
              <a:solidFill>
                <a:schemeClr val="tx1"/>
              </a:solidFill>
              <a:latin typeface="Meiryo UI" panose="020B0604030504040204" pitchFamily="50" charset="-128"/>
              <a:ea typeface="Meiryo UI" panose="020B0604030504040204" pitchFamily="50" charset="-128"/>
            </a:endParaRPr>
          </a:p>
        </p:txBody>
      </p:sp>
      <p:graphicFrame>
        <p:nvGraphicFramePr>
          <p:cNvPr id="8" name="表 7">
            <a:extLst>
              <a:ext uri="{FF2B5EF4-FFF2-40B4-BE49-F238E27FC236}">
                <a16:creationId xmlns:a16="http://schemas.microsoft.com/office/drawing/2014/main" id="{ACD1B86C-A183-7563-C577-2627556AA024}"/>
              </a:ext>
            </a:extLst>
          </p:cNvPr>
          <p:cNvGraphicFramePr>
            <a:graphicFrameLocks noGrp="1"/>
          </p:cNvGraphicFramePr>
          <p:nvPr>
            <p:extLst>
              <p:ext uri="{D42A27DB-BD31-4B8C-83A1-F6EECF244321}">
                <p14:modId xmlns:p14="http://schemas.microsoft.com/office/powerpoint/2010/main" val="4061788076"/>
              </p:ext>
            </p:extLst>
          </p:nvPr>
        </p:nvGraphicFramePr>
        <p:xfrm>
          <a:off x="4949190" y="5718106"/>
          <a:ext cx="4023360" cy="548640"/>
        </p:xfrm>
        <a:graphic>
          <a:graphicData uri="http://schemas.openxmlformats.org/drawingml/2006/table">
            <a:tbl>
              <a:tblPr firstRow="1" bandRow="1">
                <a:tableStyleId>{5C22544A-7EE6-4342-B048-85BDC9FD1C3A}</a:tableStyleId>
              </a:tblPr>
              <a:tblGrid>
                <a:gridCol w="1318260">
                  <a:extLst>
                    <a:ext uri="{9D8B030D-6E8A-4147-A177-3AD203B41FA5}">
                      <a16:colId xmlns:a16="http://schemas.microsoft.com/office/drawing/2014/main" val="1690658331"/>
                    </a:ext>
                  </a:extLst>
                </a:gridCol>
                <a:gridCol w="2705100">
                  <a:extLst>
                    <a:ext uri="{9D8B030D-6E8A-4147-A177-3AD203B41FA5}">
                      <a16:colId xmlns:a16="http://schemas.microsoft.com/office/drawing/2014/main" val="1593283125"/>
                    </a:ext>
                  </a:extLst>
                </a:gridCol>
              </a:tblGrid>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補助事業名：</a:t>
                      </a: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2430934698"/>
                  </a:ext>
                </a:extLst>
              </a:tr>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rPr>
                        <a:t>代表者名：</a:t>
                      </a:r>
                      <a:endPar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1583601788"/>
                  </a:ext>
                </a:extLst>
              </a:tr>
            </a:tbl>
          </a:graphicData>
        </a:graphic>
      </p:graphicFrame>
      <p:sp>
        <p:nvSpPr>
          <p:cNvPr id="7" name="正方形/長方形 6">
            <a:extLst>
              <a:ext uri="{FF2B5EF4-FFF2-40B4-BE49-F238E27FC236}">
                <a16:creationId xmlns:a16="http://schemas.microsoft.com/office/drawing/2014/main" id="{93366FC7-F6E1-0457-0E4C-E3F27A28407B}"/>
              </a:ext>
            </a:extLst>
          </p:cNvPr>
          <p:cNvSpPr/>
          <p:nvPr/>
        </p:nvSpPr>
        <p:spPr>
          <a:xfrm>
            <a:off x="5381172" y="137774"/>
            <a:ext cx="2885373"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400" b="1">
                <a:solidFill>
                  <a:srgbClr val="FF0000"/>
                </a:solidFill>
                <a:latin typeface="Meiryo UI" panose="020B0604030504040204" pitchFamily="50" charset="-128"/>
                <a:ea typeface="Meiryo UI" panose="020B0604030504040204" pitchFamily="50" charset="-128"/>
              </a:rPr>
              <a:t>※</a:t>
            </a:r>
            <a:r>
              <a:rPr kumimoji="1" lang="ja-JP" altLang="en-US" sz="1400" b="1">
                <a:solidFill>
                  <a:srgbClr val="FF0000"/>
                </a:solidFill>
                <a:latin typeface="Meiryo UI" panose="020B0604030504040204" pitchFamily="50" charset="-128"/>
                <a:ea typeface="Meiryo UI" panose="020B0604030504040204" pitchFamily="50" charset="-128"/>
              </a:rPr>
              <a:t>本スライドは削除しないでください。</a:t>
            </a:r>
          </a:p>
        </p:txBody>
      </p:sp>
      <p:sp>
        <p:nvSpPr>
          <p:cNvPr id="2" name="スライド番号プレースホルダー 1">
            <a:extLst>
              <a:ext uri="{FF2B5EF4-FFF2-40B4-BE49-F238E27FC236}">
                <a16:creationId xmlns:a16="http://schemas.microsoft.com/office/drawing/2014/main" id="{390544B6-DD0D-1058-A3CC-BBD8B01D8574}"/>
              </a:ext>
            </a:extLst>
          </p:cNvPr>
          <p:cNvSpPr>
            <a:spLocks noGrp="1"/>
          </p:cNvSpPr>
          <p:nvPr>
            <p:ph type="sldNum" sz="quarter" idx="12"/>
          </p:nvPr>
        </p:nvSpPr>
        <p:spPr>
          <a:xfrm>
            <a:off x="7086600" y="6488857"/>
            <a:ext cx="2057400" cy="365125"/>
          </a:xfrm>
        </p:spPr>
        <p:txBody>
          <a:bodyPr/>
          <a:lstStyle/>
          <a:p>
            <a:fld id="{70AD163A-2AD1-4CCD-B429-51A5FDE21725}" type="slidenum">
              <a:rPr kumimoji="1" lang="ja-JP" altLang="en-US" smtClean="0"/>
              <a:t>2</a:t>
            </a:fld>
            <a:endParaRPr kumimoji="1" lang="ja-JP" altLang="en-US"/>
          </a:p>
        </p:txBody>
      </p:sp>
      <p:sp>
        <p:nvSpPr>
          <p:cNvPr id="3" name="吹き出し: 角を丸めた四角形 2">
            <a:extLst>
              <a:ext uri="{FF2B5EF4-FFF2-40B4-BE49-F238E27FC236}">
                <a16:creationId xmlns:a16="http://schemas.microsoft.com/office/drawing/2014/main" id="{934F1023-4FEF-45C3-9391-86094E1F12F4}"/>
              </a:ext>
            </a:extLst>
          </p:cNvPr>
          <p:cNvSpPr/>
          <p:nvPr/>
        </p:nvSpPr>
        <p:spPr>
          <a:xfrm>
            <a:off x="6823858" y="5277555"/>
            <a:ext cx="1809755" cy="480229"/>
          </a:xfrm>
          <a:prstGeom prst="wedgeRoundRectCallout">
            <a:avLst>
              <a:gd name="adj1" fmla="val -55611"/>
              <a:gd name="adj2" fmla="val 129712"/>
              <a:gd name="adj3" fmla="val 1666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000">
                <a:solidFill>
                  <a:schemeClr val="tx1"/>
                </a:solidFill>
                <a:latin typeface="Meiryo UI" panose="020B0604030504040204" pitchFamily="50" charset="-128"/>
                <a:ea typeface="Meiryo UI" panose="020B0604030504040204" pitchFamily="50" charset="-128"/>
              </a:rPr>
              <a:t>代表者名をご記載ください</a:t>
            </a:r>
          </a:p>
        </p:txBody>
      </p:sp>
    </p:spTree>
    <p:extLst>
      <p:ext uri="{BB962C8B-B14F-4D97-AF65-F5344CB8AC3E}">
        <p14:creationId xmlns:p14="http://schemas.microsoft.com/office/powerpoint/2010/main" val="16697957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576BE-F090-5D05-A261-F2E629412153}"/>
            </a:ext>
          </a:extLst>
        </p:cNvPr>
        <p:cNvGrpSpPr/>
        <p:nvPr/>
      </p:nvGrpSpPr>
      <p:grpSpPr>
        <a:xfrm>
          <a:off x="0" y="0"/>
          <a:ext cx="0" cy="0"/>
          <a:chOff x="0" y="0"/>
          <a:chExt cx="0" cy="0"/>
        </a:xfrm>
      </p:grpSpPr>
      <p:sp>
        <p:nvSpPr>
          <p:cNvPr id="9" name="四角形: 1 つの角を切り取る 8">
            <a:extLst>
              <a:ext uri="{FF2B5EF4-FFF2-40B4-BE49-F238E27FC236}">
                <a16:creationId xmlns:a16="http://schemas.microsoft.com/office/drawing/2014/main" id="{B9D3730C-CBD3-707B-2A09-CBA4EAB34121}"/>
              </a:ext>
            </a:extLst>
          </p:cNvPr>
          <p:cNvSpPr/>
          <p:nvPr/>
        </p:nvSpPr>
        <p:spPr>
          <a:xfrm>
            <a:off x="2312851" y="1776"/>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tx1"/>
                </a:solidFill>
                <a:latin typeface="Meiryo UI" panose="020B0604030504040204" pitchFamily="50" charset="-128"/>
                <a:ea typeface="Meiryo UI" panose="020B0604030504040204" pitchFamily="50" charset="-128"/>
              </a:rPr>
              <a:t>イ </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10" name="四角形: 1 つの角を切り取る 9">
            <a:extLst>
              <a:ext uri="{FF2B5EF4-FFF2-40B4-BE49-F238E27FC236}">
                <a16:creationId xmlns:a16="http://schemas.microsoft.com/office/drawing/2014/main" id="{C2A1116E-F1D8-CABE-B685-88DCC2BD39D3}"/>
              </a:ext>
            </a:extLst>
          </p:cNvPr>
          <p:cNvSpPr/>
          <p:nvPr/>
        </p:nvSpPr>
        <p:spPr>
          <a:xfrm>
            <a:off x="0" y="608"/>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オ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25483447-B4F1-F4B1-B48C-FC670E657CBA}"/>
              </a:ext>
            </a:extLst>
          </p:cNvPr>
          <p:cNvSpPr/>
          <p:nvPr/>
        </p:nvSpPr>
        <p:spPr>
          <a:xfrm>
            <a:off x="4625702" y="608"/>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2" name="正方形/長方形 1">
            <a:extLst>
              <a:ext uri="{FF2B5EF4-FFF2-40B4-BE49-F238E27FC236}">
                <a16:creationId xmlns:a16="http://schemas.microsoft.com/office/drawing/2014/main" id="{D83076E9-8B17-DC92-76D2-4DECC0F7E78C}"/>
              </a:ext>
            </a:extLst>
          </p:cNvPr>
          <p:cNvSpPr/>
          <p:nvPr/>
        </p:nvSpPr>
        <p:spPr>
          <a:xfrm>
            <a:off x="163143" y="2145464"/>
            <a:ext cx="8828457" cy="463100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prstClr val="black"/>
                </a:solidFill>
                <a:latin typeface="Meiryo UI" panose="020B0604030504040204" pitchFamily="50" charset="-128"/>
                <a:ea typeface="Meiryo UI" panose="020B0604030504040204" pitchFamily="50" charset="-128"/>
              </a:rPr>
              <a:t>詳細</a:t>
            </a:r>
            <a:r>
              <a:rPr kumimoji="1" lang="ja-JP" altLang="en-US" sz="1400" b="1">
                <a:solidFill>
                  <a:prstClr val="black"/>
                </a:solidFill>
                <a:latin typeface="Meiryo UI" panose="020B0604030504040204" pitchFamily="50" charset="-128"/>
                <a:ea typeface="Meiryo UI" panose="020B0604030504040204" pitchFamily="50" charset="-128"/>
              </a:rPr>
              <a:t>　　　</a:t>
            </a:r>
            <a:endParaRPr kumimoji="1" lang="en-US" altLang="ja-JP" sz="1400" b="1">
              <a:solidFill>
                <a:prstClr val="black"/>
              </a:solidFill>
              <a:latin typeface="Meiryo UI" panose="020B0604030504040204" pitchFamily="50" charset="-128"/>
              <a:ea typeface="Meiryo UI" panose="020B0604030504040204" pitchFamily="50" charset="-128"/>
            </a:endParaRPr>
          </a:p>
        </p:txBody>
      </p:sp>
      <p:sp>
        <p:nvSpPr>
          <p:cNvPr id="15" name="タイトル 3">
            <a:extLst>
              <a:ext uri="{FF2B5EF4-FFF2-40B4-BE49-F238E27FC236}">
                <a16:creationId xmlns:a16="http://schemas.microsoft.com/office/drawing/2014/main" id="{A5ACB241-4B4D-2E72-9849-25EBCE9E5A12}"/>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993B92FE-26D2-67CE-6A34-13D4660302E5}"/>
              </a:ext>
            </a:extLst>
          </p:cNvPr>
          <p:cNvSpPr>
            <a:spLocks noGrp="1"/>
          </p:cNvSpPr>
          <p:nvPr>
            <p:ph type="sldNum" sz="quarter" idx="12"/>
          </p:nvPr>
        </p:nvSpPr>
        <p:spPr/>
        <p:txBody>
          <a:bodyPr/>
          <a:lstStyle/>
          <a:p>
            <a:fld id="{70AD163A-2AD1-4CCD-B429-51A5FDE21725}" type="slidenum">
              <a:rPr kumimoji="1" lang="ja-JP" altLang="en-US" smtClean="0"/>
              <a:t>29</a:t>
            </a:fld>
            <a:endParaRPr kumimoji="1" lang="ja-JP" altLang="en-US"/>
          </a:p>
        </p:txBody>
      </p:sp>
      <p:sp>
        <p:nvSpPr>
          <p:cNvPr id="3" name="タイトル 3">
            <a:extLst>
              <a:ext uri="{FF2B5EF4-FFF2-40B4-BE49-F238E27FC236}">
                <a16:creationId xmlns:a16="http://schemas.microsoft.com/office/drawing/2014/main" id="{94ECFDBD-CD96-2E11-7B23-8220345B37E5}"/>
              </a:ext>
            </a:extLst>
          </p:cNvPr>
          <p:cNvSpPr txBox="1">
            <a:spLocks/>
          </p:cNvSpPr>
          <p:nvPr/>
        </p:nvSpPr>
        <p:spPr>
          <a:xfrm>
            <a:off x="511873" y="242563"/>
            <a:ext cx="4385247"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／地域のモデル企業</a:t>
            </a:r>
          </a:p>
        </p:txBody>
      </p:sp>
      <p:sp>
        <p:nvSpPr>
          <p:cNvPr id="13" name="テキスト ボックス 12">
            <a:extLst>
              <a:ext uri="{FF2B5EF4-FFF2-40B4-BE49-F238E27FC236}">
                <a16:creationId xmlns:a16="http://schemas.microsoft.com/office/drawing/2014/main" id="{7793C5AE-6DF5-718D-6E33-B9B03F05B78E}"/>
              </a:ext>
            </a:extLst>
          </p:cNvPr>
          <p:cNvSpPr txBox="1"/>
          <p:nvPr/>
        </p:nvSpPr>
        <p:spPr>
          <a:xfrm>
            <a:off x="148827" y="1244804"/>
            <a:ext cx="9233298" cy="661720"/>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2.</a:t>
            </a:r>
            <a:r>
              <a:rPr kumimoji="1" lang="ja-JP" altLang="en-US" sz="1600" b="1" dirty="0">
                <a:solidFill>
                  <a:prstClr val="black"/>
                </a:solidFill>
                <a:latin typeface="Meiryo UI" panose="020B0604030504040204" pitchFamily="50" charset="-128"/>
                <a:ea typeface="Meiryo UI" panose="020B0604030504040204" pitchFamily="50" charset="-128"/>
              </a:rPr>
              <a:t>地域のモデル企業としての取組</a:t>
            </a:r>
            <a:endParaRPr kumimoji="1" lang="en-US" altLang="ja-JP" sz="1600" b="1" dirty="0">
              <a:solidFill>
                <a:prstClr val="black"/>
              </a:solidFill>
              <a:latin typeface="Meiryo UI" panose="020B0604030504040204" pitchFamily="50" charset="-128"/>
              <a:ea typeface="Meiryo UI" panose="020B0604030504040204" pitchFamily="50" charset="-128"/>
            </a:endParaRPr>
          </a:p>
          <a:p>
            <a:pPr>
              <a:spcAft>
                <a:spcPts val="600"/>
              </a:spcAft>
            </a:pPr>
            <a:r>
              <a:rPr kumimoji="1" lang="ja-JP" altLang="en-US" sz="1600" b="1" dirty="0">
                <a:solidFill>
                  <a:prstClr val="black"/>
                </a:solidFill>
                <a:latin typeface="Meiryo UI" panose="020B0604030504040204" pitchFamily="50" charset="-128"/>
                <a:ea typeface="Meiryo UI" panose="020B0604030504040204" pitchFamily="50" charset="-128"/>
              </a:rPr>
              <a:t>（パートナーシップ構築宣言をはじめ、</a:t>
            </a:r>
            <a:r>
              <a:rPr kumimoji="1" lang="en-US" altLang="ja-JP" sz="1600" b="1" dirty="0">
                <a:solidFill>
                  <a:prstClr val="black"/>
                </a:solidFill>
                <a:latin typeface="Meiryo UI" panose="020B0604030504040204" pitchFamily="50" charset="-128"/>
                <a:ea typeface="Meiryo UI" panose="020B0604030504040204" pitchFamily="50" charset="-128"/>
              </a:rPr>
              <a:t>BCP</a:t>
            </a:r>
            <a:r>
              <a:rPr kumimoji="1" lang="ja-JP" altLang="en-US" sz="1600" b="1" dirty="0">
                <a:solidFill>
                  <a:prstClr val="black"/>
                </a:solidFill>
                <a:latin typeface="Meiryo UI" panose="020B0604030504040204" pitchFamily="50" charset="-128"/>
                <a:ea typeface="Meiryo UI" panose="020B0604030504040204" pitchFamily="50" charset="-128"/>
              </a:rPr>
              <a:t>、経済安全保障、女性活躍など地域のモデル企業としての取組）</a:t>
            </a:r>
            <a:endParaRPr kumimoji="1" lang="en-US" altLang="ja-JP" sz="1600" b="1" dirty="0">
              <a:solidFill>
                <a:prstClr val="black"/>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F20AEA55-D311-B684-E99D-DEDE50FC6E9E}"/>
              </a:ext>
            </a:extLst>
          </p:cNvPr>
          <p:cNvSpPr txBox="1"/>
          <p:nvPr/>
        </p:nvSpPr>
        <p:spPr>
          <a:xfrm>
            <a:off x="148827" y="1865205"/>
            <a:ext cx="1990725"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代表的なものを記載してください。</a:t>
            </a:r>
          </a:p>
        </p:txBody>
      </p:sp>
      <p:sp>
        <p:nvSpPr>
          <p:cNvPr id="5" name="吹き出し: 四角形 4">
            <a:extLst>
              <a:ext uri="{FF2B5EF4-FFF2-40B4-BE49-F238E27FC236}">
                <a16:creationId xmlns:a16="http://schemas.microsoft.com/office/drawing/2014/main" id="{7B5DE781-E0B8-EF2E-9B27-2C406243B263}"/>
              </a:ext>
            </a:extLst>
          </p:cNvPr>
          <p:cNvSpPr/>
          <p:nvPr/>
        </p:nvSpPr>
        <p:spPr>
          <a:xfrm>
            <a:off x="2812519" y="3429000"/>
            <a:ext cx="3835169" cy="603504"/>
          </a:xfrm>
          <a:prstGeom prst="wedgeRectCallout">
            <a:avLst>
              <a:gd name="adj1" fmla="val -89288"/>
              <a:gd name="adj2" fmla="val -56988"/>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900">
                <a:solidFill>
                  <a:schemeClr val="tx1"/>
                </a:solidFill>
                <a:latin typeface="Meiryo UI" panose="020B0604030504040204" pitchFamily="50" charset="-128"/>
                <a:ea typeface="Meiryo UI" panose="020B0604030504040204" pitchFamily="50" charset="-128"/>
              </a:rPr>
              <a:t>パートナーシップ構築宣言をはじめ、</a:t>
            </a:r>
            <a:r>
              <a:rPr kumimoji="1" lang="en-US" altLang="ja-JP" sz="900">
                <a:solidFill>
                  <a:schemeClr val="tx1"/>
                </a:solidFill>
                <a:latin typeface="Meiryo UI" panose="020B0604030504040204" pitchFamily="50" charset="-128"/>
                <a:ea typeface="Meiryo UI" panose="020B0604030504040204" pitchFamily="50" charset="-128"/>
              </a:rPr>
              <a:t>BCP</a:t>
            </a:r>
            <a:r>
              <a:rPr kumimoji="1" lang="ja-JP" altLang="en-US" sz="900">
                <a:solidFill>
                  <a:schemeClr val="tx1"/>
                </a:solidFill>
                <a:latin typeface="Meiryo UI" panose="020B0604030504040204" pitchFamily="50" charset="-128"/>
                <a:ea typeface="Meiryo UI" panose="020B0604030504040204" pitchFamily="50" charset="-128"/>
              </a:rPr>
              <a:t>、経済安全保障、女性活躍など地域のモデル企業としての取組についてご記載ください。</a:t>
            </a:r>
            <a:endParaRPr kumimoji="1" lang="en-US" altLang="ja-JP" sz="900" b="1">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4552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B6169597-2039-0F53-1C1E-EF0924C534F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D8B717C-8668-AF34-EE19-8F823DBD89B4}"/>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③実現可能性について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4B3D00C-70F9-E1FC-2122-A75E89AA9D6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30</a:t>
            </a:fld>
            <a:endParaRPr kumimoji="1" lang="ja-JP" altLang="en-US"/>
          </a:p>
        </p:txBody>
      </p:sp>
    </p:spTree>
    <p:extLst>
      <p:ext uri="{BB962C8B-B14F-4D97-AF65-F5344CB8AC3E}">
        <p14:creationId xmlns:p14="http://schemas.microsoft.com/office/powerpoint/2010/main" val="39566459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正方形/長方形 37">
            <a:extLst>
              <a:ext uri="{FF2B5EF4-FFF2-40B4-BE49-F238E27FC236}">
                <a16:creationId xmlns:a16="http://schemas.microsoft.com/office/drawing/2014/main" id="{9291FA82-3472-72DF-FEF3-D18B6080FA15}"/>
              </a:ext>
            </a:extLst>
          </p:cNvPr>
          <p:cNvSpPr/>
          <p:nvPr/>
        </p:nvSpPr>
        <p:spPr>
          <a:xfrm>
            <a:off x="2128214" y="2743561"/>
            <a:ext cx="4367268" cy="2654724"/>
          </a:xfrm>
          <a:prstGeom prst="rect">
            <a:avLst/>
          </a:prstGeom>
          <a:ln>
            <a:noFill/>
          </a:ln>
        </p:spPr>
        <p:txBody>
          <a:bodyPr/>
          <a:lstStyle/>
          <a:p>
            <a:endParaRPr lang="ja-JP" altLang="en-US"/>
          </a:p>
        </p:txBody>
      </p:sp>
      <p:sp>
        <p:nvSpPr>
          <p:cNvPr id="39" name="フリーフォーム: 図形 38">
            <a:extLst>
              <a:ext uri="{FF2B5EF4-FFF2-40B4-BE49-F238E27FC236}">
                <a16:creationId xmlns:a16="http://schemas.microsoft.com/office/drawing/2014/main" id="{7C2E61AE-3203-7E07-B642-CBABF7309566}"/>
              </a:ext>
            </a:extLst>
          </p:cNvPr>
          <p:cNvSpPr/>
          <p:nvPr/>
        </p:nvSpPr>
        <p:spPr>
          <a:xfrm>
            <a:off x="4878401" y="4177436"/>
            <a:ext cx="425413" cy="91440"/>
          </a:xfrm>
          <a:custGeom>
            <a:avLst/>
            <a:gdLst/>
            <a:ahLst/>
            <a:cxnLst/>
            <a:rect l="0" t="0" r="0" b="0"/>
            <a:pathLst>
              <a:path>
                <a:moveTo>
                  <a:pt x="0" y="45720"/>
                </a:moveTo>
                <a:lnTo>
                  <a:pt x="214300" y="45720"/>
                </a:lnTo>
                <a:lnTo>
                  <a:pt x="214300" y="47149"/>
                </a:lnTo>
                <a:lnTo>
                  <a:pt x="425413" y="47149"/>
                </a:lnTo>
              </a:path>
            </a:pathLst>
          </a:custGeom>
          <a:noFill/>
          <a:ln>
            <a:solidFill>
              <a:schemeClr val="tx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0" name="フリーフォーム: 図形 39">
            <a:extLst>
              <a:ext uri="{FF2B5EF4-FFF2-40B4-BE49-F238E27FC236}">
                <a16:creationId xmlns:a16="http://schemas.microsoft.com/office/drawing/2014/main" id="{24313A11-6543-11EE-0BC6-D918085E6E01}"/>
              </a:ext>
            </a:extLst>
          </p:cNvPr>
          <p:cNvSpPr/>
          <p:nvPr/>
        </p:nvSpPr>
        <p:spPr>
          <a:xfrm>
            <a:off x="3301914" y="2922396"/>
            <a:ext cx="403795" cy="1300760"/>
          </a:xfrm>
          <a:custGeom>
            <a:avLst/>
            <a:gdLst/>
            <a:ahLst/>
            <a:cxnLst/>
            <a:rect l="0" t="0" r="0" b="0"/>
            <a:pathLst>
              <a:path>
                <a:moveTo>
                  <a:pt x="0" y="0"/>
                </a:moveTo>
                <a:lnTo>
                  <a:pt x="192682" y="0"/>
                </a:lnTo>
                <a:lnTo>
                  <a:pt x="192682" y="1300760"/>
                </a:lnTo>
                <a:lnTo>
                  <a:pt x="403795" y="130076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1" name="フリーフォーム: 図形 40">
            <a:extLst>
              <a:ext uri="{FF2B5EF4-FFF2-40B4-BE49-F238E27FC236}">
                <a16:creationId xmlns:a16="http://schemas.microsoft.com/office/drawing/2014/main" id="{79F75931-645A-5948-3D4A-9717FC880019}"/>
              </a:ext>
            </a:extLst>
          </p:cNvPr>
          <p:cNvSpPr/>
          <p:nvPr/>
        </p:nvSpPr>
        <p:spPr>
          <a:xfrm>
            <a:off x="4878401" y="3530144"/>
            <a:ext cx="408482" cy="91440"/>
          </a:xfrm>
          <a:custGeom>
            <a:avLst/>
            <a:gdLst/>
            <a:ahLst/>
            <a:cxnLst/>
            <a:rect l="0" t="0" r="0" b="0"/>
            <a:pathLst>
              <a:path>
                <a:moveTo>
                  <a:pt x="0" y="45887"/>
                </a:moveTo>
                <a:lnTo>
                  <a:pt x="197369" y="45887"/>
                </a:lnTo>
                <a:lnTo>
                  <a:pt x="197369" y="45720"/>
                </a:lnTo>
                <a:lnTo>
                  <a:pt x="408482" y="45720"/>
                </a:lnTo>
              </a:path>
            </a:pathLst>
          </a:custGeom>
          <a:noFill/>
          <a:ln>
            <a:solidFill>
              <a:schemeClr val="tx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2" name="フリーフォーム: 図形 41">
            <a:extLst>
              <a:ext uri="{FF2B5EF4-FFF2-40B4-BE49-F238E27FC236}">
                <a16:creationId xmlns:a16="http://schemas.microsoft.com/office/drawing/2014/main" id="{EB48F037-38A7-2E3B-551D-987D556521B8}"/>
              </a:ext>
            </a:extLst>
          </p:cNvPr>
          <p:cNvSpPr/>
          <p:nvPr/>
        </p:nvSpPr>
        <p:spPr>
          <a:xfrm>
            <a:off x="3301914" y="2922396"/>
            <a:ext cx="403795" cy="653635"/>
          </a:xfrm>
          <a:custGeom>
            <a:avLst/>
            <a:gdLst/>
            <a:ahLst/>
            <a:cxnLst/>
            <a:rect l="0" t="0" r="0" b="0"/>
            <a:pathLst>
              <a:path>
                <a:moveTo>
                  <a:pt x="0" y="0"/>
                </a:moveTo>
                <a:lnTo>
                  <a:pt x="192682" y="0"/>
                </a:lnTo>
                <a:lnTo>
                  <a:pt x="192682" y="653635"/>
                </a:lnTo>
                <a:lnTo>
                  <a:pt x="403795" y="653635"/>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3" name="フリーフォーム: 図形 42">
            <a:extLst>
              <a:ext uri="{FF2B5EF4-FFF2-40B4-BE49-F238E27FC236}">
                <a16:creationId xmlns:a16="http://schemas.microsoft.com/office/drawing/2014/main" id="{AD2EBD9B-9F3F-21C9-CBA6-8ECE89CBC269}"/>
              </a:ext>
            </a:extLst>
          </p:cNvPr>
          <p:cNvSpPr/>
          <p:nvPr/>
        </p:nvSpPr>
        <p:spPr>
          <a:xfrm>
            <a:off x="4864425" y="2876277"/>
            <a:ext cx="419249" cy="91440"/>
          </a:xfrm>
          <a:custGeom>
            <a:avLst/>
            <a:gdLst/>
            <a:ahLst/>
            <a:cxnLst/>
            <a:rect l="0" t="0" r="0" b="0"/>
            <a:pathLst>
              <a:path>
                <a:moveTo>
                  <a:pt x="0" y="46119"/>
                </a:moveTo>
                <a:lnTo>
                  <a:pt x="208136" y="46119"/>
                </a:lnTo>
                <a:lnTo>
                  <a:pt x="208136" y="45720"/>
                </a:lnTo>
                <a:lnTo>
                  <a:pt x="419249" y="4572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4" name="フリーフォーム: 図形 43">
            <a:extLst>
              <a:ext uri="{FF2B5EF4-FFF2-40B4-BE49-F238E27FC236}">
                <a16:creationId xmlns:a16="http://schemas.microsoft.com/office/drawing/2014/main" id="{48A7818B-ECA0-3CFF-7F6D-03C9E6012705}"/>
              </a:ext>
            </a:extLst>
          </p:cNvPr>
          <p:cNvSpPr/>
          <p:nvPr/>
        </p:nvSpPr>
        <p:spPr>
          <a:xfrm>
            <a:off x="3301914" y="2876676"/>
            <a:ext cx="389820" cy="91440"/>
          </a:xfrm>
          <a:custGeom>
            <a:avLst/>
            <a:gdLst/>
            <a:ahLst/>
            <a:cxnLst/>
            <a:rect l="0" t="0" r="0" b="0"/>
            <a:pathLst>
              <a:path>
                <a:moveTo>
                  <a:pt x="0" y="45720"/>
                </a:moveTo>
                <a:lnTo>
                  <a:pt x="389820" y="4572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5" name="フリーフォーム: 図形 44">
            <a:extLst>
              <a:ext uri="{FF2B5EF4-FFF2-40B4-BE49-F238E27FC236}">
                <a16:creationId xmlns:a16="http://schemas.microsoft.com/office/drawing/2014/main" id="{24DB731F-FF31-D10B-E207-906ACB4A6FBD}"/>
              </a:ext>
            </a:extLst>
          </p:cNvPr>
          <p:cNvSpPr/>
          <p:nvPr/>
        </p:nvSpPr>
        <p:spPr>
          <a:xfrm>
            <a:off x="2129224" y="2743561"/>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代表取締役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solidFill>
                <a:schemeClr val="tx1"/>
              </a:solidFill>
              <a:latin typeface="Meiryo UI" panose="020B0604030504040204" pitchFamily="50" charset="-128"/>
              <a:ea typeface="Meiryo UI" panose="020B0604030504040204" pitchFamily="50" charset="-128"/>
            </a:endParaRPr>
          </a:p>
        </p:txBody>
      </p:sp>
      <p:sp>
        <p:nvSpPr>
          <p:cNvPr id="46" name="フリーフォーム: 図形 45">
            <a:extLst>
              <a:ext uri="{FF2B5EF4-FFF2-40B4-BE49-F238E27FC236}">
                <a16:creationId xmlns:a16="http://schemas.microsoft.com/office/drawing/2014/main" id="{E098B814-1E00-D3FB-A863-A1240DB2D4DA}"/>
              </a:ext>
            </a:extLst>
          </p:cNvPr>
          <p:cNvSpPr/>
          <p:nvPr/>
        </p:nvSpPr>
        <p:spPr>
          <a:xfrm>
            <a:off x="3691735" y="2743561"/>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solidFill>
                <a:schemeClr val="tx1"/>
              </a:solidFill>
              <a:latin typeface="Meiryo UI" panose="020B0604030504040204" pitchFamily="50" charset="-128"/>
              <a:ea typeface="Meiryo UI" panose="020B0604030504040204" pitchFamily="50" charset="-128"/>
            </a:endParaRPr>
          </a:p>
        </p:txBody>
      </p:sp>
      <p:sp>
        <p:nvSpPr>
          <p:cNvPr id="47" name="フリーフォーム: 図形 46">
            <a:extLst>
              <a:ext uri="{FF2B5EF4-FFF2-40B4-BE49-F238E27FC236}">
                <a16:creationId xmlns:a16="http://schemas.microsoft.com/office/drawing/2014/main" id="{7D4E1235-F813-7DA4-DF8A-A892534CDEAE}"/>
              </a:ext>
            </a:extLst>
          </p:cNvPr>
          <p:cNvSpPr/>
          <p:nvPr/>
        </p:nvSpPr>
        <p:spPr>
          <a:xfrm>
            <a:off x="5283675" y="2743561"/>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4605" tIns="14605" rIns="14605" bIns="1460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主任</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48" name="フリーフォーム: 図形 47">
            <a:extLst>
              <a:ext uri="{FF2B5EF4-FFF2-40B4-BE49-F238E27FC236}">
                <a16:creationId xmlns:a16="http://schemas.microsoft.com/office/drawing/2014/main" id="{D75C8582-24EF-3B8D-1500-3DC31F126C67}"/>
              </a:ext>
            </a:extLst>
          </p:cNvPr>
          <p:cNvSpPr/>
          <p:nvPr/>
        </p:nvSpPr>
        <p:spPr>
          <a:xfrm>
            <a:off x="3691735" y="3397196"/>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p>
        </p:txBody>
      </p:sp>
      <p:sp>
        <p:nvSpPr>
          <p:cNvPr id="49" name="フリーフォーム: 図形 48">
            <a:extLst>
              <a:ext uri="{FF2B5EF4-FFF2-40B4-BE49-F238E27FC236}">
                <a16:creationId xmlns:a16="http://schemas.microsoft.com/office/drawing/2014/main" id="{C04C4C31-617A-0BC1-E368-A9216C0AC418}"/>
              </a:ext>
            </a:extLst>
          </p:cNvPr>
          <p:cNvSpPr/>
          <p:nvPr/>
        </p:nvSpPr>
        <p:spPr>
          <a:xfrm>
            <a:off x="5283675" y="3397428"/>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prstClr val="white">
              <a:lumMod val="95000"/>
            </a:prstClr>
          </a:solidFill>
          <a:ln w="12700" cap="flat" cmpd="sng" algn="ctr">
            <a:solidFill>
              <a:prstClr val="black"/>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リーダー</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50" name="フリーフォーム: 図形 49">
            <a:extLst>
              <a:ext uri="{FF2B5EF4-FFF2-40B4-BE49-F238E27FC236}">
                <a16:creationId xmlns:a16="http://schemas.microsoft.com/office/drawing/2014/main" id="{1E33F86C-77AB-FC04-0E53-5AAC5DA0DDEE}"/>
              </a:ext>
            </a:extLst>
          </p:cNvPr>
          <p:cNvSpPr/>
          <p:nvPr/>
        </p:nvSpPr>
        <p:spPr>
          <a:xfrm>
            <a:off x="3691735" y="4044321"/>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p>
        </p:txBody>
      </p:sp>
      <p:sp>
        <p:nvSpPr>
          <p:cNvPr id="51" name="フリーフォーム: 図形 50">
            <a:extLst>
              <a:ext uri="{FF2B5EF4-FFF2-40B4-BE49-F238E27FC236}">
                <a16:creationId xmlns:a16="http://schemas.microsoft.com/office/drawing/2014/main" id="{10E5550A-CFE8-B6A4-F55A-EF7E4A7E58C4}"/>
              </a:ext>
            </a:extLst>
          </p:cNvPr>
          <p:cNvSpPr/>
          <p:nvPr/>
        </p:nvSpPr>
        <p:spPr>
          <a:xfrm>
            <a:off x="5283675" y="4046149"/>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prstClr val="white">
              <a:lumMod val="95000"/>
            </a:prstClr>
          </a:solidFill>
          <a:ln w="12700" cap="flat" cmpd="sng" algn="ctr">
            <a:solidFill>
              <a:prstClr val="black"/>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主任</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59" name="正方形/長方形 58">
            <a:extLst>
              <a:ext uri="{FF2B5EF4-FFF2-40B4-BE49-F238E27FC236}">
                <a16:creationId xmlns:a16="http://schemas.microsoft.com/office/drawing/2014/main" id="{EE9B53C5-72A5-224A-EDA1-AB18E7DBAECA}"/>
              </a:ext>
            </a:extLst>
          </p:cNvPr>
          <p:cNvSpPr/>
          <p:nvPr/>
        </p:nvSpPr>
        <p:spPr>
          <a:xfrm>
            <a:off x="3690632" y="2574681"/>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事業責任者</a:t>
            </a:r>
          </a:p>
        </p:txBody>
      </p:sp>
      <p:sp>
        <p:nvSpPr>
          <p:cNvPr id="62" name="正方形/長方形 61">
            <a:extLst>
              <a:ext uri="{FF2B5EF4-FFF2-40B4-BE49-F238E27FC236}">
                <a16:creationId xmlns:a16="http://schemas.microsoft.com/office/drawing/2014/main" id="{C4A4743A-F8A7-7073-9C89-B20085328CB5}"/>
              </a:ext>
            </a:extLst>
          </p:cNvPr>
          <p:cNvSpPr/>
          <p:nvPr/>
        </p:nvSpPr>
        <p:spPr>
          <a:xfrm>
            <a:off x="5281659" y="2573015"/>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営業部門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a:extLst>
              <a:ext uri="{FF2B5EF4-FFF2-40B4-BE49-F238E27FC236}">
                <a16:creationId xmlns:a16="http://schemas.microsoft.com/office/drawing/2014/main" id="{54F3238B-5A25-3A4E-C507-690BF969791B}"/>
              </a:ext>
            </a:extLst>
          </p:cNvPr>
          <p:cNvSpPr/>
          <p:nvPr/>
        </p:nvSpPr>
        <p:spPr>
          <a:xfrm>
            <a:off x="5281658" y="3231382"/>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latin typeface="Meiryo UI" panose="020B0604030504040204" pitchFamily="50" charset="-128"/>
                <a:ea typeface="Meiryo UI" panose="020B0604030504040204" pitchFamily="50" charset="-128"/>
                <a:cs typeface="Meiryo UI" panose="020B0604030504040204" pitchFamily="50" charset="-128"/>
              </a:rPr>
              <a:t>製造・管理部門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正方形/長方形 63">
            <a:extLst>
              <a:ext uri="{FF2B5EF4-FFF2-40B4-BE49-F238E27FC236}">
                <a16:creationId xmlns:a16="http://schemas.microsoft.com/office/drawing/2014/main" id="{97F54514-5509-6BEC-D9DC-88727BEC8387}"/>
              </a:ext>
            </a:extLst>
          </p:cNvPr>
          <p:cNvSpPr/>
          <p:nvPr/>
        </p:nvSpPr>
        <p:spPr>
          <a:xfrm>
            <a:off x="5281659" y="3888600"/>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latin typeface="Meiryo UI" panose="020B0604030504040204" pitchFamily="50" charset="-128"/>
                <a:ea typeface="Meiryo UI" panose="020B0604030504040204" pitchFamily="50" charset="-128"/>
                <a:cs typeface="Meiryo UI" panose="020B0604030504040204" pitchFamily="50" charset="-128"/>
              </a:rPr>
              <a:t>経理・総務部門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正方形/長方形 66">
            <a:extLst>
              <a:ext uri="{FF2B5EF4-FFF2-40B4-BE49-F238E27FC236}">
                <a16:creationId xmlns:a16="http://schemas.microsoft.com/office/drawing/2014/main" id="{1F85E850-0AC4-1855-0DEA-2E045A8D032D}"/>
              </a:ext>
            </a:extLst>
          </p:cNvPr>
          <p:cNvSpPr/>
          <p:nvPr/>
        </p:nvSpPr>
        <p:spPr>
          <a:xfrm>
            <a:off x="3694865" y="3241575"/>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製造責任者</a:t>
            </a:r>
            <a:endParaRPr kumimoji="1" lang="ja-JP" altLang="en-US" sz="1000"/>
          </a:p>
        </p:txBody>
      </p:sp>
      <p:sp>
        <p:nvSpPr>
          <p:cNvPr id="68" name="正方形/長方形 67">
            <a:extLst>
              <a:ext uri="{FF2B5EF4-FFF2-40B4-BE49-F238E27FC236}">
                <a16:creationId xmlns:a16="http://schemas.microsoft.com/office/drawing/2014/main" id="{45B93660-05E9-7AA5-D123-5CBB66ED517C}"/>
              </a:ext>
            </a:extLst>
          </p:cNvPr>
          <p:cNvSpPr/>
          <p:nvPr/>
        </p:nvSpPr>
        <p:spPr>
          <a:xfrm>
            <a:off x="2128214" y="2578920"/>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経営者</a:t>
            </a: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1/2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A267B962-B81B-08A5-285B-3C4531FAF676}"/>
              </a:ext>
            </a:extLst>
          </p:cNvPr>
          <p:cNvGraphicFramePr>
            <a:graphicFrameLocks noGrp="1"/>
          </p:cNvGraphicFramePr>
          <p:nvPr>
            <p:extLst>
              <p:ext uri="{D42A27DB-BD31-4B8C-83A1-F6EECF244321}">
                <p14:modId xmlns:p14="http://schemas.microsoft.com/office/powerpoint/2010/main" val="1028495567"/>
              </p:ext>
            </p:extLst>
          </p:nvPr>
        </p:nvGraphicFramePr>
        <p:xfrm>
          <a:off x="433138" y="4926833"/>
          <a:ext cx="8296975" cy="1656573"/>
        </p:xfrm>
        <a:graphic>
          <a:graphicData uri="http://schemas.openxmlformats.org/drawingml/2006/table">
            <a:tbl>
              <a:tblPr/>
              <a:tblGrid>
                <a:gridCol w="2105548">
                  <a:extLst>
                    <a:ext uri="{9D8B030D-6E8A-4147-A177-3AD203B41FA5}">
                      <a16:colId xmlns:a16="http://schemas.microsoft.com/office/drawing/2014/main" val="20001"/>
                    </a:ext>
                  </a:extLst>
                </a:gridCol>
                <a:gridCol w="1162996">
                  <a:extLst>
                    <a:ext uri="{9D8B030D-6E8A-4147-A177-3AD203B41FA5}">
                      <a16:colId xmlns:a16="http://schemas.microsoft.com/office/drawing/2014/main" val="20002"/>
                    </a:ext>
                  </a:extLst>
                </a:gridCol>
                <a:gridCol w="1821288">
                  <a:extLst>
                    <a:ext uri="{9D8B030D-6E8A-4147-A177-3AD203B41FA5}">
                      <a16:colId xmlns:a16="http://schemas.microsoft.com/office/drawing/2014/main" val="2159797835"/>
                    </a:ext>
                  </a:extLst>
                </a:gridCol>
                <a:gridCol w="3207143">
                  <a:extLst>
                    <a:ext uri="{9D8B030D-6E8A-4147-A177-3AD203B41FA5}">
                      <a16:colId xmlns:a16="http://schemas.microsoft.com/office/drawing/2014/main" val="93772259"/>
                    </a:ext>
                  </a:extLst>
                </a:gridCol>
              </a:tblGrid>
              <a:tr h="211909">
                <a:tc gridSpan="2">
                  <a:txBody>
                    <a:bodyPr/>
                    <a:lstStyle/>
                    <a:p>
                      <a:pPr marR="44450" indent="12700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rPr>
                        <a:t>担当者</a:t>
                      </a:r>
                      <a:endParaRPr lang="en-US" altLang="ja-JP" sz="1000" b="1" kern="100">
                        <a:effectLst/>
                        <a:latin typeface="Meiryo UI" panose="020B0604030504040204" pitchFamily="50" charset="-128"/>
                        <a:ea typeface="Meiryo UI" panose="020B0604030504040204" pitchFamily="50" charset="-128"/>
                      </a:endParaRPr>
                    </a:p>
                  </a:txBody>
                  <a:tcPr marL="15931" marR="15931"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hMerge="1">
                  <a:txBody>
                    <a:bodyPr/>
                    <a:lstStyle/>
                    <a:p>
                      <a:pPr marR="44450" indent="127000" algn="ctr">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担当者</a:t>
                      </a:r>
                      <a:endParaRPr lang="en-US" alt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cs typeface="Meiryo UI" panose="020B0604030504040204" pitchFamily="50" charset="-128"/>
                        </a:rPr>
                        <a:t>役職</a:t>
                      </a:r>
                      <a:endParaRPr lang="en-US" altLang="ja-JP" sz="1000" b="1"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L="0" marR="44450" indent="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cs typeface="Meiryo UI" panose="020B0604030504040204" pitchFamily="50" charset="-128"/>
                        </a:rPr>
                        <a:t>本事業における役割</a:t>
                      </a:r>
                      <a:endParaRPr lang="en-US" altLang="ja-JP" sz="1000" b="1"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経営者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事業責任者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製造責任者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210680">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管理責任者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210680">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営業部門</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016652104"/>
                  </a:ext>
                </a:extLst>
              </a:tr>
              <a:tr h="210680">
                <a:tc>
                  <a:txBody>
                    <a:bodyPr/>
                    <a:lstStyle/>
                    <a:p>
                      <a:pPr marL="0" marR="44450" lvl="0" indent="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製造・管理部門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01101466"/>
                  </a:ext>
                </a:extLst>
              </a:tr>
              <a:tr h="210680">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経理・総務部門</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11215643"/>
                  </a:ext>
                </a:extLst>
              </a:tr>
            </a:tbl>
          </a:graphicData>
        </a:graphic>
      </p:graphicFrame>
      <p:sp>
        <p:nvSpPr>
          <p:cNvPr id="5" name="テキスト ボックス 4">
            <a:extLst>
              <a:ext uri="{FF2B5EF4-FFF2-40B4-BE49-F238E27FC236}">
                <a16:creationId xmlns:a16="http://schemas.microsoft.com/office/drawing/2014/main" id="{0E346F88-D949-E296-DC90-A581510CB3AC}"/>
              </a:ext>
            </a:extLst>
          </p:cNvPr>
          <p:cNvSpPr txBox="1"/>
          <p:nvPr/>
        </p:nvSpPr>
        <p:spPr>
          <a:xfrm>
            <a:off x="453878" y="2221174"/>
            <a:ext cx="1648057" cy="36813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主要な担当者を記載</a:t>
            </a:r>
          </a:p>
        </p:txBody>
      </p:sp>
      <p:sp>
        <p:nvSpPr>
          <p:cNvPr id="9" name="正方形/長方形 8">
            <a:extLst>
              <a:ext uri="{FF2B5EF4-FFF2-40B4-BE49-F238E27FC236}">
                <a16:creationId xmlns:a16="http://schemas.microsoft.com/office/drawing/2014/main" id="{65526DF9-EA2D-99A2-7712-A3EEC9DCCE8F}"/>
              </a:ext>
            </a:extLst>
          </p:cNvPr>
          <p:cNvSpPr/>
          <p:nvPr/>
        </p:nvSpPr>
        <p:spPr>
          <a:xfrm>
            <a:off x="7185" y="2044010"/>
            <a:ext cx="2031486" cy="21999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スライド番号プレースホルダー 24">
            <a:extLst>
              <a:ext uri="{FF2B5EF4-FFF2-40B4-BE49-F238E27FC236}">
                <a16:creationId xmlns:a16="http://schemas.microsoft.com/office/drawing/2014/main" id="{3DC76AED-2405-179A-0681-486B6FD7DB9D}"/>
              </a:ext>
            </a:extLst>
          </p:cNvPr>
          <p:cNvSpPr>
            <a:spLocks noGrp="1"/>
          </p:cNvSpPr>
          <p:nvPr>
            <p:ph type="sldNum" sz="quarter" idx="12"/>
          </p:nvPr>
        </p:nvSpPr>
        <p:spPr/>
        <p:txBody>
          <a:bodyPr/>
          <a:lstStyle/>
          <a:p>
            <a:fld id="{70AD163A-2AD1-4CCD-B429-51A5FDE21725}" type="slidenum">
              <a:rPr kumimoji="1" lang="ja-JP" altLang="en-US" smtClean="0"/>
              <a:t>31</a:t>
            </a:fld>
            <a:endParaRPr kumimoji="1" lang="ja-JP" altLang="en-US"/>
          </a:p>
        </p:txBody>
      </p:sp>
      <p:sp>
        <p:nvSpPr>
          <p:cNvPr id="26" name="四角形: 1 つの角を切り取る 25">
            <a:extLst>
              <a:ext uri="{FF2B5EF4-FFF2-40B4-BE49-F238E27FC236}">
                <a16:creationId xmlns:a16="http://schemas.microsoft.com/office/drawing/2014/main" id="{0EBD06F1-026F-BADC-621D-2D469FDEAF9A}"/>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8" name="四角形: 1 つの角を切り取る 27">
            <a:extLst>
              <a:ext uri="{FF2B5EF4-FFF2-40B4-BE49-F238E27FC236}">
                <a16:creationId xmlns:a16="http://schemas.microsoft.com/office/drawing/2014/main" id="{00E18F42-B2C8-D499-038C-570E657DB4A9}"/>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29" name="四角形: 1 つの角を切り取る 28">
            <a:extLst>
              <a:ext uri="{FF2B5EF4-FFF2-40B4-BE49-F238E27FC236}">
                <a16:creationId xmlns:a16="http://schemas.microsoft.com/office/drawing/2014/main" id="{74091C3A-AF81-8C66-8CD0-2AAE61EC0C78}"/>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
        <p:nvSpPr>
          <p:cNvPr id="8" name="正方形/長方形 7">
            <a:extLst>
              <a:ext uri="{FF2B5EF4-FFF2-40B4-BE49-F238E27FC236}">
                <a16:creationId xmlns:a16="http://schemas.microsoft.com/office/drawing/2014/main" id="{D01189C8-5B92-6F03-EE7E-64889BAE9816}"/>
              </a:ext>
            </a:extLst>
          </p:cNvPr>
          <p:cNvSpPr/>
          <p:nvPr/>
        </p:nvSpPr>
        <p:spPr>
          <a:xfrm>
            <a:off x="3694865" y="3888600"/>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管理責任者</a:t>
            </a:r>
            <a:endParaRPr kumimoji="1" lang="ja-JP" altLang="en-US" sz="1000"/>
          </a:p>
        </p:txBody>
      </p:sp>
      <p:sp>
        <p:nvSpPr>
          <p:cNvPr id="16" name="正方形/長方形 15">
            <a:extLst>
              <a:ext uri="{FF2B5EF4-FFF2-40B4-BE49-F238E27FC236}">
                <a16:creationId xmlns:a16="http://schemas.microsoft.com/office/drawing/2014/main" id="{78919570-00CC-D57C-16DD-C75CAC0311AD}"/>
              </a:ext>
            </a:extLst>
          </p:cNvPr>
          <p:cNvSpPr/>
          <p:nvPr/>
        </p:nvSpPr>
        <p:spPr>
          <a:xfrm>
            <a:off x="98500" y="1226250"/>
            <a:ext cx="8884444" cy="460127"/>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本事業の目的に沿った、補助事業実施のための社内体制をご記載ください。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7" name="吹き出し: 四角形 16">
            <a:extLst>
              <a:ext uri="{FF2B5EF4-FFF2-40B4-BE49-F238E27FC236}">
                <a16:creationId xmlns:a16="http://schemas.microsoft.com/office/drawing/2014/main" id="{73E9946F-4A85-1A44-3D10-7CE7E0D1BFDF}"/>
              </a:ext>
            </a:extLst>
          </p:cNvPr>
          <p:cNvSpPr/>
          <p:nvPr/>
        </p:nvSpPr>
        <p:spPr>
          <a:xfrm>
            <a:off x="647343" y="3175369"/>
            <a:ext cx="2239361" cy="666190"/>
          </a:xfrm>
          <a:prstGeom prst="wedgeRectCallout">
            <a:avLst>
              <a:gd name="adj1" fmla="val 64890"/>
              <a:gd name="adj2" fmla="val -7649"/>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生産・調達や保有技術等の情報を適切に管理するための体制が構築されていることを明記してください。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83884112-D28F-0F68-5387-B6D6FB4B484C}"/>
              </a:ext>
            </a:extLst>
          </p:cNvPr>
          <p:cNvSpPr/>
          <p:nvPr/>
        </p:nvSpPr>
        <p:spPr>
          <a:xfrm>
            <a:off x="465160" y="1801448"/>
            <a:ext cx="1115536" cy="245612"/>
          </a:xfrm>
          <a:prstGeom prst="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rPr>
              <a:t>イメージ</a:t>
            </a:r>
          </a:p>
        </p:txBody>
      </p:sp>
      <p:sp>
        <p:nvSpPr>
          <p:cNvPr id="19" name="吹き出し: 四角形 18">
            <a:extLst>
              <a:ext uri="{FF2B5EF4-FFF2-40B4-BE49-F238E27FC236}">
                <a16:creationId xmlns:a16="http://schemas.microsoft.com/office/drawing/2014/main" id="{83B8C3A5-5B83-D5F2-ED2B-C4E8295B6003}"/>
              </a:ext>
            </a:extLst>
          </p:cNvPr>
          <p:cNvSpPr/>
          <p:nvPr/>
        </p:nvSpPr>
        <p:spPr>
          <a:xfrm>
            <a:off x="6585025" y="1884038"/>
            <a:ext cx="2380955" cy="666190"/>
          </a:xfrm>
          <a:prstGeom prst="wedgeRectCallout">
            <a:avLst>
              <a:gd name="adj1" fmla="val -43690"/>
              <a:gd name="adj2" fmla="val 102063"/>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kumimoji="1" lang="ja-JP" altLang="en-US" sz="900" b="1">
                <a:solidFill>
                  <a:srgbClr val="FF0000"/>
                </a:solidFill>
                <a:latin typeface="Meiryo UI" panose="020B0604030504040204" pitchFamily="50" charset="-128"/>
                <a:ea typeface="Meiryo UI" panose="020B0604030504040204" pitchFamily="50" charset="-128"/>
              </a:rPr>
              <a:t>コンソーシアム形式の場合は、必要に応じてシートを複製し、補助事業実施のための社内体制を記入してください。</a:t>
            </a:r>
          </a:p>
        </p:txBody>
      </p:sp>
    </p:spTree>
    <p:extLst>
      <p:ext uri="{BB962C8B-B14F-4D97-AF65-F5344CB8AC3E}">
        <p14:creationId xmlns:p14="http://schemas.microsoft.com/office/powerpoint/2010/main" val="8472697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2/2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CB3DC90D-5BD3-A280-B277-9871CF2AFF0F}"/>
              </a:ext>
            </a:extLst>
          </p:cNvPr>
          <p:cNvGraphicFramePr>
            <a:graphicFrameLocks noGrp="1"/>
          </p:cNvGraphicFramePr>
          <p:nvPr>
            <p:extLst>
              <p:ext uri="{D42A27DB-BD31-4B8C-83A1-F6EECF244321}">
                <p14:modId xmlns:p14="http://schemas.microsoft.com/office/powerpoint/2010/main" val="2237026356"/>
              </p:ext>
            </p:extLst>
          </p:nvPr>
        </p:nvGraphicFramePr>
        <p:xfrm>
          <a:off x="250906" y="4317866"/>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5" name="Rectangle 66">
            <a:extLst>
              <a:ext uri="{FF2B5EF4-FFF2-40B4-BE49-F238E27FC236}">
                <a16:creationId xmlns:a16="http://schemas.microsoft.com/office/drawing/2014/main" id="{E7AEC836-8498-915A-FF04-9C9CC6843342}"/>
              </a:ext>
            </a:extLst>
          </p:cNvPr>
          <p:cNvSpPr>
            <a:spLocks noChangeArrowheads="1"/>
          </p:cNvSpPr>
          <p:nvPr/>
        </p:nvSpPr>
        <p:spPr>
          <a:xfrm>
            <a:off x="250906" y="2313840"/>
            <a:ext cx="8740694" cy="1868415"/>
          </a:xfrm>
          <a:prstGeom prst="rect">
            <a:avLst/>
          </a:prstGeom>
          <a:noFill/>
          <a:ln w="19050">
            <a:solidFill>
              <a:schemeClr val="bg1">
                <a:lumMod val="50000"/>
              </a:schemeClr>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solidFill>
                <a:srgbClr val="0070C0"/>
              </a:solidFill>
              <a:latin typeface="Meiryo UI" panose="020B0604030504040204" pitchFamily="50" charset="-128"/>
              <a:ea typeface="Meiryo UI" panose="020B0604030504040204" pitchFamily="50" charset="-128"/>
            </a:endParaRPr>
          </a:p>
        </p:txBody>
      </p:sp>
      <p:grpSp>
        <p:nvGrpSpPr>
          <p:cNvPr id="6" name="グループ化 5">
            <a:extLst>
              <a:ext uri="{FF2B5EF4-FFF2-40B4-BE49-F238E27FC236}">
                <a16:creationId xmlns:a16="http://schemas.microsoft.com/office/drawing/2014/main" id="{E18EE476-8307-586C-4D3A-D079CBE0635F}"/>
              </a:ext>
            </a:extLst>
          </p:cNvPr>
          <p:cNvGrpSpPr/>
          <p:nvPr/>
        </p:nvGrpSpPr>
        <p:grpSpPr>
          <a:xfrm>
            <a:off x="8162433" y="2349145"/>
            <a:ext cx="797035" cy="881075"/>
            <a:chOff x="8508716" y="3276691"/>
            <a:chExt cx="797035" cy="881075"/>
          </a:xfrm>
        </p:grpSpPr>
        <p:sp>
          <p:nvSpPr>
            <p:cNvPr id="7" name="正方形/長方形 6">
              <a:extLst>
                <a:ext uri="{FF2B5EF4-FFF2-40B4-BE49-F238E27FC236}">
                  <a16:creationId xmlns:a16="http://schemas.microsoft.com/office/drawing/2014/main" id="{A5C88DD7-0CC7-DEB9-9AD9-A9D7B3B26280}"/>
                </a:ext>
              </a:extLst>
            </p:cNvPr>
            <p:cNvSpPr/>
            <p:nvPr/>
          </p:nvSpPr>
          <p:spPr>
            <a:xfrm>
              <a:off x="8508716" y="3276691"/>
              <a:ext cx="797035" cy="8810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700">
                  <a:solidFill>
                    <a:srgbClr val="575757"/>
                  </a:solidFill>
                  <a:latin typeface="Meiryo UI"/>
                  <a:ea typeface="Meiryo UI"/>
                </a:rPr>
                <a:t>事業者との</a:t>
              </a:r>
              <a:br>
                <a:rPr lang="en-US" altLang="ja-JP" sz="700">
                  <a:latin typeface="Meiryo UI" panose="020B0604030504040204" pitchFamily="50" charset="-128"/>
                  <a:ea typeface="Meiryo UI" panose="020B0604030504040204" pitchFamily="50" charset="-128"/>
                </a:rPr>
              </a:br>
              <a:r>
                <a:rPr kumimoji="1" lang="ja-JP" altLang="en-US" sz="700">
                  <a:solidFill>
                    <a:srgbClr val="575757"/>
                  </a:solidFill>
                  <a:latin typeface="Meiryo UI"/>
                  <a:ea typeface="Meiryo UI"/>
                </a:rPr>
                <a:t>調整ステータス</a:t>
              </a:r>
              <a:endParaRPr lang="ja-JP" altLang="en-US" sz="700">
                <a:solidFill>
                  <a:srgbClr val="575757"/>
                </a:solidFill>
                <a:latin typeface="Meiryo UI"/>
                <a:ea typeface="Meiryo UI"/>
              </a:endParaRPr>
            </a:p>
          </p:txBody>
        </p:sp>
        <p:sp>
          <p:nvSpPr>
            <p:cNvPr id="8" name="四角形: 角を丸くする 7">
              <a:extLst>
                <a:ext uri="{FF2B5EF4-FFF2-40B4-BE49-F238E27FC236}">
                  <a16:creationId xmlns:a16="http://schemas.microsoft.com/office/drawing/2014/main" id="{107E6161-CE7E-FEFE-5F3A-8A0DAF4EE638}"/>
                </a:ext>
              </a:extLst>
            </p:cNvPr>
            <p:cNvSpPr/>
            <p:nvPr/>
          </p:nvSpPr>
          <p:spPr>
            <a:xfrm>
              <a:off x="8664875" y="3599033"/>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9" name="四角形: 角を丸くする 8">
              <a:extLst>
                <a:ext uri="{FF2B5EF4-FFF2-40B4-BE49-F238E27FC236}">
                  <a16:creationId xmlns:a16="http://schemas.microsoft.com/office/drawing/2014/main" id="{2106388E-6D64-2B2F-1719-8A04D57DBC3B}"/>
                </a:ext>
              </a:extLst>
            </p:cNvPr>
            <p:cNvSpPr/>
            <p:nvPr/>
          </p:nvSpPr>
          <p:spPr>
            <a:xfrm>
              <a:off x="8664874" y="375686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10" name="四角形: 角を丸くする 9">
              <a:extLst>
                <a:ext uri="{FF2B5EF4-FFF2-40B4-BE49-F238E27FC236}">
                  <a16:creationId xmlns:a16="http://schemas.microsoft.com/office/drawing/2014/main" id="{473F4CD4-3B14-6654-D3B0-E142CB6EC8FB}"/>
                </a:ext>
              </a:extLst>
            </p:cNvPr>
            <p:cNvSpPr/>
            <p:nvPr/>
          </p:nvSpPr>
          <p:spPr>
            <a:xfrm>
              <a:off x="8607673" y="391354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pSp>
        <p:nvGrpSpPr>
          <p:cNvPr id="11" name="グループ化 10">
            <a:extLst>
              <a:ext uri="{FF2B5EF4-FFF2-40B4-BE49-F238E27FC236}">
                <a16:creationId xmlns:a16="http://schemas.microsoft.com/office/drawing/2014/main" id="{C3BA29E9-4DE4-B5C1-1451-5F34844BCC0B}"/>
              </a:ext>
            </a:extLst>
          </p:cNvPr>
          <p:cNvGrpSpPr/>
          <p:nvPr/>
        </p:nvGrpSpPr>
        <p:grpSpPr>
          <a:xfrm>
            <a:off x="494259" y="2375409"/>
            <a:ext cx="7588429" cy="1764148"/>
            <a:chOff x="1269788" y="2404053"/>
            <a:chExt cx="7801194" cy="1764148"/>
          </a:xfrm>
        </p:grpSpPr>
        <p:sp>
          <p:nvSpPr>
            <p:cNvPr id="12" name="正方形/長方形 11">
              <a:extLst>
                <a:ext uri="{FF2B5EF4-FFF2-40B4-BE49-F238E27FC236}">
                  <a16:creationId xmlns:a16="http://schemas.microsoft.com/office/drawing/2014/main" id="{B8C4F3E1-9C09-98BB-AFC8-7C8ADA51A352}"/>
                </a:ext>
              </a:extLst>
            </p:cNvPr>
            <p:cNvSpPr/>
            <p:nvPr/>
          </p:nvSpPr>
          <p:spPr>
            <a:xfrm>
              <a:off x="2802127" y="274547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3" name="正方形/長方形 12">
              <a:extLst>
                <a:ext uri="{FF2B5EF4-FFF2-40B4-BE49-F238E27FC236}">
                  <a16:creationId xmlns:a16="http://schemas.microsoft.com/office/drawing/2014/main" id="{E707107A-D6C6-3AC4-7CBB-E96F8BA6A9AF}"/>
                </a:ext>
              </a:extLst>
            </p:cNvPr>
            <p:cNvSpPr/>
            <p:nvPr/>
          </p:nvSpPr>
          <p:spPr>
            <a:xfrm>
              <a:off x="4197039" y="352104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14" name="角丸四角形 9">
              <a:extLst>
                <a:ext uri="{FF2B5EF4-FFF2-40B4-BE49-F238E27FC236}">
                  <a16:creationId xmlns:a16="http://schemas.microsoft.com/office/drawing/2014/main" id="{19AB7795-2155-C819-4644-1A70FB3F890B}"/>
                </a:ext>
              </a:extLst>
            </p:cNvPr>
            <p:cNvSpPr/>
            <p:nvPr/>
          </p:nvSpPr>
          <p:spPr>
            <a:xfrm>
              <a:off x="1269788" y="2566029"/>
              <a:ext cx="4406934"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17" name="正方形/長方形 16">
              <a:extLst>
                <a:ext uri="{FF2B5EF4-FFF2-40B4-BE49-F238E27FC236}">
                  <a16:creationId xmlns:a16="http://schemas.microsoft.com/office/drawing/2014/main" id="{5B177C9C-2EFC-8DC9-4A6D-8190E0B4A68D}"/>
                </a:ext>
              </a:extLst>
            </p:cNvPr>
            <p:cNvSpPr/>
            <p:nvPr/>
          </p:nvSpPr>
          <p:spPr>
            <a:xfrm>
              <a:off x="1407215"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20" name="正方形/長方形 19">
              <a:extLst>
                <a:ext uri="{FF2B5EF4-FFF2-40B4-BE49-F238E27FC236}">
                  <a16:creationId xmlns:a16="http://schemas.microsoft.com/office/drawing/2014/main" id="{21F0D8E6-B0C7-AB58-7E81-A251F5E9AB05}"/>
                </a:ext>
              </a:extLst>
            </p:cNvPr>
            <p:cNvSpPr/>
            <p:nvPr/>
          </p:nvSpPr>
          <p:spPr>
            <a:xfrm>
              <a:off x="2802127"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endParaRPr lang="ja-JP" altLang="ja-JP" sz="2400" b="0" i="0" u="none" strike="noStrike">
                <a:effectLst/>
                <a:latin typeface="Arial" panose="020B0604020202020204" pitchFamily="34" charset="0"/>
                <a:ea typeface="Meiryo UI" panose="020B0604030504040204" pitchFamily="50" charset="-128"/>
              </a:endParaRPr>
            </a:p>
          </p:txBody>
        </p:sp>
        <p:sp>
          <p:nvSpPr>
            <p:cNvPr id="21" name="正方形/長方形 20">
              <a:extLst>
                <a:ext uri="{FF2B5EF4-FFF2-40B4-BE49-F238E27FC236}">
                  <a16:creationId xmlns:a16="http://schemas.microsoft.com/office/drawing/2014/main" id="{EBEB49DF-F19D-609D-D133-4843EB244E9B}"/>
                </a:ext>
              </a:extLst>
            </p:cNvPr>
            <p:cNvSpPr/>
            <p:nvPr/>
          </p:nvSpPr>
          <p:spPr>
            <a:xfrm>
              <a:off x="2668263" y="2411091"/>
              <a:ext cx="1394576" cy="32483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a:extLst>
                <a:ext uri="{FF2B5EF4-FFF2-40B4-BE49-F238E27FC236}">
                  <a16:creationId xmlns:a16="http://schemas.microsoft.com/office/drawing/2014/main" id="{CC4FAF5F-FF28-C97B-A86E-3ACC386CC7C6}"/>
                </a:ext>
              </a:extLst>
            </p:cNvPr>
            <p:cNvSpPr/>
            <p:nvPr/>
          </p:nvSpPr>
          <p:spPr>
            <a:xfrm>
              <a:off x="7331117" y="2728041"/>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420CD77F-918D-380E-A23A-D65C222FB460}"/>
                </a:ext>
              </a:extLst>
            </p:cNvPr>
            <p:cNvSpPr/>
            <p:nvPr/>
          </p:nvSpPr>
          <p:spPr>
            <a:xfrm>
              <a:off x="7331117" y="3536016"/>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矢印コネクタ 116">
              <a:extLst>
                <a:ext uri="{FF2B5EF4-FFF2-40B4-BE49-F238E27FC236}">
                  <a16:creationId xmlns:a16="http://schemas.microsoft.com/office/drawing/2014/main" id="{F788303A-31D4-50A3-342A-91E2D0A65E2F}"/>
                </a:ext>
              </a:extLst>
            </p:cNvPr>
            <p:cNvCxnSpPr>
              <a:cxnSpLocks/>
              <a:stCxn id="12" idx="2"/>
              <a:endCxn id="13" idx="0"/>
            </p:cNvCxnSpPr>
            <p:nvPr/>
          </p:nvCxnSpPr>
          <p:spPr bwMode="gray">
            <a:xfrm rot="16200000" flipH="1">
              <a:off x="3897861" y="2660822"/>
              <a:ext cx="325525"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25" name="直線矢印コネクタ 116">
              <a:extLst>
                <a:ext uri="{FF2B5EF4-FFF2-40B4-BE49-F238E27FC236}">
                  <a16:creationId xmlns:a16="http://schemas.microsoft.com/office/drawing/2014/main" id="{A16E00C3-BC09-2B25-A433-0F244DF2804B}"/>
                </a:ext>
              </a:extLst>
            </p:cNvPr>
            <p:cNvCxnSpPr>
              <a:cxnSpLocks/>
              <a:stCxn id="22" idx="1"/>
              <a:endCxn id="14" idx="3"/>
            </p:cNvCxnSpPr>
            <p:nvPr/>
          </p:nvCxnSpPr>
          <p:spPr bwMode="gray">
            <a:xfrm rot="10800000" flipV="1">
              <a:off x="5676722" y="2953063"/>
              <a:ext cx="1654395" cy="408246"/>
            </a:xfrm>
            <a:prstGeom prst="bentConnector3">
              <a:avLst>
                <a:gd name="adj1" fmla="val 50000"/>
              </a:avLst>
            </a:prstGeom>
            <a:noFill/>
            <a:ln w="9525" cap="flat" cmpd="sng" algn="ctr">
              <a:solidFill>
                <a:schemeClr val="tx1"/>
              </a:solidFill>
              <a:prstDash val="solid"/>
              <a:headEnd type="triangle"/>
              <a:tailEnd type="none"/>
            </a:ln>
            <a:effectLst/>
          </p:spPr>
        </p:cxnSp>
        <p:cxnSp>
          <p:nvCxnSpPr>
            <p:cNvPr id="26" name="直線矢印コネクタ 116">
              <a:extLst>
                <a:ext uri="{FF2B5EF4-FFF2-40B4-BE49-F238E27FC236}">
                  <a16:creationId xmlns:a16="http://schemas.microsoft.com/office/drawing/2014/main" id="{1063A766-85DB-103E-E488-EB8AA4F4D3A0}"/>
                </a:ext>
              </a:extLst>
            </p:cNvPr>
            <p:cNvCxnSpPr>
              <a:cxnSpLocks/>
              <a:stCxn id="23" idx="1"/>
              <a:endCxn id="14" idx="3"/>
            </p:cNvCxnSpPr>
            <p:nvPr/>
          </p:nvCxnSpPr>
          <p:spPr bwMode="gray">
            <a:xfrm rot="10800000">
              <a:off x="5676722" y="3361310"/>
              <a:ext cx="1654395" cy="399729"/>
            </a:xfrm>
            <a:prstGeom prst="bentConnector3">
              <a:avLst>
                <a:gd name="adj1" fmla="val 50000"/>
              </a:avLst>
            </a:prstGeom>
            <a:noFill/>
            <a:ln w="9525" cap="flat" cmpd="sng" algn="ctr">
              <a:solidFill>
                <a:schemeClr val="tx1"/>
              </a:solidFill>
              <a:prstDash val="solid"/>
              <a:headEnd type="triangle"/>
              <a:tailEnd type="none"/>
            </a:ln>
            <a:effectLst/>
          </p:spPr>
        </p:cxnSp>
        <p:sp>
          <p:nvSpPr>
            <p:cNvPr id="27" name="四角形: 角を丸くする 26">
              <a:extLst>
                <a:ext uri="{FF2B5EF4-FFF2-40B4-BE49-F238E27FC236}">
                  <a16:creationId xmlns:a16="http://schemas.microsoft.com/office/drawing/2014/main" id="{31BE4513-2531-A076-FE8C-49D56BFA2C99}"/>
                </a:ext>
              </a:extLst>
            </p:cNvPr>
            <p:cNvSpPr/>
            <p:nvPr/>
          </p:nvSpPr>
          <p:spPr>
            <a:xfrm>
              <a:off x="2198098" y="3382097"/>
              <a:ext cx="582515" cy="196364"/>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28" name="四角形: 角を丸くする 27">
              <a:extLst>
                <a:ext uri="{FF2B5EF4-FFF2-40B4-BE49-F238E27FC236}">
                  <a16:creationId xmlns:a16="http://schemas.microsoft.com/office/drawing/2014/main" id="{9AEFA4E5-AC98-14C2-9C39-5A7F2585B56F}"/>
                </a:ext>
              </a:extLst>
            </p:cNvPr>
            <p:cNvSpPr/>
            <p:nvPr/>
          </p:nvSpPr>
          <p:spPr>
            <a:xfrm>
              <a:off x="5027860" y="3385029"/>
              <a:ext cx="582515" cy="196364"/>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29" name="四角形: 角を丸くする 28">
              <a:extLst>
                <a:ext uri="{FF2B5EF4-FFF2-40B4-BE49-F238E27FC236}">
                  <a16:creationId xmlns:a16="http://schemas.microsoft.com/office/drawing/2014/main" id="{7F8C341E-C110-F77B-DC5B-3532B77B084E}"/>
                </a:ext>
              </a:extLst>
            </p:cNvPr>
            <p:cNvSpPr/>
            <p:nvPr/>
          </p:nvSpPr>
          <p:spPr>
            <a:xfrm>
              <a:off x="3418641" y="3382097"/>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30" name="正方形/長方形 29">
              <a:extLst>
                <a:ext uri="{FF2B5EF4-FFF2-40B4-BE49-F238E27FC236}">
                  <a16:creationId xmlns:a16="http://schemas.microsoft.com/office/drawing/2014/main" id="{A73888EC-DF53-EDEC-9AB6-FE3BB4BE543A}"/>
                </a:ext>
              </a:extLst>
            </p:cNvPr>
            <p:cNvSpPr/>
            <p:nvPr/>
          </p:nvSpPr>
          <p:spPr>
            <a:xfrm>
              <a:off x="5955499" y="3718157"/>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a:extLst>
                <a:ext uri="{FF2B5EF4-FFF2-40B4-BE49-F238E27FC236}">
                  <a16:creationId xmlns:a16="http://schemas.microsoft.com/office/drawing/2014/main" id="{1BE49698-4BCB-8FBB-9308-BCAD56D72F8C}"/>
                </a:ext>
              </a:extLst>
            </p:cNvPr>
            <p:cNvSpPr/>
            <p:nvPr/>
          </p:nvSpPr>
          <p:spPr>
            <a:xfrm>
              <a:off x="5816134" y="2566029"/>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角丸四角形 9">
              <a:extLst>
                <a:ext uri="{FF2B5EF4-FFF2-40B4-BE49-F238E27FC236}">
                  <a16:creationId xmlns:a16="http://schemas.microsoft.com/office/drawing/2014/main" id="{7EDEFCC8-F6F4-4F07-1E7D-527C86312FFF}"/>
                </a:ext>
              </a:extLst>
            </p:cNvPr>
            <p:cNvSpPr/>
            <p:nvPr/>
          </p:nvSpPr>
          <p:spPr>
            <a:xfrm>
              <a:off x="5998573" y="2550361"/>
              <a:ext cx="3072409" cy="1587668"/>
            </a:xfrm>
            <a:prstGeom prst="roundRect">
              <a:avLst>
                <a:gd name="adj" fmla="val 2347"/>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33" name="正方形/長方形 32">
              <a:extLst>
                <a:ext uri="{FF2B5EF4-FFF2-40B4-BE49-F238E27FC236}">
                  <a16:creationId xmlns:a16="http://schemas.microsoft.com/office/drawing/2014/main" id="{1C9BA259-E8E2-0C8C-6F63-4D0FD2461C49}"/>
                </a:ext>
              </a:extLst>
            </p:cNvPr>
            <p:cNvSpPr/>
            <p:nvPr/>
          </p:nvSpPr>
          <p:spPr>
            <a:xfrm>
              <a:off x="6930079" y="2404053"/>
              <a:ext cx="1291595" cy="2016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外注先・アドバイザー</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4" name="直線矢印コネクタ 116">
              <a:extLst>
                <a:ext uri="{FF2B5EF4-FFF2-40B4-BE49-F238E27FC236}">
                  <a16:creationId xmlns:a16="http://schemas.microsoft.com/office/drawing/2014/main" id="{DF4DED26-DE5D-0C2A-46AF-33B56950CB47}"/>
                </a:ext>
              </a:extLst>
            </p:cNvPr>
            <p:cNvCxnSpPr>
              <a:cxnSpLocks/>
              <a:stCxn id="12" idx="2"/>
              <a:endCxn id="20" idx="0"/>
            </p:cNvCxnSpPr>
            <p:nvPr/>
          </p:nvCxnSpPr>
          <p:spPr bwMode="gray">
            <a:xfrm>
              <a:off x="3363167" y="3195516"/>
              <a:ext cx="0" cy="325696"/>
            </a:xfrm>
            <a:prstGeom prst="straightConnector1">
              <a:avLst/>
            </a:prstGeom>
            <a:noFill/>
            <a:ln w="12700" cap="flat" cmpd="sng" algn="ctr">
              <a:solidFill>
                <a:schemeClr val="tx1">
                  <a:lumMod val="50000"/>
                  <a:lumOff val="50000"/>
                </a:schemeClr>
              </a:solidFill>
              <a:prstDash val="solid"/>
              <a:tailEnd type="triangle"/>
            </a:ln>
            <a:effectLst/>
          </p:spPr>
        </p:cxnSp>
        <p:cxnSp>
          <p:nvCxnSpPr>
            <p:cNvPr id="35" name="直線矢印コネクタ 116">
              <a:extLst>
                <a:ext uri="{FF2B5EF4-FFF2-40B4-BE49-F238E27FC236}">
                  <a16:creationId xmlns:a16="http://schemas.microsoft.com/office/drawing/2014/main" id="{47133B8D-D55F-95E5-475A-97F3C3D30080}"/>
                </a:ext>
              </a:extLst>
            </p:cNvPr>
            <p:cNvCxnSpPr>
              <a:cxnSpLocks/>
              <a:stCxn id="12" idx="2"/>
              <a:endCxn id="17" idx="0"/>
            </p:cNvCxnSpPr>
            <p:nvPr/>
          </p:nvCxnSpPr>
          <p:spPr bwMode="gray">
            <a:xfrm rot="5400000">
              <a:off x="2502863" y="2660908"/>
              <a:ext cx="325696"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sp>
          <p:nvSpPr>
            <p:cNvPr id="36" name="四角形: 角を丸くする 35">
              <a:extLst>
                <a:ext uri="{FF2B5EF4-FFF2-40B4-BE49-F238E27FC236}">
                  <a16:creationId xmlns:a16="http://schemas.microsoft.com/office/drawing/2014/main" id="{1502CBC2-C026-F7E6-1446-47C47EE8DD9F}"/>
                </a:ext>
              </a:extLst>
            </p:cNvPr>
            <p:cNvSpPr/>
            <p:nvPr/>
          </p:nvSpPr>
          <p:spPr>
            <a:xfrm>
              <a:off x="8190145" y="2629859"/>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37" name="四角形: 角を丸くする 36">
              <a:extLst>
                <a:ext uri="{FF2B5EF4-FFF2-40B4-BE49-F238E27FC236}">
                  <a16:creationId xmlns:a16="http://schemas.microsoft.com/office/drawing/2014/main" id="{78C70748-EFDF-0491-3B7B-B06BB565C18D}"/>
                </a:ext>
              </a:extLst>
            </p:cNvPr>
            <p:cNvSpPr/>
            <p:nvPr/>
          </p:nvSpPr>
          <p:spPr>
            <a:xfrm>
              <a:off x="8190145" y="3434192"/>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aphicFrame>
        <p:nvGraphicFramePr>
          <p:cNvPr id="38" name="表 37">
            <a:extLst>
              <a:ext uri="{FF2B5EF4-FFF2-40B4-BE49-F238E27FC236}">
                <a16:creationId xmlns:a16="http://schemas.microsoft.com/office/drawing/2014/main" id="{4C2EC4DF-F401-B1F7-12B3-7BAEE136630D}"/>
              </a:ext>
            </a:extLst>
          </p:cNvPr>
          <p:cNvGraphicFramePr>
            <a:graphicFrameLocks noGrp="1"/>
          </p:cNvGraphicFramePr>
          <p:nvPr>
            <p:extLst>
              <p:ext uri="{D42A27DB-BD31-4B8C-83A1-F6EECF244321}">
                <p14:modId xmlns:p14="http://schemas.microsoft.com/office/powerpoint/2010/main" val="1892275463"/>
              </p:ext>
            </p:extLst>
          </p:nvPr>
        </p:nvGraphicFramePr>
        <p:xfrm>
          <a:off x="4843915" y="4317866"/>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6</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7</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8</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19" name="スライド番号プレースホルダー 18">
            <a:extLst>
              <a:ext uri="{FF2B5EF4-FFF2-40B4-BE49-F238E27FC236}">
                <a16:creationId xmlns:a16="http://schemas.microsoft.com/office/drawing/2014/main" id="{28DA3BBF-97AE-AEBF-126D-238A4EA841A1}"/>
              </a:ext>
            </a:extLst>
          </p:cNvPr>
          <p:cNvSpPr>
            <a:spLocks noGrp="1"/>
          </p:cNvSpPr>
          <p:nvPr>
            <p:ph type="sldNum" sz="quarter" idx="12"/>
          </p:nvPr>
        </p:nvSpPr>
        <p:spPr/>
        <p:txBody>
          <a:bodyPr/>
          <a:lstStyle/>
          <a:p>
            <a:fld id="{70AD163A-2AD1-4CCD-B429-51A5FDE21725}" type="slidenum">
              <a:rPr kumimoji="1" lang="ja-JP" altLang="en-US" smtClean="0"/>
              <a:t>32</a:t>
            </a:fld>
            <a:endParaRPr kumimoji="1" lang="ja-JP" altLang="en-US"/>
          </a:p>
        </p:txBody>
      </p:sp>
      <p:sp>
        <p:nvSpPr>
          <p:cNvPr id="39" name="正方形/長方形 38">
            <a:extLst>
              <a:ext uri="{FF2B5EF4-FFF2-40B4-BE49-F238E27FC236}">
                <a16:creationId xmlns:a16="http://schemas.microsoft.com/office/drawing/2014/main" id="{7E8B7665-58B9-ECF3-BA81-2D33C549E2F2}"/>
              </a:ext>
            </a:extLst>
          </p:cNvPr>
          <p:cNvSpPr/>
          <p:nvPr/>
        </p:nvSpPr>
        <p:spPr>
          <a:xfrm>
            <a:off x="129778" y="1314724"/>
            <a:ext cx="8884444" cy="665892"/>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本事業の目的に沿った事業実施のための社外含む全体の体制を記載ください。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投資後、補助事業を適切に遂行できるかどうかを確認させていただきます。</a:t>
            </a:r>
          </a:p>
        </p:txBody>
      </p:sp>
      <p:sp>
        <p:nvSpPr>
          <p:cNvPr id="41" name="吹き出し: 四角形 40">
            <a:extLst>
              <a:ext uri="{FF2B5EF4-FFF2-40B4-BE49-F238E27FC236}">
                <a16:creationId xmlns:a16="http://schemas.microsoft.com/office/drawing/2014/main" id="{6D4C0003-F30D-DE40-ED8D-A7E48BFB7CE5}"/>
              </a:ext>
            </a:extLst>
          </p:cNvPr>
          <p:cNvSpPr/>
          <p:nvPr/>
        </p:nvSpPr>
        <p:spPr>
          <a:xfrm flipH="1">
            <a:off x="1680565" y="4137492"/>
            <a:ext cx="2391631" cy="819401"/>
          </a:xfrm>
          <a:prstGeom prst="wedgeRectCallout">
            <a:avLst>
              <a:gd name="adj1" fmla="val 11143"/>
              <a:gd name="adj2" fmla="val -70533"/>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取引先が多数あり全て記載しきれないなどの場合、「装置メーカー」といった集合として記載いただくか、代表企業名 他〇〇社（〇〇には数字が入る）などで記載を工夫いただいても構いません。</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91535651-5E8B-319A-7343-3E93F1032E03}"/>
              </a:ext>
            </a:extLst>
          </p:cNvPr>
          <p:cNvSpPr/>
          <p:nvPr/>
        </p:nvSpPr>
        <p:spPr>
          <a:xfrm>
            <a:off x="208041" y="2085757"/>
            <a:ext cx="1472524" cy="32483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kumimoji="1" lang="ja-JP" altLang="en-US" sz="1000">
                <a:solidFill>
                  <a:schemeClr val="tx1"/>
                </a:solidFill>
                <a:latin typeface="Meiryo UI" panose="020B0604030504040204" pitchFamily="50" charset="-128"/>
                <a:ea typeface="Meiryo UI" panose="020B0604030504040204" pitchFamily="50" charset="-128"/>
              </a:rPr>
              <a:t>例）単体事業者の場合</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C3F4C8EF-F004-6201-5D7D-1AC7FC21994B}"/>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6" name="四角形: 1 つの角を切り取る 15">
            <a:extLst>
              <a:ext uri="{FF2B5EF4-FFF2-40B4-BE49-F238E27FC236}">
                <a16:creationId xmlns:a16="http://schemas.microsoft.com/office/drawing/2014/main" id="{2A453D01-1FF9-B390-F350-6ECAC0B19D0C}"/>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F8F0438E-9B92-9928-549B-A4BF02DCD7E2}"/>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27100864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9042B-DB46-900C-1276-7D2DC0575B0D}"/>
            </a:ext>
          </a:extLst>
        </p:cNvPr>
        <p:cNvGrpSpPr/>
        <p:nvPr/>
      </p:nvGrpSpPr>
      <p:grpSpPr>
        <a:xfrm>
          <a:off x="0" y="0"/>
          <a:ext cx="0" cy="0"/>
          <a:chOff x="0" y="0"/>
          <a:chExt cx="0" cy="0"/>
        </a:xfrm>
      </p:grpSpPr>
      <p:sp>
        <p:nvSpPr>
          <p:cNvPr id="83" name="正方形/長方形 82">
            <a:extLst>
              <a:ext uri="{FF2B5EF4-FFF2-40B4-BE49-F238E27FC236}">
                <a16:creationId xmlns:a16="http://schemas.microsoft.com/office/drawing/2014/main" id="{F0E4B55F-DF08-EC93-8304-3FF3F10FD224}"/>
              </a:ext>
            </a:extLst>
          </p:cNvPr>
          <p:cNvSpPr/>
          <p:nvPr/>
        </p:nvSpPr>
        <p:spPr>
          <a:xfrm>
            <a:off x="340699" y="2523705"/>
            <a:ext cx="4407811" cy="553852"/>
          </a:xfrm>
          <a:prstGeom prst="rect">
            <a:avLst/>
          </a:prstGeom>
          <a:solidFill>
            <a:schemeClr val="accent5">
              <a:lumMod val="40000"/>
              <a:lumOff val="60000"/>
            </a:schemeClr>
          </a:solidFill>
          <a:ln>
            <a:noFill/>
          </a:ln>
          <a:effectLst>
            <a:reflection endPos="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タイトル 3">
            <a:extLst>
              <a:ext uri="{FF2B5EF4-FFF2-40B4-BE49-F238E27FC236}">
                <a16:creationId xmlns:a16="http://schemas.microsoft.com/office/drawing/2014/main" id="{01393153-FD35-A8F5-2C35-E96D493FCF9C}"/>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2/2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C089595B-4420-BDF1-11B2-59D0884FE37A}"/>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3D51F698-8620-AB3E-0BEA-D16DAD743B2D}"/>
              </a:ext>
            </a:extLst>
          </p:cNvPr>
          <p:cNvGraphicFramePr>
            <a:graphicFrameLocks noGrp="1"/>
          </p:cNvGraphicFramePr>
          <p:nvPr>
            <p:extLst>
              <p:ext uri="{D42A27DB-BD31-4B8C-83A1-F6EECF244321}">
                <p14:modId xmlns:p14="http://schemas.microsoft.com/office/powerpoint/2010/main" val="1157969639"/>
              </p:ext>
            </p:extLst>
          </p:nvPr>
        </p:nvGraphicFramePr>
        <p:xfrm>
          <a:off x="250906" y="4170084"/>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5" name="Rectangle 66">
            <a:extLst>
              <a:ext uri="{FF2B5EF4-FFF2-40B4-BE49-F238E27FC236}">
                <a16:creationId xmlns:a16="http://schemas.microsoft.com/office/drawing/2014/main" id="{9826A56B-D307-A9E0-C5B0-11B0D27BE363}"/>
              </a:ext>
            </a:extLst>
          </p:cNvPr>
          <p:cNvSpPr>
            <a:spLocks noChangeArrowheads="1"/>
          </p:cNvSpPr>
          <p:nvPr/>
        </p:nvSpPr>
        <p:spPr>
          <a:xfrm>
            <a:off x="250906" y="2166058"/>
            <a:ext cx="8740694" cy="1868415"/>
          </a:xfrm>
          <a:prstGeom prst="rect">
            <a:avLst/>
          </a:prstGeom>
          <a:noFill/>
          <a:ln w="19050">
            <a:solidFill>
              <a:schemeClr val="bg1">
                <a:lumMod val="50000"/>
              </a:schemeClr>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solidFill>
                <a:srgbClr val="0070C0"/>
              </a:solidFill>
              <a:latin typeface="Meiryo UI" panose="020B0604030504040204" pitchFamily="50" charset="-128"/>
              <a:ea typeface="Meiryo UI" panose="020B0604030504040204" pitchFamily="50" charset="-128"/>
            </a:endParaRPr>
          </a:p>
        </p:txBody>
      </p:sp>
      <p:grpSp>
        <p:nvGrpSpPr>
          <p:cNvPr id="6" name="グループ化 5">
            <a:extLst>
              <a:ext uri="{FF2B5EF4-FFF2-40B4-BE49-F238E27FC236}">
                <a16:creationId xmlns:a16="http://schemas.microsoft.com/office/drawing/2014/main" id="{770956DA-5247-10D3-3E94-3D2B9FE946BF}"/>
              </a:ext>
            </a:extLst>
          </p:cNvPr>
          <p:cNvGrpSpPr/>
          <p:nvPr/>
        </p:nvGrpSpPr>
        <p:grpSpPr>
          <a:xfrm>
            <a:off x="8162433" y="2201363"/>
            <a:ext cx="797035" cy="881075"/>
            <a:chOff x="8508716" y="3276691"/>
            <a:chExt cx="797035" cy="881075"/>
          </a:xfrm>
        </p:grpSpPr>
        <p:sp>
          <p:nvSpPr>
            <p:cNvPr id="7" name="正方形/長方形 6">
              <a:extLst>
                <a:ext uri="{FF2B5EF4-FFF2-40B4-BE49-F238E27FC236}">
                  <a16:creationId xmlns:a16="http://schemas.microsoft.com/office/drawing/2014/main" id="{2EC72889-6CE8-9C70-8FAD-5CCE431A7338}"/>
                </a:ext>
              </a:extLst>
            </p:cNvPr>
            <p:cNvSpPr/>
            <p:nvPr/>
          </p:nvSpPr>
          <p:spPr>
            <a:xfrm>
              <a:off x="8508716" y="3276691"/>
              <a:ext cx="797035" cy="8810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700">
                  <a:solidFill>
                    <a:srgbClr val="575757"/>
                  </a:solidFill>
                  <a:latin typeface="Meiryo UI"/>
                  <a:ea typeface="Meiryo UI"/>
                </a:rPr>
                <a:t>事業者との</a:t>
              </a:r>
              <a:br>
                <a:rPr lang="en-US" altLang="ja-JP" sz="700">
                  <a:latin typeface="Meiryo UI" panose="020B0604030504040204" pitchFamily="50" charset="-128"/>
                  <a:ea typeface="Meiryo UI" panose="020B0604030504040204" pitchFamily="50" charset="-128"/>
                </a:rPr>
              </a:br>
              <a:r>
                <a:rPr kumimoji="1" lang="ja-JP" altLang="en-US" sz="700">
                  <a:solidFill>
                    <a:srgbClr val="575757"/>
                  </a:solidFill>
                  <a:latin typeface="Meiryo UI"/>
                  <a:ea typeface="Meiryo UI"/>
                </a:rPr>
                <a:t>調整ステータス</a:t>
              </a:r>
              <a:endParaRPr lang="ja-JP" altLang="en-US" sz="700">
                <a:solidFill>
                  <a:srgbClr val="575757"/>
                </a:solidFill>
                <a:latin typeface="Meiryo UI"/>
                <a:ea typeface="Meiryo UI"/>
              </a:endParaRPr>
            </a:p>
          </p:txBody>
        </p:sp>
        <p:sp>
          <p:nvSpPr>
            <p:cNvPr id="8" name="四角形: 角を丸くする 7">
              <a:extLst>
                <a:ext uri="{FF2B5EF4-FFF2-40B4-BE49-F238E27FC236}">
                  <a16:creationId xmlns:a16="http://schemas.microsoft.com/office/drawing/2014/main" id="{342C79A1-A5DF-3C28-E206-52ABAA795AEF}"/>
                </a:ext>
              </a:extLst>
            </p:cNvPr>
            <p:cNvSpPr/>
            <p:nvPr/>
          </p:nvSpPr>
          <p:spPr>
            <a:xfrm>
              <a:off x="8664875" y="3599033"/>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9" name="四角形: 角を丸くする 8">
              <a:extLst>
                <a:ext uri="{FF2B5EF4-FFF2-40B4-BE49-F238E27FC236}">
                  <a16:creationId xmlns:a16="http://schemas.microsoft.com/office/drawing/2014/main" id="{14F5D6B4-7C5C-19C2-C673-094FCE0676EC}"/>
                </a:ext>
              </a:extLst>
            </p:cNvPr>
            <p:cNvSpPr/>
            <p:nvPr/>
          </p:nvSpPr>
          <p:spPr>
            <a:xfrm>
              <a:off x="8664874" y="375686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10" name="四角形: 角を丸くする 9">
              <a:extLst>
                <a:ext uri="{FF2B5EF4-FFF2-40B4-BE49-F238E27FC236}">
                  <a16:creationId xmlns:a16="http://schemas.microsoft.com/office/drawing/2014/main" id="{3AC6723F-775E-0E39-01BF-648BD691F596}"/>
                </a:ext>
              </a:extLst>
            </p:cNvPr>
            <p:cNvSpPr/>
            <p:nvPr/>
          </p:nvSpPr>
          <p:spPr>
            <a:xfrm>
              <a:off x="8607673" y="391354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pSp>
        <p:nvGrpSpPr>
          <p:cNvPr id="11" name="グループ化 10">
            <a:extLst>
              <a:ext uri="{FF2B5EF4-FFF2-40B4-BE49-F238E27FC236}">
                <a16:creationId xmlns:a16="http://schemas.microsoft.com/office/drawing/2014/main" id="{EC64F83B-12DB-9F9E-EAD9-A7A11AFAF30D}"/>
              </a:ext>
            </a:extLst>
          </p:cNvPr>
          <p:cNvGrpSpPr/>
          <p:nvPr/>
        </p:nvGrpSpPr>
        <p:grpSpPr>
          <a:xfrm>
            <a:off x="2641600" y="2181661"/>
            <a:ext cx="5441087" cy="1810114"/>
            <a:chOff x="1269788" y="2358087"/>
            <a:chExt cx="7801194" cy="1810114"/>
          </a:xfrm>
        </p:grpSpPr>
        <p:sp>
          <p:nvSpPr>
            <p:cNvPr id="13" name="正方形/長方形 12">
              <a:extLst>
                <a:ext uri="{FF2B5EF4-FFF2-40B4-BE49-F238E27FC236}">
                  <a16:creationId xmlns:a16="http://schemas.microsoft.com/office/drawing/2014/main" id="{F131B509-6112-8F79-F558-BBDBA6A944E5}"/>
                </a:ext>
              </a:extLst>
            </p:cNvPr>
            <p:cNvSpPr/>
            <p:nvPr/>
          </p:nvSpPr>
          <p:spPr>
            <a:xfrm>
              <a:off x="4197039" y="352104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14" name="角丸四角形 9">
              <a:extLst>
                <a:ext uri="{FF2B5EF4-FFF2-40B4-BE49-F238E27FC236}">
                  <a16:creationId xmlns:a16="http://schemas.microsoft.com/office/drawing/2014/main" id="{97EE930B-22EC-24B1-85C9-ACCB48AE9AE6}"/>
                </a:ext>
              </a:extLst>
            </p:cNvPr>
            <p:cNvSpPr/>
            <p:nvPr/>
          </p:nvSpPr>
          <p:spPr>
            <a:xfrm>
              <a:off x="1269788" y="2566029"/>
              <a:ext cx="4406934"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17" name="正方形/長方形 16">
              <a:extLst>
                <a:ext uri="{FF2B5EF4-FFF2-40B4-BE49-F238E27FC236}">
                  <a16:creationId xmlns:a16="http://schemas.microsoft.com/office/drawing/2014/main" id="{3D1EA494-B6D1-C88B-454D-D74DEC1A3B0B}"/>
                </a:ext>
              </a:extLst>
            </p:cNvPr>
            <p:cNvSpPr/>
            <p:nvPr/>
          </p:nvSpPr>
          <p:spPr>
            <a:xfrm>
              <a:off x="1407215"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20" name="正方形/長方形 19">
              <a:extLst>
                <a:ext uri="{FF2B5EF4-FFF2-40B4-BE49-F238E27FC236}">
                  <a16:creationId xmlns:a16="http://schemas.microsoft.com/office/drawing/2014/main" id="{737F350D-5521-8FBE-987E-4971202CA14C}"/>
                </a:ext>
              </a:extLst>
            </p:cNvPr>
            <p:cNvSpPr/>
            <p:nvPr/>
          </p:nvSpPr>
          <p:spPr>
            <a:xfrm>
              <a:off x="2802127"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endParaRPr lang="ja-JP" altLang="ja-JP" sz="2400" b="0" i="0" u="none" strike="noStrike">
                <a:effectLst/>
                <a:latin typeface="Arial" panose="020B0604020202020204" pitchFamily="34" charset="0"/>
                <a:ea typeface="Meiryo UI" panose="020B0604030504040204" pitchFamily="50" charset="-128"/>
              </a:endParaRPr>
            </a:p>
          </p:txBody>
        </p:sp>
        <p:sp>
          <p:nvSpPr>
            <p:cNvPr id="21" name="正方形/長方形 20">
              <a:extLst>
                <a:ext uri="{FF2B5EF4-FFF2-40B4-BE49-F238E27FC236}">
                  <a16:creationId xmlns:a16="http://schemas.microsoft.com/office/drawing/2014/main" id="{4AA8E5B7-2E22-3991-B186-CDA8503F632A}"/>
                </a:ext>
              </a:extLst>
            </p:cNvPr>
            <p:cNvSpPr/>
            <p:nvPr/>
          </p:nvSpPr>
          <p:spPr>
            <a:xfrm>
              <a:off x="2435746" y="2358087"/>
              <a:ext cx="1854838" cy="32483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a:extLst>
                <a:ext uri="{FF2B5EF4-FFF2-40B4-BE49-F238E27FC236}">
                  <a16:creationId xmlns:a16="http://schemas.microsoft.com/office/drawing/2014/main" id="{A7670D44-E090-7F2B-755D-5AF88E6B6DDA}"/>
                </a:ext>
              </a:extLst>
            </p:cNvPr>
            <p:cNvSpPr/>
            <p:nvPr/>
          </p:nvSpPr>
          <p:spPr>
            <a:xfrm>
              <a:off x="7331117" y="2728041"/>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C55FBC10-CB09-9F38-2B01-44C09C4DC10C}"/>
                </a:ext>
              </a:extLst>
            </p:cNvPr>
            <p:cNvSpPr/>
            <p:nvPr/>
          </p:nvSpPr>
          <p:spPr>
            <a:xfrm>
              <a:off x="7331117" y="3536016"/>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矢印コネクタ 116">
              <a:extLst>
                <a:ext uri="{FF2B5EF4-FFF2-40B4-BE49-F238E27FC236}">
                  <a16:creationId xmlns:a16="http://schemas.microsoft.com/office/drawing/2014/main" id="{7219661C-5508-E20A-4A76-01B8B22BB4DE}"/>
                </a:ext>
              </a:extLst>
            </p:cNvPr>
            <p:cNvCxnSpPr>
              <a:cxnSpLocks/>
              <a:endCxn id="13" idx="0"/>
            </p:cNvCxnSpPr>
            <p:nvPr/>
          </p:nvCxnSpPr>
          <p:spPr bwMode="gray">
            <a:xfrm rot="16200000" flipH="1">
              <a:off x="3897861" y="2660822"/>
              <a:ext cx="325525"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25" name="直線矢印コネクタ 116">
              <a:extLst>
                <a:ext uri="{FF2B5EF4-FFF2-40B4-BE49-F238E27FC236}">
                  <a16:creationId xmlns:a16="http://schemas.microsoft.com/office/drawing/2014/main" id="{C305F1E6-E88C-D6A2-DA4C-3AEDD56C76B7}"/>
                </a:ext>
              </a:extLst>
            </p:cNvPr>
            <p:cNvCxnSpPr>
              <a:cxnSpLocks/>
              <a:stCxn id="22" idx="1"/>
              <a:endCxn id="14" idx="3"/>
            </p:cNvCxnSpPr>
            <p:nvPr/>
          </p:nvCxnSpPr>
          <p:spPr bwMode="gray">
            <a:xfrm rot="10800000" flipV="1">
              <a:off x="5676722" y="2953063"/>
              <a:ext cx="1654395" cy="408246"/>
            </a:xfrm>
            <a:prstGeom prst="bentConnector3">
              <a:avLst>
                <a:gd name="adj1" fmla="val 50000"/>
              </a:avLst>
            </a:prstGeom>
            <a:noFill/>
            <a:ln w="9525" cap="flat" cmpd="sng" algn="ctr">
              <a:solidFill>
                <a:schemeClr val="tx1"/>
              </a:solidFill>
              <a:prstDash val="solid"/>
              <a:headEnd type="triangle"/>
              <a:tailEnd type="none"/>
            </a:ln>
            <a:effectLst/>
          </p:spPr>
        </p:cxnSp>
        <p:cxnSp>
          <p:nvCxnSpPr>
            <p:cNvPr id="26" name="直線矢印コネクタ 116">
              <a:extLst>
                <a:ext uri="{FF2B5EF4-FFF2-40B4-BE49-F238E27FC236}">
                  <a16:creationId xmlns:a16="http://schemas.microsoft.com/office/drawing/2014/main" id="{4C3B3B82-D7DD-9539-1D82-9110942C71E6}"/>
                </a:ext>
              </a:extLst>
            </p:cNvPr>
            <p:cNvCxnSpPr>
              <a:cxnSpLocks/>
              <a:stCxn id="23" idx="1"/>
              <a:endCxn id="14" idx="3"/>
            </p:cNvCxnSpPr>
            <p:nvPr/>
          </p:nvCxnSpPr>
          <p:spPr bwMode="gray">
            <a:xfrm rot="10800000">
              <a:off x="5676722" y="3361310"/>
              <a:ext cx="1654395" cy="399729"/>
            </a:xfrm>
            <a:prstGeom prst="bentConnector3">
              <a:avLst>
                <a:gd name="adj1" fmla="val 50000"/>
              </a:avLst>
            </a:prstGeom>
            <a:noFill/>
            <a:ln w="9525" cap="flat" cmpd="sng" algn="ctr">
              <a:solidFill>
                <a:schemeClr val="tx1"/>
              </a:solidFill>
              <a:prstDash val="solid"/>
              <a:headEnd type="triangle"/>
              <a:tailEnd type="none"/>
            </a:ln>
            <a:effectLst/>
          </p:spPr>
        </p:cxnSp>
        <p:sp>
          <p:nvSpPr>
            <p:cNvPr id="30" name="正方形/長方形 29">
              <a:extLst>
                <a:ext uri="{FF2B5EF4-FFF2-40B4-BE49-F238E27FC236}">
                  <a16:creationId xmlns:a16="http://schemas.microsoft.com/office/drawing/2014/main" id="{6B65E98C-2D88-5FF2-3DA5-1407981B59A0}"/>
                </a:ext>
              </a:extLst>
            </p:cNvPr>
            <p:cNvSpPr/>
            <p:nvPr/>
          </p:nvSpPr>
          <p:spPr>
            <a:xfrm>
              <a:off x="5955499" y="3718157"/>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a:extLst>
                <a:ext uri="{FF2B5EF4-FFF2-40B4-BE49-F238E27FC236}">
                  <a16:creationId xmlns:a16="http://schemas.microsoft.com/office/drawing/2014/main" id="{85A2E8DB-277A-9302-D46D-F85E06FB0327}"/>
                </a:ext>
              </a:extLst>
            </p:cNvPr>
            <p:cNvSpPr/>
            <p:nvPr/>
          </p:nvSpPr>
          <p:spPr>
            <a:xfrm>
              <a:off x="5816134" y="2566029"/>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角丸四角形 9">
              <a:extLst>
                <a:ext uri="{FF2B5EF4-FFF2-40B4-BE49-F238E27FC236}">
                  <a16:creationId xmlns:a16="http://schemas.microsoft.com/office/drawing/2014/main" id="{BDC8ACC6-F043-603E-0B86-C8AAECBBBFDC}"/>
                </a:ext>
              </a:extLst>
            </p:cNvPr>
            <p:cNvSpPr/>
            <p:nvPr/>
          </p:nvSpPr>
          <p:spPr>
            <a:xfrm>
              <a:off x="5998573" y="2550361"/>
              <a:ext cx="3072409" cy="1587668"/>
            </a:xfrm>
            <a:prstGeom prst="roundRect">
              <a:avLst>
                <a:gd name="adj" fmla="val 2347"/>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33" name="正方形/長方形 32">
              <a:extLst>
                <a:ext uri="{FF2B5EF4-FFF2-40B4-BE49-F238E27FC236}">
                  <a16:creationId xmlns:a16="http://schemas.microsoft.com/office/drawing/2014/main" id="{4C5CFEF7-F1C4-6017-1E12-194574817E92}"/>
                </a:ext>
              </a:extLst>
            </p:cNvPr>
            <p:cNvSpPr/>
            <p:nvPr/>
          </p:nvSpPr>
          <p:spPr>
            <a:xfrm>
              <a:off x="6567282" y="2404053"/>
              <a:ext cx="1854838" cy="2016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外注先・アドバイザー</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4" name="直線矢印コネクタ 116">
              <a:extLst>
                <a:ext uri="{FF2B5EF4-FFF2-40B4-BE49-F238E27FC236}">
                  <a16:creationId xmlns:a16="http://schemas.microsoft.com/office/drawing/2014/main" id="{DAA97949-A6E1-63D1-21D9-45FFD7C66F07}"/>
                </a:ext>
              </a:extLst>
            </p:cNvPr>
            <p:cNvCxnSpPr>
              <a:cxnSpLocks/>
              <a:endCxn id="20" idx="0"/>
            </p:cNvCxnSpPr>
            <p:nvPr/>
          </p:nvCxnSpPr>
          <p:spPr bwMode="gray">
            <a:xfrm>
              <a:off x="3363167" y="3195516"/>
              <a:ext cx="0" cy="325696"/>
            </a:xfrm>
            <a:prstGeom prst="straightConnector1">
              <a:avLst/>
            </a:prstGeom>
            <a:noFill/>
            <a:ln w="12700" cap="flat" cmpd="sng" algn="ctr">
              <a:solidFill>
                <a:schemeClr val="tx1">
                  <a:lumMod val="50000"/>
                  <a:lumOff val="50000"/>
                </a:schemeClr>
              </a:solidFill>
              <a:prstDash val="solid"/>
              <a:tailEnd type="triangle"/>
            </a:ln>
            <a:effectLst/>
          </p:spPr>
        </p:cxnSp>
        <p:cxnSp>
          <p:nvCxnSpPr>
            <p:cNvPr id="35" name="直線矢印コネクタ 116">
              <a:extLst>
                <a:ext uri="{FF2B5EF4-FFF2-40B4-BE49-F238E27FC236}">
                  <a16:creationId xmlns:a16="http://schemas.microsoft.com/office/drawing/2014/main" id="{4F9A6441-2821-B1C6-9655-CC97EDCF9D51}"/>
                </a:ext>
              </a:extLst>
            </p:cNvPr>
            <p:cNvCxnSpPr>
              <a:cxnSpLocks/>
              <a:endCxn id="17" idx="0"/>
            </p:cNvCxnSpPr>
            <p:nvPr/>
          </p:nvCxnSpPr>
          <p:spPr bwMode="gray">
            <a:xfrm rot="5400000">
              <a:off x="2502863" y="2660908"/>
              <a:ext cx="325696"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grpSp>
      <p:graphicFrame>
        <p:nvGraphicFramePr>
          <p:cNvPr id="38" name="表 37">
            <a:extLst>
              <a:ext uri="{FF2B5EF4-FFF2-40B4-BE49-F238E27FC236}">
                <a16:creationId xmlns:a16="http://schemas.microsoft.com/office/drawing/2014/main" id="{40F91C44-2098-270A-B77D-15CEDFF60532}"/>
              </a:ext>
            </a:extLst>
          </p:cNvPr>
          <p:cNvGraphicFramePr>
            <a:graphicFrameLocks noGrp="1"/>
          </p:cNvGraphicFramePr>
          <p:nvPr>
            <p:extLst>
              <p:ext uri="{D42A27DB-BD31-4B8C-83A1-F6EECF244321}">
                <p14:modId xmlns:p14="http://schemas.microsoft.com/office/powerpoint/2010/main" val="986466034"/>
              </p:ext>
            </p:extLst>
          </p:nvPr>
        </p:nvGraphicFramePr>
        <p:xfrm>
          <a:off x="4843915" y="4170084"/>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6</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7</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8</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19" name="スライド番号プレースホルダー 18">
            <a:extLst>
              <a:ext uri="{FF2B5EF4-FFF2-40B4-BE49-F238E27FC236}">
                <a16:creationId xmlns:a16="http://schemas.microsoft.com/office/drawing/2014/main" id="{D9F73BB9-2130-5FD9-2326-4A58A115D80B}"/>
              </a:ext>
            </a:extLst>
          </p:cNvPr>
          <p:cNvSpPr>
            <a:spLocks noGrp="1"/>
          </p:cNvSpPr>
          <p:nvPr>
            <p:ph type="sldNum" sz="quarter" idx="12"/>
          </p:nvPr>
        </p:nvSpPr>
        <p:spPr/>
        <p:txBody>
          <a:bodyPr/>
          <a:lstStyle/>
          <a:p>
            <a:fld id="{70AD163A-2AD1-4CCD-B429-51A5FDE21725}" type="slidenum">
              <a:rPr kumimoji="1" lang="ja-JP" altLang="en-US" smtClean="0"/>
              <a:t>33</a:t>
            </a:fld>
            <a:endParaRPr kumimoji="1" lang="ja-JP" altLang="en-US"/>
          </a:p>
        </p:txBody>
      </p:sp>
      <p:sp>
        <p:nvSpPr>
          <p:cNvPr id="18" name="正方形/長方形 17">
            <a:extLst>
              <a:ext uri="{FF2B5EF4-FFF2-40B4-BE49-F238E27FC236}">
                <a16:creationId xmlns:a16="http://schemas.microsoft.com/office/drawing/2014/main" id="{6FCE39E6-BF72-9F3A-7F63-876E61E123F3}"/>
              </a:ext>
            </a:extLst>
          </p:cNvPr>
          <p:cNvSpPr/>
          <p:nvPr/>
        </p:nvSpPr>
        <p:spPr>
          <a:xfrm>
            <a:off x="1530030" y="2582794"/>
            <a:ext cx="744784"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46" name="四角形: 角を丸くする 45">
            <a:extLst>
              <a:ext uri="{FF2B5EF4-FFF2-40B4-BE49-F238E27FC236}">
                <a16:creationId xmlns:a16="http://schemas.microsoft.com/office/drawing/2014/main" id="{95F4E8D3-0956-485C-9CC0-98A0941A7FB7}"/>
              </a:ext>
            </a:extLst>
          </p:cNvPr>
          <p:cNvSpPr/>
          <p:nvPr/>
        </p:nvSpPr>
        <p:spPr>
          <a:xfrm>
            <a:off x="1573025" y="2497480"/>
            <a:ext cx="668717"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参加企業</a:t>
            </a:r>
            <a:endParaRPr kumimoji="1" lang="en-US" altLang="ja-JP" sz="700">
              <a:solidFill>
                <a:sysClr val="windowText" lastClr="000000"/>
              </a:solidFill>
              <a:latin typeface="Meiryo UI"/>
              <a:ea typeface="Meiryo UI"/>
            </a:endParaRPr>
          </a:p>
        </p:txBody>
      </p:sp>
      <p:grpSp>
        <p:nvGrpSpPr>
          <p:cNvPr id="50" name="グループ化 49">
            <a:extLst>
              <a:ext uri="{FF2B5EF4-FFF2-40B4-BE49-F238E27FC236}">
                <a16:creationId xmlns:a16="http://schemas.microsoft.com/office/drawing/2014/main" id="{7A3BF275-1D70-3630-D7E4-0E62A8E426E0}"/>
              </a:ext>
            </a:extLst>
          </p:cNvPr>
          <p:cNvGrpSpPr/>
          <p:nvPr/>
        </p:nvGrpSpPr>
        <p:grpSpPr>
          <a:xfrm>
            <a:off x="3520455" y="2480662"/>
            <a:ext cx="1122079" cy="542822"/>
            <a:chOff x="3071300" y="3899401"/>
            <a:chExt cx="1122079" cy="542822"/>
          </a:xfrm>
        </p:grpSpPr>
        <p:sp>
          <p:nvSpPr>
            <p:cNvPr id="49" name="正方形/長方形 48">
              <a:extLst>
                <a:ext uri="{FF2B5EF4-FFF2-40B4-BE49-F238E27FC236}">
                  <a16:creationId xmlns:a16="http://schemas.microsoft.com/office/drawing/2014/main" id="{5AEA3D9B-F7DB-C25D-0591-6439DAFF578D}"/>
                </a:ext>
              </a:extLst>
            </p:cNvPr>
            <p:cNvSpPr/>
            <p:nvPr/>
          </p:nvSpPr>
          <p:spPr>
            <a:xfrm>
              <a:off x="3071300" y="3992179"/>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45" name="四角形: 角を丸くする 44">
              <a:extLst>
                <a:ext uri="{FF2B5EF4-FFF2-40B4-BE49-F238E27FC236}">
                  <a16:creationId xmlns:a16="http://schemas.microsoft.com/office/drawing/2014/main" id="{2DFFF5D1-219C-F8BF-F475-B13DB5C6BFA0}"/>
                </a:ext>
              </a:extLst>
            </p:cNvPr>
            <p:cNvSpPr/>
            <p:nvPr/>
          </p:nvSpPr>
          <p:spPr>
            <a:xfrm>
              <a:off x="3208978" y="3899401"/>
              <a:ext cx="852861"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幹事企業</a:t>
              </a:r>
              <a:endParaRPr kumimoji="1" lang="en-US" altLang="ja-JP" sz="700">
                <a:solidFill>
                  <a:sysClr val="windowText" lastClr="000000"/>
                </a:solidFill>
                <a:latin typeface="Meiryo UI"/>
                <a:ea typeface="Meiryo UI"/>
              </a:endParaRPr>
            </a:p>
          </p:txBody>
        </p:sp>
      </p:grpSp>
      <p:sp>
        <p:nvSpPr>
          <p:cNvPr id="51" name="四角形: 角を丸くする 50">
            <a:extLst>
              <a:ext uri="{FF2B5EF4-FFF2-40B4-BE49-F238E27FC236}">
                <a16:creationId xmlns:a16="http://schemas.microsoft.com/office/drawing/2014/main" id="{1BC2E314-ECD0-6542-9BD4-96C7DBBFC6E8}"/>
              </a:ext>
            </a:extLst>
          </p:cNvPr>
          <p:cNvSpPr/>
          <p:nvPr/>
        </p:nvSpPr>
        <p:spPr>
          <a:xfrm>
            <a:off x="7433195" y="3291088"/>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2" name="四角形: 角を丸くする 51">
            <a:extLst>
              <a:ext uri="{FF2B5EF4-FFF2-40B4-BE49-F238E27FC236}">
                <a16:creationId xmlns:a16="http://schemas.microsoft.com/office/drawing/2014/main" id="{A0065637-C4B3-B9D7-C6DD-8D3EB2E4D667}"/>
              </a:ext>
            </a:extLst>
          </p:cNvPr>
          <p:cNvSpPr/>
          <p:nvPr/>
        </p:nvSpPr>
        <p:spPr>
          <a:xfrm>
            <a:off x="4018572" y="3303947"/>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3" name="四角形: 角を丸くする 52">
            <a:extLst>
              <a:ext uri="{FF2B5EF4-FFF2-40B4-BE49-F238E27FC236}">
                <a16:creationId xmlns:a16="http://schemas.microsoft.com/office/drawing/2014/main" id="{A9889704-169C-D413-146C-9A57C913060F}"/>
              </a:ext>
            </a:extLst>
          </p:cNvPr>
          <p:cNvSpPr/>
          <p:nvPr/>
        </p:nvSpPr>
        <p:spPr>
          <a:xfrm>
            <a:off x="7443616" y="2490604"/>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4" name="四角形: 角を丸くする 53">
            <a:extLst>
              <a:ext uri="{FF2B5EF4-FFF2-40B4-BE49-F238E27FC236}">
                <a16:creationId xmlns:a16="http://schemas.microsoft.com/office/drawing/2014/main" id="{ED65F4F7-0A6A-EAAA-452E-0F010940BB6C}"/>
              </a:ext>
            </a:extLst>
          </p:cNvPr>
          <p:cNvSpPr/>
          <p:nvPr/>
        </p:nvSpPr>
        <p:spPr>
          <a:xfrm>
            <a:off x="5180025" y="3303947"/>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56" name="四角形: 角を丸くする 55">
            <a:extLst>
              <a:ext uri="{FF2B5EF4-FFF2-40B4-BE49-F238E27FC236}">
                <a16:creationId xmlns:a16="http://schemas.microsoft.com/office/drawing/2014/main" id="{CAC7D9AC-7EF0-EFA9-EFB9-B63165A13F67}"/>
              </a:ext>
            </a:extLst>
          </p:cNvPr>
          <p:cNvSpPr/>
          <p:nvPr/>
        </p:nvSpPr>
        <p:spPr>
          <a:xfrm>
            <a:off x="3185999" y="3303947"/>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58" name="角丸四角形 9">
            <a:extLst>
              <a:ext uri="{FF2B5EF4-FFF2-40B4-BE49-F238E27FC236}">
                <a16:creationId xmlns:a16="http://schemas.microsoft.com/office/drawing/2014/main" id="{776B4863-48DC-3E64-B440-325F6FE0C7C3}"/>
              </a:ext>
            </a:extLst>
          </p:cNvPr>
          <p:cNvSpPr/>
          <p:nvPr/>
        </p:nvSpPr>
        <p:spPr>
          <a:xfrm>
            <a:off x="1198918" y="2403537"/>
            <a:ext cx="1386625"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59" name="正方形/長方形 58">
            <a:extLst>
              <a:ext uri="{FF2B5EF4-FFF2-40B4-BE49-F238E27FC236}">
                <a16:creationId xmlns:a16="http://schemas.microsoft.com/office/drawing/2014/main" id="{29878D29-AAAB-51FA-0B1E-995E893AD70F}"/>
              </a:ext>
            </a:extLst>
          </p:cNvPr>
          <p:cNvSpPr/>
          <p:nvPr/>
        </p:nvSpPr>
        <p:spPr>
          <a:xfrm>
            <a:off x="1360230" y="2318581"/>
            <a:ext cx="1169130" cy="12949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0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0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正方形/長方形 59">
            <a:extLst>
              <a:ext uri="{FF2B5EF4-FFF2-40B4-BE49-F238E27FC236}">
                <a16:creationId xmlns:a16="http://schemas.microsoft.com/office/drawing/2014/main" id="{64447258-9397-8992-DE8D-A291C5488CC6}"/>
              </a:ext>
            </a:extLst>
          </p:cNvPr>
          <p:cNvSpPr/>
          <p:nvPr/>
        </p:nvSpPr>
        <p:spPr>
          <a:xfrm>
            <a:off x="368721" y="2591690"/>
            <a:ext cx="744784"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61" name="正方形/長方形 60">
            <a:extLst>
              <a:ext uri="{FF2B5EF4-FFF2-40B4-BE49-F238E27FC236}">
                <a16:creationId xmlns:a16="http://schemas.microsoft.com/office/drawing/2014/main" id="{7868DDD9-C131-64B3-C963-C72E1EC7D0A4}"/>
              </a:ext>
            </a:extLst>
          </p:cNvPr>
          <p:cNvSpPr/>
          <p:nvPr/>
        </p:nvSpPr>
        <p:spPr>
          <a:xfrm>
            <a:off x="1915224" y="3340033"/>
            <a:ext cx="62748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62" name="正方形/長方形 61">
            <a:extLst>
              <a:ext uri="{FF2B5EF4-FFF2-40B4-BE49-F238E27FC236}">
                <a16:creationId xmlns:a16="http://schemas.microsoft.com/office/drawing/2014/main" id="{5A15C98C-0425-C32B-CFF6-D6D2DBAB7CA3}"/>
              </a:ext>
            </a:extLst>
          </p:cNvPr>
          <p:cNvSpPr/>
          <p:nvPr/>
        </p:nvSpPr>
        <p:spPr>
          <a:xfrm>
            <a:off x="1248663" y="3340033"/>
            <a:ext cx="62748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cxnSp>
        <p:nvCxnSpPr>
          <p:cNvPr id="63" name="直線矢印コネクタ 116">
            <a:extLst>
              <a:ext uri="{FF2B5EF4-FFF2-40B4-BE49-F238E27FC236}">
                <a16:creationId xmlns:a16="http://schemas.microsoft.com/office/drawing/2014/main" id="{1123D34C-A681-E2E4-3081-E195846CE263}"/>
              </a:ext>
            </a:extLst>
          </p:cNvPr>
          <p:cNvCxnSpPr>
            <a:cxnSpLocks/>
          </p:cNvCxnSpPr>
          <p:nvPr/>
        </p:nvCxnSpPr>
        <p:spPr bwMode="gray">
          <a:xfrm rot="5400000">
            <a:off x="1579726" y="3036615"/>
            <a:ext cx="326245" cy="340019"/>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69" name="直線矢印コネクタ 116">
            <a:extLst>
              <a:ext uri="{FF2B5EF4-FFF2-40B4-BE49-F238E27FC236}">
                <a16:creationId xmlns:a16="http://schemas.microsoft.com/office/drawing/2014/main" id="{D52AD228-167B-BD29-B547-4152C59FD45F}"/>
              </a:ext>
            </a:extLst>
          </p:cNvPr>
          <p:cNvCxnSpPr>
            <a:cxnSpLocks/>
          </p:cNvCxnSpPr>
          <p:nvPr/>
        </p:nvCxnSpPr>
        <p:spPr bwMode="gray">
          <a:xfrm rot="16200000" flipH="1">
            <a:off x="1897737" y="3037381"/>
            <a:ext cx="338374" cy="324080"/>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sp>
        <p:nvSpPr>
          <p:cNvPr id="80" name="四角形: 角を丸くする 79">
            <a:extLst>
              <a:ext uri="{FF2B5EF4-FFF2-40B4-BE49-F238E27FC236}">
                <a16:creationId xmlns:a16="http://schemas.microsoft.com/office/drawing/2014/main" id="{E543255C-736F-6081-957C-8E7038CC4F7B}"/>
              </a:ext>
            </a:extLst>
          </p:cNvPr>
          <p:cNvSpPr/>
          <p:nvPr/>
        </p:nvSpPr>
        <p:spPr>
          <a:xfrm>
            <a:off x="1428083" y="334185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82" name="四角形: 角を丸くする 81">
            <a:extLst>
              <a:ext uri="{FF2B5EF4-FFF2-40B4-BE49-F238E27FC236}">
                <a16:creationId xmlns:a16="http://schemas.microsoft.com/office/drawing/2014/main" id="{28AF3E9D-9168-19BB-B776-4DE69ED623D7}"/>
              </a:ext>
            </a:extLst>
          </p:cNvPr>
          <p:cNvSpPr/>
          <p:nvPr/>
        </p:nvSpPr>
        <p:spPr>
          <a:xfrm>
            <a:off x="2185474" y="3341856"/>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84" name="四角形: 角を丸くする 83">
            <a:extLst>
              <a:ext uri="{FF2B5EF4-FFF2-40B4-BE49-F238E27FC236}">
                <a16:creationId xmlns:a16="http://schemas.microsoft.com/office/drawing/2014/main" id="{72928E5D-8141-3974-46A9-BD0394727D04}"/>
              </a:ext>
            </a:extLst>
          </p:cNvPr>
          <p:cNvSpPr/>
          <p:nvPr/>
        </p:nvSpPr>
        <p:spPr>
          <a:xfrm>
            <a:off x="417960" y="2520018"/>
            <a:ext cx="668717"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参加企業</a:t>
            </a:r>
            <a:endParaRPr kumimoji="1" lang="en-US" altLang="ja-JP" sz="700">
              <a:solidFill>
                <a:sysClr val="windowText" lastClr="000000"/>
              </a:solidFill>
              <a:latin typeface="Meiryo UI"/>
              <a:ea typeface="Meiryo UI"/>
            </a:endParaRPr>
          </a:p>
        </p:txBody>
      </p:sp>
      <p:sp>
        <p:nvSpPr>
          <p:cNvPr id="85" name="テキスト ボックス 84">
            <a:extLst>
              <a:ext uri="{FF2B5EF4-FFF2-40B4-BE49-F238E27FC236}">
                <a16:creationId xmlns:a16="http://schemas.microsoft.com/office/drawing/2014/main" id="{6CDE2898-F620-A843-59FA-560195919BF3}"/>
              </a:ext>
            </a:extLst>
          </p:cNvPr>
          <p:cNvSpPr txBox="1"/>
          <p:nvPr/>
        </p:nvSpPr>
        <p:spPr>
          <a:xfrm>
            <a:off x="2216481" y="2683998"/>
            <a:ext cx="1202899" cy="21635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rgbClr val="575757"/>
                </a:solidFill>
                <a:latin typeface="Meiryo UI" panose="020B0604030504040204" pitchFamily="50" charset="-128"/>
                <a:ea typeface="Meiryo UI" panose="020B0604030504040204" pitchFamily="50" charset="-128"/>
              </a:rPr>
              <a:t>コンソーシアム</a:t>
            </a:r>
          </a:p>
        </p:txBody>
      </p:sp>
      <p:sp>
        <p:nvSpPr>
          <p:cNvPr id="16" name="正方形/長方形 15">
            <a:extLst>
              <a:ext uri="{FF2B5EF4-FFF2-40B4-BE49-F238E27FC236}">
                <a16:creationId xmlns:a16="http://schemas.microsoft.com/office/drawing/2014/main" id="{B675EB31-C817-C76D-6385-98C48E470A2F}"/>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28" name="正方形/長方形 27">
            <a:extLst>
              <a:ext uri="{FF2B5EF4-FFF2-40B4-BE49-F238E27FC236}">
                <a16:creationId xmlns:a16="http://schemas.microsoft.com/office/drawing/2014/main" id="{10E29B29-7A7F-068C-E8B9-F7C66B4D93BC}"/>
              </a:ext>
            </a:extLst>
          </p:cNvPr>
          <p:cNvSpPr/>
          <p:nvPr/>
        </p:nvSpPr>
        <p:spPr>
          <a:xfrm>
            <a:off x="129778" y="1314724"/>
            <a:ext cx="8884444" cy="665892"/>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本事業の目的に沿った事業実施のための社外含む全体の体制を記載ください。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投資後、補助事業を適切に遂行できるかどうかを確認させていただきます。</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9" name="吹き出し: 四角形 28">
            <a:extLst>
              <a:ext uri="{FF2B5EF4-FFF2-40B4-BE49-F238E27FC236}">
                <a16:creationId xmlns:a16="http://schemas.microsoft.com/office/drawing/2014/main" id="{520D61DE-4B91-F802-E9B3-2D3A72ADBAD5}"/>
              </a:ext>
            </a:extLst>
          </p:cNvPr>
          <p:cNvSpPr/>
          <p:nvPr/>
        </p:nvSpPr>
        <p:spPr>
          <a:xfrm flipH="1">
            <a:off x="1990183" y="4147447"/>
            <a:ext cx="2391631" cy="819401"/>
          </a:xfrm>
          <a:prstGeom prst="wedgeRectCallout">
            <a:avLst>
              <a:gd name="adj1" fmla="val 11143"/>
              <a:gd name="adj2" fmla="val -70533"/>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取引先が多数あり全て記載しきれないなどの場合、「装置メーカー」といった集合として記載いただくか、代表企業名 他〇〇社（〇〇には数字が入る）などで記載を工夫いただいても構いません。</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8D657DEB-9ECB-4E92-1E76-61D757231659}"/>
              </a:ext>
            </a:extLst>
          </p:cNvPr>
          <p:cNvSpPr/>
          <p:nvPr/>
        </p:nvSpPr>
        <p:spPr>
          <a:xfrm>
            <a:off x="66545" y="2000522"/>
            <a:ext cx="1511374" cy="32483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kumimoji="1" lang="ja-JP" altLang="en-US" sz="1000">
                <a:solidFill>
                  <a:schemeClr val="tx1"/>
                </a:solidFill>
                <a:latin typeface="Meiryo UI" panose="020B0604030504040204" pitchFamily="50" charset="-128"/>
                <a:ea typeface="Meiryo UI" panose="020B0604030504040204" pitchFamily="50" charset="-128"/>
              </a:rPr>
              <a:t>例）コンソーシアムの場合</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73B96D1D-E228-DAC0-F147-E0E0702738ED}"/>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F0E91ABA-716D-CC93-4DC1-C6041B39EE12}"/>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27" name="四角形: 1 つの角を切り取る 26">
            <a:extLst>
              <a:ext uri="{FF2B5EF4-FFF2-40B4-BE49-F238E27FC236}">
                <a16:creationId xmlns:a16="http://schemas.microsoft.com/office/drawing/2014/main" id="{91719EF3-B4E0-2789-CDEE-0CCE3615CDF2}"/>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31238438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／スケジュール</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TextBox 15">
            <a:extLst>
              <a:ext uri="{FF2B5EF4-FFF2-40B4-BE49-F238E27FC236}">
                <a16:creationId xmlns:a16="http://schemas.microsoft.com/office/drawing/2014/main" id="{E369162F-C4C6-CBF1-364E-7FA59465FD7D}"/>
              </a:ext>
            </a:extLst>
          </p:cNvPr>
          <p:cNvSpPr txBox="1"/>
          <p:nvPr/>
        </p:nvSpPr>
        <p:spPr>
          <a:xfrm>
            <a:off x="567291" y="2414619"/>
            <a:ext cx="1368000"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3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200">
                <a:latin typeface="Trebuchet MS" panose="020B0603020202020204" pitchFamily="34" charset="0"/>
                <a:ea typeface="Meiryo UI" panose="020B0604030504040204" pitchFamily="50" charset="-128"/>
              </a:rPr>
              <a:t>事業項目</a:t>
            </a:r>
            <a:endParaRPr lang="en-US" sz="1200">
              <a:latin typeface="Trebuchet MS" panose="020B0603020202020204" pitchFamily="34" charset="0"/>
              <a:ea typeface="Meiryo UI" panose="020B0604030504040204" pitchFamily="50" charset="-128"/>
            </a:endParaRPr>
          </a:p>
        </p:txBody>
      </p:sp>
      <p:cxnSp>
        <p:nvCxnSpPr>
          <p:cNvPr id="5" name="Straight Connector 16">
            <a:extLst>
              <a:ext uri="{FF2B5EF4-FFF2-40B4-BE49-F238E27FC236}">
                <a16:creationId xmlns:a16="http://schemas.microsoft.com/office/drawing/2014/main" id="{CE33B6A4-4F1A-B6B2-0B0C-EE4173179D26}"/>
              </a:ext>
            </a:extLst>
          </p:cNvPr>
          <p:cNvCxnSpPr>
            <a:cxnSpLocks/>
          </p:cNvCxnSpPr>
          <p:nvPr/>
        </p:nvCxnSpPr>
        <p:spPr>
          <a:xfrm>
            <a:off x="567291" y="2476768"/>
            <a:ext cx="13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46">
            <a:extLst>
              <a:ext uri="{FF2B5EF4-FFF2-40B4-BE49-F238E27FC236}">
                <a16:creationId xmlns:a16="http://schemas.microsoft.com/office/drawing/2014/main" id="{2E02FEEC-185B-E4F5-93F4-43F3A10CAFCD}"/>
              </a:ext>
            </a:extLst>
          </p:cNvPr>
          <p:cNvSpPr/>
          <p:nvPr/>
        </p:nvSpPr>
        <p:spPr>
          <a:xfrm>
            <a:off x="567291" y="3104464"/>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A</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設備の導入</a:t>
            </a:r>
          </a:p>
        </p:txBody>
      </p:sp>
      <p:sp>
        <p:nvSpPr>
          <p:cNvPr id="7" name="正方形/長方形 47">
            <a:extLst>
              <a:ext uri="{FF2B5EF4-FFF2-40B4-BE49-F238E27FC236}">
                <a16:creationId xmlns:a16="http://schemas.microsoft.com/office/drawing/2014/main" id="{F0076A45-42B4-D7CC-E33C-223747A09B15}"/>
              </a:ext>
            </a:extLst>
          </p:cNvPr>
          <p:cNvSpPr/>
          <p:nvPr/>
        </p:nvSpPr>
        <p:spPr>
          <a:xfrm>
            <a:off x="567291" y="3954842"/>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XXX</a:t>
            </a:r>
            <a:endPar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sp>
        <p:nvSpPr>
          <p:cNvPr id="8" name="正方形/長方形 49">
            <a:extLst>
              <a:ext uri="{FF2B5EF4-FFF2-40B4-BE49-F238E27FC236}">
                <a16:creationId xmlns:a16="http://schemas.microsoft.com/office/drawing/2014/main" id="{BF0A1B1C-90DC-63F3-1FCD-13FCCA1CEEB6}"/>
              </a:ext>
            </a:extLst>
          </p:cNvPr>
          <p:cNvSpPr/>
          <p:nvPr/>
        </p:nvSpPr>
        <p:spPr>
          <a:xfrm>
            <a:off x="567291" y="4836581"/>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XXX</a:t>
            </a:r>
            <a:endPar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9" name="直線矢印コネクタ 8">
            <a:extLst>
              <a:ext uri="{FF2B5EF4-FFF2-40B4-BE49-F238E27FC236}">
                <a16:creationId xmlns:a16="http://schemas.microsoft.com/office/drawing/2014/main" id="{DB3FEE14-4B15-0AFE-20D7-903AA31749EF}"/>
              </a:ext>
            </a:extLst>
          </p:cNvPr>
          <p:cNvCxnSpPr>
            <a:cxnSpLocks/>
          </p:cNvCxnSpPr>
          <p:nvPr/>
        </p:nvCxnSpPr>
        <p:spPr>
          <a:xfrm>
            <a:off x="2695953" y="6004923"/>
            <a:ext cx="1829811" cy="0"/>
          </a:xfrm>
          <a:prstGeom prst="straightConnector1">
            <a:avLst/>
          </a:prstGeom>
          <a:ln w="9525" cap="rnd">
            <a:solidFill>
              <a:schemeClr val="tx1">
                <a:lumMod val="60000"/>
                <a:lumOff val="40000"/>
              </a:schemeClr>
            </a:solidFill>
            <a:prstDash val="solid"/>
            <a:round/>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1649B23-4D08-2F31-DBD4-7F6EC705291C}"/>
              </a:ext>
            </a:extLst>
          </p:cNvPr>
          <p:cNvSpPr/>
          <p:nvPr/>
        </p:nvSpPr>
        <p:spPr>
          <a:xfrm>
            <a:off x="2695954" y="2741827"/>
            <a:ext cx="1829810" cy="3059761"/>
          </a:xfrm>
          <a:prstGeom prst="rect">
            <a:avLst/>
          </a:prstGeom>
          <a:solidFill>
            <a:schemeClr val="bg1">
              <a:lumMod val="85000"/>
              <a:alpha val="30196"/>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cxnSp>
        <p:nvCxnSpPr>
          <p:cNvPr id="11" name="直線コネクタ 135">
            <a:extLst>
              <a:ext uri="{FF2B5EF4-FFF2-40B4-BE49-F238E27FC236}">
                <a16:creationId xmlns:a16="http://schemas.microsoft.com/office/drawing/2014/main" id="{FC18E56B-FC23-1CCF-6E93-3B88B4692B22}"/>
              </a:ext>
            </a:extLst>
          </p:cNvPr>
          <p:cNvCxnSpPr>
            <a:cxnSpLocks/>
          </p:cNvCxnSpPr>
          <p:nvPr/>
        </p:nvCxnSpPr>
        <p:spPr>
          <a:xfrm>
            <a:off x="2090737"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線コネクタ 136">
            <a:extLst>
              <a:ext uri="{FF2B5EF4-FFF2-40B4-BE49-F238E27FC236}">
                <a16:creationId xmlns:a16="http://schemas.microsoft.com/office/drawing/2014/main" id="{D2657E33-4CE5-39E1-8FBF-95EEA2F7EADE}"/>
              </a:ext>
            </a:extLst>
          </p:cNvPr>
          <p:cNvCxnSpPr>
            <a:cxnSpLocks/>
          </p:cNvCxnSpPr>
          <p:nvPr/>
        </p:nvCxnSpPr>
        <p:spPr>
          <a:xfrm>
            <a:off x="2954405"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線コネクタ 139">
            <a:extLst>
              <a:ext uri="{FF2B5EF4-FFF2-40B4-BE49-F238E27FC236}">
                <a16:creationId xmlns:a16="http://schemas.microsoft.com/office/drawing/2014/main" id="{CFC00DA5-47DB-E7F7-B446-3FEF190CE8F6}"/>
              </a:ext>
            </a:extLst>
          </p:cNvPr>
          <p:cNvCxnSpPr>
            <a:cxnSpLocks/>
          </p:cNvCxnSpPr>
          <p:nvPr/>
        </p:nvCxnSpPr>
        <p:spPr>
          <a:xfrm>
            <a:off x="3818073"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線コネクタ 140">
            <a:extLst>
              <a:ext uri="{FF2B5EF4-FFF2-40B4-BE49-F238E27FC236}">
                <a16:creationId xmlns:a16="http://schemas.microsoft.com/office/drawing/2014/main" id="{5222B847-2714-A422-6EDD-F71312538B6B}"/>
              </a:ext>
            </a:extLst>
          </p:cNvPr>
          <p:cNvCxnSpPr>
            <a:cxnSpLocks/>
          </p:cNvCxnSpPr>
          <p:nvPr/>
        </p:nvCxnSpPr>
        <p:spPr>
          <a:xfrm>
            <a:off x="4681741"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50">
            <a:extLst>
              <a:ext uri="{FF2B5EF4-FFF2-40B4-BE49-F238E27FC236}">
                <a16:creationId xmlns:a16="http://schemas.microsoft.com/office/drawing/2014/main" id="{7FCFEBF8-71E9-293C-F7AD-53DFAC804216}"/>
              </a:ext>
            </a:extLst>
          </p:cNvPr>
          <p:cNvSpPr txBox="1"/>
          <p:nvPr/>
        </p:nvSpPr>
        <p:spPr>
          <a:xfrm>
            <a:off x="2002183" y="2418390"/>
            <a:ext cx="6799692"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21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200">
                <a:latin typeface="Trebuchet MS" panose="020B0603020202020204" pitchFamily="34" charset="0"/>
                <a:ea typeface="Meiryo UI" panose="020B0604030504040204" pitchFamily="50" charset="-128"/>
              </a:rPr>
              <a:t>実施スケジュール</a:t>
            </a:r>
            <a:endParaRPr lang="en-US" sz="1200">
              <a:latin typeface="Trebuchet MS" panose="020B0603020202020204" pitchFamily="34" charset="0"/>
              <a:ea typeface="Meiryo UI" panose="020B0604030504040204" pitchFamily="50" charset="-128"/>
            </a:endParaRPr>
          </a:p>
        </p:txBody>
      </p:sp>
      <p:cxnSp>
        <p:nvCxnSpPr>
          <p:cNvPr id="20" name="Straight Connector 51">
            <a:extLst>
              <a:ext uri="{FF2B5EF4-FFF2-40B4-BE49-F238E27FC236}">
                <a16:creationId xmlns:a16="http://schemas.microsoft.com/office/drawing/2014/main" id="{31ED6DE3-3FF5-9F39-5A52-7D35AF3FC3AF}"/>
              </a:ext>
            </a:extLst>
          </p:cNvPr>
          <p:cNvCxnSpPr/>
          <p:nvPr/>
        </p:nvCxnSpPr>
        <p:spPr>
          <a:xfrm>
            <a:off x="2002183" y="2467128"/>
            <a:ext cx="6799692"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直線コネクタ 128">
            <a:extLst>
              <a:ext uri="{FF2B5EF4-FFF2-40B4-BE49-F238E27FC236}">
                <a16:creationId xmlns:a16="http://schemas.microsoft.com/office/drawing/2014/main" id="{D3AB659D-A244-B055-B03C-89AAE607409E}"/>
              </a:ext>
            </a:extLst>
          </p:cNvPr>
          <p:cNvCxnSpPr>
            <a:cxnSpLocks/>
          </p:cNvCxnSpPr>
          <p:nvPr/>
        </p:nvCxnSpPr>
        <p:spPr>
          <a:xfrm flipH="1">
            <a:off x="2090737"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2" name="直線コネクタ 127">
            <a:extLst>
              <a:ext uri="{FF2B5EF4-FFF2-40B4-BE49-F238E27FC236}">
                <a16:creationId xmlns:a16="http://schemas.microsoft.com/office/drawing/2014/main" id="{1A1FA2A6-3AA7-2CF3-79F2-A49D5A3CDB38}"/>
              </a:ext>
            </a:extLst>
          </p:cNvPr>
          <p:cNvCxnSpPr>
            <a:cxnSpLocks/>
          </p:cNvCxnSpPr>
          <p:nvPr/>
        </p:nvCxnSpPr>
        <p:spPr>
          <a:xfrm flipH="1">
            <a:off x="2952460"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3" name="直線コネクタ 128">
            <a:extLst>
              <a:ext uri="{FF2B5EF4-FFF2-40B4-BE49-F238E27FC236}">
                <a16:creationId xmlns:a16="http://schemas.microsoft.com/office/drawing/2014/main" id="{ADF2C711-B71F-AE42-08B5-DA71BEE97E23}"/>
              </a:ext>
            </a:extLst>
          </p:cNvPr>
          <p:cNvCxnSpPr>
            <a:cxnSpLocks/>
          </p:cNvCxnSpPr>
          <p:nvPr/>
        </p:nvCxnSpPr>
        <p:spPr>
          <a:xfrm flipH="1">
            <a:off x="3814182"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4" name="直線コネクタ 127">
            <a:extLst>
              <a:ext uri="{FF2B5EF4-FFF2-40B4-BE49-F238E27FC236}">
                <a16:creationId xmlns:a16="http://schemas.microsoft.com/office/drawing/2014/main" id="{B19ED8E3-B48E-4D18-F756-58BC8A152F79}"/>
              </a:ext>
            </a:extLst>
          </p:cNvPr>
          <p:cNvCxnSpPr>
            <a:cxnSpLocks/>
          </p:cNvCxnSpPr>
          <p:nvPr/>
        </p:nvCxnSpPr>
        <p:spPr>
          <a:xfrm flipH="1">
            <a:off x="4675905"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5" name="直線コネクタ 128">
            <a:extLst>
              <a:ext uri="{FF2B5EF4-FFF2-40B4-BE49-F238E27FC236}">
                <a16:creationId xmlns:a16="http://schemas.microsoft.com/office/drawing/2014/main" id="{B51D2C82-81B7-4750-27E7-C546F2078694}"/>
              </a:ext>
            </a:extLst>
          </p:cNvPr>
          <p:cNvCxnSpPr>
            <a:cxnSpLocks/>
          </p:cNvCxnSpPr>
          <p:nvPr/>
        </p:nvCxnSpPr>
        <p:spPr>
          <a:xfrm flipH="1">
            <a:off x="5537627"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6" name="直線コネクタ 135">
            <a:extLst>
              <a:ext uri="{FF2B5EF4-FFF2-40B4-BE49-F238E27FC236}">
                <a16:creationId xmlns:a16="http://schemas.microsoft.com/office/drawing/2014/main" id="{BE6EEED9-7091-8A73-119F-75DD5477496A}"/>
              </a:ext>
            </a:extLst>
          </p:cNvPr>
          <p:cNvCxnSpPr>
            <a:cxnSpLocks/>
          </p:cNvCxnSpPr>
          <p:nvPr/>
        </p:nvCxnSpPr>
        <p:spPr>
          <a:xfrm>
            <a:off x="5545408"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直線コネクタ 136">
            <a:extLst>
              <a:ext uri="{FF2B5EF4-FFF2-40B4-BE49-F238E27FC236}">
                <a16:creationId xmlns:a16="http://schemas.microsoft.com/office/drawing/2014/main" id="{454F5863-73F5-DE13-0816-0F1AAAA52F3C}"/>
              </a:ext>
            </a:extLst>
          </p:cNvPr>
          <p:cNvCxnSpPr>
            <a:cxnSpLocks/>
          </p:cNvCxnSpPr>
          <p:nvPr/>
        </p:nvCxnSpPr>
        <p:spPr>
          <a:xfrm>
            <a:off x="6421893"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直線コネクタ 139">
            <a:extLst>
              <a:ext uri="{FF2B5EF4-FFF2-40B4-BE49-F238E27FC236}">
                <a16:creationId xmlns:a16="http://schemas.microsoft.com/office/drawing/2014/main" id="{CEC7D982-D139-18F7-DC11-5E39F8BC6A0E}"/>
              </a:ext>
            </a:extLst>
          </p:cNvPr>
          <p:cNvCxnSpPr>
            <a:cxnSpLocks/>
          </p:cNvCxnSpPr>
          <p:nvPr/>
        </p:nvCxnSpPr>
        <p:spPr>
          <a:xfrm>
            <a:off x="7306979" y="3122089"/>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矢印コネクタ 158">
            <a:extLst>
              <a:ext uri="{FF2B5EF4-FFF2-40B4-BE49-F238E27FC236}">
                <a16:creationId xmlns:a16="http://schemas.microsoft.com/office/drawing/2014/main" id="{5C78ED2D-ACF7-AD0B-47EC-8716C5547D0E}"/>
              </a:ext>
            </a:extLst>
          </p:cNvPr>
          <p:cNvCxnSpPr>
            <a:cxnSpLocks/>
          </p:cNvCxnSpPr>
          <p:nvPr/>
        </p:nvCxnSpPr>
        <p:spPr>
          <a:xfrm>
            <a:off x="2111510" y="3468092"/>
            <a:ext cx="160198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158">
            <a:extLst>
              <a:ext uri="{FF2B5EF4-FFF2-40B4-BE49-F238E27FC236}">
                <a16:creationId xmlns:a16="http://schemas.microsoft.com/office/drawing/2014/main" id="{8B3AB129-4189-7286-2C49-E3805FA34891}"/>
              </a:ext>
            </a:extLst>
          </p:cNvPr>
          <p:cNvCxnSpPr>
            <a:cxnSpLocks/>
          </p:cNvCxnSpPr>
          <p:nvPr/>
        </p:nvCxnSpPr>
        <p:spPr>
          <a:xfrm>
            <a:off x="3869472" y="3468092"/>
            <a:ext cx="336050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158">
            <a:extLst>
              <a:ext uri="{FF2B5EF4-FFF2-40B4-BE49-F238E27FC236}">
                <a16:creationId xmlns:a16="http://schemas.microsoft.com/office/drawing/2014/main" id="{A5E74DAD-2BC7-64CC-788E-35F9621352B0}"/>
              </a:ext>
            </a:extLst>
          </p:cNvPr>
          <p:cNvCxnSpPr>
            <a:cxnSpLocks/>
          </p:cNvCxnSpPr>
          <p:nvPr/>
        </p:nvCxnSpPr>
        <p:spPr>
          <a:xfrm>
            <a:off x="7365520" y="3468092"/>
            <a:ext cx="138294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158">
            <a:extLst>
              <a:ext uri="{FF2B5EF4-FFF2-40B4-BE49-F238E27FC236}">
                <a16:creationId xmlns:a16="http://schemas.microsoft.com/office/drawing/2014/main" id="{4B2E8A49-535E-6196-FC73-0C1ACD638ADE}"/>
              </a:ext>
            </a:extLst>
          </p:cNvPr>
          <p:cNvCxnSpPr>
            <a:cxnSpLocks/>
          </p:cNvCxnSpPr>
          <p:nvPr/>
        </p:nvCxnSpPr>
        <p:spPr>
          <a:xfrm>
            <a:off x="2111510" y="5230143"/>
            <a:ext cx="213085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3" name="直線矢印コネクタ 158">
            <a:extLst>
              <a:ext uri="{FF2B5EF4-FFF2-40B4-BE49-F238E27FC236}">
                <a16:creationId xmlns:a16="http://schemas.microsoft.com/office/drawing/2014/main" id="{3307AEA1-3777-9878-72AF-2C3D8C3999B4}"/>
              </a:ext>
            </a:extLst>
          </p:cNvPr>
          <p:cNvCxnSpPr>
            <a:cxnSpLocks/>
          </p:cNvCxnSpPr>
          <p:nvPr/>
        </p:nvCxnSpPr>
        <p:spPr>
          <a:xfrm>
            <a:off x="4309755" y="5230143"/>
            <a:ext cx="201221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4" name="直線矢印コネクタ 158">
            <a:extLst>
              <a:ext uri="{FF2B5EF4-FFF2-40B4-BE49-F238E27FC236}">
                <a16:creationId xmlns:a16="http://schemas.microsoft.com/office/drawing/2014/main" id="{BFDCFA35-D3E5-B3DB-D4DA-B4C297F1E2F4}"/>
              </a:ext>
            </a:extLst>
          </p:cNvPr>
          <p:cNvCxnSpPr>
            <a:cxnSpLocks/>
          </p:cNvCxnSpPr>
          <p:nvPr/>
        </p:nvCxnSpPr>
        <p:spPr>
          <a:xfrm>
            <a:off x="6478641" y="5230143"/>
            <a:ext cx="226982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5" name="直線矢印コネクタ 158">
            <a:extLst>
              <a:ext uri="{FF2B5EF4-FFF2-40B4-BE49-F238E27FC236}">
                <a16:creationId xmlns:a16="http://schemas.microsoft.com/office/drawing/2014/main" id="{7B02858E-A5E9-DE04-AEAF-51CE301806D4}"/>
              </a:ext>
            </a:extLst>
          </p:cNvPr>
          <p:cNvCxnSpPr>
            <a:cxnSpLocks/>
          </p:cNvCxnSpPr>
          <p:nvPr/>
        </p:nvCxnSpPr>
        <p:spPr>
          <a:xfrm>
            <a:off x="2169674" y="4372302"/>
            <a:ext cx="159298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6" name="直線矢印コネクタ 158">
            <a:extLst>
              <a:ext uri="{FF2B5EF4-FFF2-40B4-BE49-F238E27FC236}">
                <a16:creationId xmlns:a16="http://schemas.microsoft.com/office/drawing/2014/main" id="{3F6DE5EB-F11E-CD6B-F9AA-5E759AB16A12}"/>
              </a:ext>
            </a:extLst>
          </p:cNvPr>
          <p:cNvCxnSpPr>
            <a:cxnSpLocks/>
          </p:cNvCxnSpPr>
          <p:nvPr/>
        </p:nvCxnSpPr>
        <p:spPr>
          <a:xfrm>
            <a:off x="3869472" y="4372302"/>
            <a:ext cx="243661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37" name="テキスト ボックス 216">
            <a:extLst>
              <a:ext uri="{FF2B5EF4-FFF2-40B4-BE49-F238E27FC236}">
                <a16:creationId xmlns:a16="http://schemas.microsoft.com/office/drawing/2014/main" id="{5CF1A067-F35D-D8E2-044B-23370447149E}"/>
              </a:ext>
            </a:extLst>
          </p:cNvPr>
          <p:cNvSpPr txBox="1"/>
          <p:nvPr/>
        </p:nvSpPr>
        <p:spPr>
          <a:xfrm>
            <a:off x="2002183"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2026</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38" name="テキスト ボックス 216">
            <a:extLst>
              <a:ext uri="{FF2B5EF4-FFF2-40B4-BE49-F238E27FC236}">
                <a16:creationId xmlns:a16="http://schemas.microsoft.com/office/drawing/2014/main" id="{994DF551-7FE6-37F4-877E-593C1BE994DD}"/>
              </a:ext>
            </a:extLst>
          </p:cNvPr>
          <p:cNvSpPr txBox="1"/>
          <p:nvPr/>
        </p:nvSpPr>
        <p:spPr>
          <a:xfrm>
            <a:off x="2887989"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2027</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39" name="テキスト ボックス 216">
            <a:extLst>
              <a:ext uri="{FF2B5EF4-FFF2-40B4-BE49-F238E27FC236}">
                <a16:creationId xmlns:a16="http://schemas.microsoft.com/office/drawing/2014/main" id="{319CFEAB-F28E-4069-BAAC-61750BD2E469}"/>
              </a:ext>
            </a:extLst>
          </p:cNvPr>
          <p:cNvSpPr txBox="1"/>
          <p:nvPr/>
        </p:nvSpPr>
        <p:spPr>
          <a:xfrm>
            <a:off x="3773796"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2028</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0" name="テキスト ボックス 216">
            <a:extLst>
              <a:ext uri="{FF2B5EF4-FFF2-40B4-BE49-F238E27FC236}">
                <a16:creationId xmlns:a16="http://schemas.microsoft.com/office/drawing/2014/main" id="{E7CBA4B1-800C-AB9A-E5EE-75C709A6F2C2}"/>
              </a:ext>
            </a:extLst>
          </p:cNvPr>
          <p:cNvSpPr txBox="1"/>
          <p:nvPr/>
        </p:nvSpPr>
        <p:spPr>
          <a:xfrm>
            <a:off x="4659602"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2029</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1" name="テキスト ボックス 216">
            <a:extLst>
              <a:ext uri="{FF2B5EF4-FFF2-40B4-BE49-F238E27FC236}">
                <a16:creationId xmlns:a16="http://schemas.microsoft.com/office/drawing/2014/main" id="{E0A29F42-3F89-23FD-5C37-5C68DA4D0818}"/>
              </a:ext>
            </a:extLst>
          </p:cNvPr>
          <p:cNvSpPr txBox="1"/>
          <p:nvPr/>
        </p:nvSpPr>
        <p:spPr>
          <a:xfrm>
            <a:off x="5545408"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2030</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2" name="正方形/長方形 41">
            <a:extLst>
              <a:ext uri="{FF2B5EF4-FFF2-40B4-BE49-F238E27FC236}">
                <a16:creationId xmlns:a16="http://schemas.microsoft.com/office/drawing/2014/main" id="{A63EFF08-7C5D-1526-27A9-42CA54DB9EE8}"/>
              </a:ext>
            </a:extLst>
          </p:cNvPr>
          <p:cNvSpPr/>
          <p:nvPr/>
        </p:nvSpPr>
        <p:spPr>
          <a:xfrm>
            <a:off x="3111439" y="5851673"/>
            <a:ext cx="1107743" cy="298178"/>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a:r>
              <a:rPr lang="ja-JP" altLang="en-US" sz="1000">
                <a:solidFill>
                  <a:schemeClr val="tx1"/>
                </a:solidFill>
                <a:latin typeface="Trebuchet MS" panose="020B0603020202020204" pitchFamily="34" charset="0"/>
                <a:ea typeface="Meiryo UI" panose="020B0604030504040204" pitchFamily="50" charset="-128"/>
                <a:cs typeface="Arial" panose="020B0604020202020204" pitchFamily="34" charset="0"/>
              </a:rPr>
              <a:t>補助事業実施期間</a:t>
            </a:r>
          </a:p>
        </p:txBody>
      </p:sp>
      <p:cxnSp>
        <p:nvCxnSpPr>
          <p:cNvPr id="43" name="直線コネクタ 128">
            <a:extLst>
              <a:ext uri="{FF2B5EF4-FFF2-40B4-BE49-F238E27FC236}">
                <a16:creationId xmlns:a16="http://schemas.microsoft.com/office/drawing/2014/main" id="{A86D54FE-A6BB-1744-0A15-3F9F9FC4CAE1}"/>
              </a:ext>
            </a:extLst>
          </p:cNvPr>
          <p:cNvCxnSpPr>
            <a:cxnSpLocks/>
          </p:cNvCxnSpPr>
          <p:nvPr/>
        </p:nvCxnSpPr>
        <p:spPr>
          <a:xfrm flipH="1">
            <a:off x="6421893"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4" name="テキスト ボックス 216">
            <a:extLst>
              <a:ext uri="{FF2B5EF4-FFF2-40B4-BE49-F238E27FC236}">
                <a16:creationId xmlns:a16="http://schemas.microsoft.com/office/drawing/2014/main" id="{AC2964DC-353A-4CA2-E7DC-20D137E817E3}"/>
              </a:ext>
            </a:extLst>
          </p:cNvPr>
          <p:cNvSpPr txBox="1"/>
          <p:nvPr/>
        </p:nvSpPr>
        <p:spPr>
          <a:xfrm>
            <a:off x="6429674"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2031</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cxnSp>
        <p:nvCxnSpPr>
          <p:cNvPr id="45" name="直線コネクタ 128">
            <a:extLst>
              <a:ext uri="{FF2B5EF4-FFF2-40B4-BE49-F238E27FC236}">
                <a16:creationId xmlns:a16="http://schemas.microsoft.com/office/drawing/2014/main" id="{697F29BC-5935-3B38-70E0-FB10A846D6B6}"/>
              </a:ext>
            </a:extLst>
          </p:cNvPr>
          <p:cNvCxnSpPr>
            <a:cxnSpLocks/>
          </p:cNvCxnSpPr>
          <p:nvPr/>
        </p:nvCxnSpPr>
        <p:spPr>
          <a:xfrm flipH="1">
            <a:off x="7306979"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6" name="テキスト ボックス 216">
            <a:extLst>
              <a:ext uri="{FF2B5EF4-FFF2-40B4-BE49-F238E27FC236}">
                <a16:creationId xmlns:a16="http://schemas.microsoft.com/office/drawing/2014/main" id="{94267E83-7F2D-1BBF-22D9-F3D7E68895CC}"/>
              </a:ext>
            </a:extLst>
          </p:cNvPr>
          <p:cNvSpPr txBox="1"/>
          <p:nvPr/>
        </p:nvSpPr>
        <p:spPr>
          <a:xfrm>
            <a:off x="7314760" y="2288685"/>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2032</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grpSp>
        <p:nvGrpSpPr>
          <p:cNvPr id="47" name="グループ化 46">
            <a:extLst>
              <a:ext uri="{FF2B5EF4-FFF2-40B4-BE49-F238E27FC236}">
                <a16:creationId xmlns:a16="http://schemas.microsoft.com/office/drawing/2014/main" id="{8562A03B-3E2A-9A75-52E1-AA225F36D6FD}"/>
              </a:ext>
            </a:extLst>
          </p:cNvPr>
          <p:cNvGrpSpPr/>
          <p:nvPr/>
        </p:nvGrpSpPr>
        <p:grpSpPr>
          <a:xfrm>
            <a:off x="3332845" y="3971866"/>
            <a:ext cx="962646" cy="349187"/>
            <a:chOff x="3555702" y="4062658"/>
            <a:chExt cx="962646" cy="349187"/>
          </a:xfrm>
        </p:grpSpPr>
        <p:sp>
          <p:nvSpPr>
            <p:cNvPr id="48" name="二等辺三角形 126">
              <a:extLst>
                <a:ext uri="{FF2B5EF4-FFF2-40B4-BE49-F238E27FC236}">
                  <a16:creationId xmlns:a16="http://schemas.microsoft.com/office/drawing/2014/main" id="{FB754B6B-3CF5-98A5-FD8B-1894CCA00831}"/>
                </a:ext>
              </a:extLst>
            </p:cNvPr>
            <p:cNvSpPr/>
            <p:nvPr/>
          </p:nvSpPr>
          <p:spPr>
            <a:xfrm flipV="1">
              <a:off x="3955713" y="4303845"/>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49" name="角丸四角形 227">
              <a:extLst>
                <a:ext uri="{FF2B5EF4-FFF2-40B4-BE49-F238E27FC236}">
                  <a16:creationId xmlns:a16="http://schemas.microsoft.com/office/drawing/2014/main" id="{D7BD91EA-A59F-4079-D13A-689648212F06}"/>
                </a:ext>
              </a:extLst>
            </p:cNvPr>
            <p:cNvSpPr/>
            <p:nvPr/>
          </p:nvSpPr>
          <p:spPr>
            <a:xfrm>
              <a:off x="3555702" y="4062658"/>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0" name="グループ化 49">
            <a:extLst>
              <a:ext uri="{FF2B5EF4-FFF2-40B4-BE49-F238E27FC236}">
                <a16:creationId xmlns:a16="http://schemas.microsoft.com/office/drawing/2014/main" id="{7BBD4808-4587-300D-0357-8BA526F1C9CB}"/>
              </a:ext>
            </a:extLst>
          </p:cNvPr>
          <p:cNvGrpSpPr/>
          <p:nvPr/>
        </p:nvGrpSpPr>
        <p:grpSpPr>
          <a:xfrm>
            <a:off x="3739943" y="4810937"/>
            <a:ext cx="962646" cy="351589"/>
            <a:chOff x="3962800" y="4901729"/>
            <a:chExt cx="962646" cy="351589"/>
          </a:xfrm>
        </p:grpSpPr>
        <p:sp>
          <p:nvSpPr>
            <p:cNvPr id="51" name="二等辺三角形 194">
              <a:extLst>
                <a:ext uri="{FF2B5EF4-FFF2-40B4-BE49-F238E27FC236}">
                  <a16:creationId xmlns:a16="http://schemas.microsoft.com/office/drawing/2014/main" id="{B85ED616-F5FC-4F71-20AA-0314D5E373A4}"/>
                </a:ext>
              </a:extLst>
            </p:cNvPr>
            <p:cNvSpPr/>
            <p:nvPr/>
          </p:nvSpPr>
          <p:spPr>
            <a:xfrm flipV="1">
              <a:off x="4389945"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2" name="角丸四角形 227">
              <a:extLst>
                <a:ext uri="{FF2B5EF4-FFF2-40B4-BE49-F238E27FC236}">
                  <a16:creationId xmlns:a16="http://schemas.microsoft.com/office/drawing/2014/main" id="{92F97C54-C77C-C2AA-5F4C-2F11D2D83B7A}"/>
                </a:ext>
              </a:extLst>
            </p:cNvPr>
            <p:cNvSpPr/>
            <p:nvPr/>
          </p:nvSpPr>
          <p:spPr>
            <a:xfrm>
              <a:off x="3962800"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3" name="グループ化 52">
            <a:extLst>
              <a:ext uri="{FF2B5EF4-FFF2-40B4-BE49-F238E27FC236}">
                <a16:creationId xmlns:a16="http://schemas.microsoft.com/office/drawing/2014/main" id="{5B9FA2D4-09C5-3351-D840-36CB74BC2671}"/>
              </a:ext>
            </a:extLst>
          </p:cNvPr>
          <p:cNvGrpSpPr/>
          <p:nvPr/>
        </p:nvGrpSpPr>
        <p:grpSpPr>
          <a:xfrm>
            <a:off x="5878927" y="4810937"/>
            <a:ext cx="962646" cy="351589"/>
            <a:chOff x="6101784" y="4901729"/>
            <a:chExt cx="962646" cy="351589"/>
          </a:xfrm>
        </p:grpSpPr>
        <p:sp>
          <p:nvSpPr>
            <p:cNvPr id="54" name="二等辺三角形 197">
              <a:extLst>
                <a:ext uri="{FF2B5EF4-FFF2-40B4-BE49-F238E27FC236}">
                  <a16:creationId xmlns:a16="http://schemas.microsoft.com/office/drawing/2014/main" id="{022296BA-EE52-1C17-E5DC-D8F0CBBACB28}"/>
                </a:ext>
              </a:extLst>
            </p:cNvPr>
            <p:cNvSpPr/>
            <p:nvPr/>
          </p:nvSpPr>
          <p:spPr>
            <a:xfrm flipV="1">
              <a:off x="6528929"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5" name="角丸四角形 227">
              <a:extLst>
                <a:ext uri="{FF2B5EF4-FFF2-40B4-BE49-F238E27FC236}">
                  <a16:creationId xmlns:a16="http://schemas.microsoft.com/office/drawing/2014/main" id="{D6E50EB1-BE79-B3AF-6EB8-87C3B011BB0E}"/>
                </a:ext>
              </a:extLst>
            </p:cNvPr>
            <p:cNvSpPr/>
            <p:nvPr/>
          </p:nvSpPr>
          <p:spPr>
            <a:xfrm>
              <a:off x="6101784"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grpSp>
        <p:nvGrpSpPr>
          <p:cNvPr id="56" name="グループ化 55">
            <a:extLst>
              <a:ext uri="{FF2B5EF4-FFF2-40B4-BE49-F238E27FC236}">
                <a16:creationId xmlns:a16="http://schemas.microsoft.com/office/drawing/2014/main" id="{0939E4AC-79C1-0514-CD8C-1797754D68DE}"/>
              </a:ext>
            </a:extLst>
          </p:cNvPr>
          <p:cNvGrpSpPr/>
          <p:nvPr/>
        </p:nvGrpSpPr>
        <p:grpSpPr>
          <a:xfrm>
            <a:off x="3267991" y="3028648"/>
            <a:ext cx="962649" cy="355070"/>
            <a:chOff x="3490848" y="3119440"/>
            <a:chExt cx="962649" cy="355070"/>
          </a:xfrm>
        </p:grpSpPr>
        <p:sp>
          <p:nvSpPr>
            <p:cNvPr id="57" name="二等辺三角形 200">
              <a:extLst>
                <a:ext uri="{FF2B5EF4-FFF2-40B4-BE49-F238E27FC236}">
                  <a16:creationId xmlns:a16="http://schemas.microsoft.com/office/drawing/2014/main" id="{6CB641C6-D717-DA7B-FAFB-5F009EFF07AD}"/>
                </a:ext>
              </a:extLst>
            </p:cNvPr>
            <p:cNvSpPr/>
            <p:nvPr/>
          </p:nvSpPr>
          <p:spPr>
            <a:xfrm flipV="1">
              <a:off x="3890860"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8" name="角丸四角形 227">
              <a:extLst>
                <a:ext uri="{FF2B5EF4-FFF2-40B4-BE49-F238E27FC236}">
                  <a16:creationId xmlns:a16="http://schemas.microsoft.com/office/drawing/2014/main" id="{6FBA1E73-1384-F3AE-A24F-2AE455331465}"/>
                </a:ext>
              </a:extLst>
            </p:cNvPr>
            <p:cNvSpPr/>
            <p:nvPr/>
          </p:nvSpPr>
          <p:spPr>
            <a:xfrm>
              <a:off x="3490848" y="3119440"/>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9" name="グループ化 58">
            <a:extLst>
              <a:ext uri="{FF2B5EF4-FFF2-40B4-BE49-F238E27FC236}">
                <a16:creationId xmlns:a16="http://schemas.microsoft.com/office/drawing/2014/main" id="{262B5104-1F12-8E20-7450-515F6B0FBAC0}"/>
              </a:ext>
            </a:extLst>
          </p:cNvPr>
          <p:cNvGrpSpPr/>
          <p:nvPr/>
        </p:nvGrpSpPr>
        <p:grpSpPr>
          <a:xfrm>
            <a:off x="6816173" y="3028648"/>
            <a:ext cx="962649" cy="355070"/>
            <a:chOff x="7064430" y="3119440"/>
            <a:chExt cx="962649" cy="355070"/>
          </a:xfrm>
        </p:grpSpPr>
        <p:sp>
          <p:nvSpPr>
            <p:cNvPr id="60" name="二等辺三角形 203">
              <a:extLst>
                <a:ext uri="{FF2B5EF4-FFF2-40B4-BE49-F238E27FC236}">
                  <a16:creationId xmlns:a16="http://schemas.microsoft.com/office/drawing/2014/main" id="{45CF98A8-89FF-DF3A-EAA3-28026845E1C8}"/>
                </a:ext>
              </a:extLst>
            </p:cNvPr>
            <p:cNvSpPr/>
            <p:nvPr/>
          </p:nvSpPr>
          <p:spPr>
            <a:xfrm flipV="1">
              <a:off x="7467028"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1" name="角丸四角形 227">
              <a:extLst>
                <a:ext uri="{FF2B5EF4-FFF2-40B4-BE49-F238E27FC236}">
                  <a16:creationId xmlns:a16="http://schemas.microsoft.com/office/drawing/2014/main" id="{6814147A-AD28-06DE-11CE-2435F95E51CF}"/>
                </a:ext>
              </a:extLst>
            </p:cNvPr>
            <p:cNvSpPr/>
            <p:nvPr/>
          </p:nvSpPr>
          <p:spPr>
            <a:xfrm>
              <a:off x="7064430" y="3119440"/>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cxnSp>
        <p:nvCxnSpPr>
          <p:cNvPr id="62" name="直線矢印コネクタ 158">
            <a:extLst>
              <a:ext uri="{FF2B5EF4-FFF2-40B4-BE49-F238E27FC236}">
                <a16:creationId xmlns:a16="http://schemas.microsoft.com/office/drawing/2014/main" id="{99939F51-C964-EF17-EC8C-BDF08C7A0A5E}"/>
              </a:ext>
            </a:extLst>
          </p:cNvPr>
          <p:cNvCxnSpPr>
            <a:cxnSpLocks/>
          </p:cNvCxnSpPr>
          <p:nvPr/>
        </p:nvCxnSpPr>
        <p:spPr>
          <a:xfrm>
            <a:off x="6593669" y="4372302"/>
            <a:ext cx="215479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grpSp>
        <p:nvGrpSpPr>
          <p:cNvPr id="63" name="グループ化 62">
            <a:extLst>
              <a:ext uri="{FF2B5EF4-FFF2-40B4-BE49-F238E27FC236}">
                <a16:creationId xmlns:a16="http://schemas.microsoft.com/office/drawing/2014/main" id="{24FEEC44-0C6C-8632-3C56-1AF966E236EE}"/>
              </a:ext>
            </a:extLst>
          </p:cNvPr>
          <p:cNvGrpSpPr/>
          <p:nvPr/>
        </p:nvGrpSpPr>
        <p:grpSpPr>
          <a:xfrm>
            <a:off x="5939360" y="3971866"/>
            <a:ext cx="962649" cy="349187"/>
            <a:chOff x="6219367" y="4108332"/>
            <a:chExt cx="962649" cy="349187"/>
          </a:xfrm>
        </p:grpSpPr>
        <p:sp>
          <p:nvSpPr>
            <p:cNvPr id="64" name="二等辺三角形 55">
              <a:extLst>
                <a:ext uri="{FF2B5EF4-FFF2-40B4-BE49-F238E27FC236}">
                  <a16:creationId xmlns:a16="http://schemas.microsoft.com/office/drawing/2014/main" id="{8469B43B-52B7-5E5D-7547-AE47D9577710}"/>
                </a:ext>
              </a:extLst>
            </p:cNvPr>
            <p:cNvSpPr/>
            <p:nvPr/>
          </p:nvSpPr>
          <p:spPr>
            <a:xfrm flipV="1">
              <a:off x="6619379" y="43495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5" name="角丸四角形 227">
              <a:extLst>
                <a:ext uri="{FF2B5EF4-FFF2-40B4-BE49-F238E27FC236}">
                  <a16:creationId xmlns:a16="http://schemas.microsoft.com/office/drawing/2014/main" id="{0228A52E-41A3-43CC-2D67-302667B90C20}"/>
                </a:ext>
              </a:extLst>
            </p:cNvPr>
            <p:cNvSpPr/>
            <p:nvPr/>
          </p:nvSpPr>
          <p:spPr>
            <a:xfrm>
              <a:off x="6219367" y="4108332"/>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sp>
        <p:nvSpPr>
          <p:cNvPr id="66" name="スライド番号プレースホルダー 65">
            <a:extLst>
              <a:ext uri="{FF2B5EF4-FFF2-40B4-BE49-F238E27FC236}">
                <a16:creationId xmlns:a16="http://schemas.microsoft.com/office/drawing/2014/main" id="{B1FDD650-93EE-0916-D547-8D6591EBBC3D}"/>
              </a:ext>
            </a:extLst>
          </p:cNvPr>
          <p:cNvSpPr>
            <a:spLocks noGrp="1"/>
          </p:cNvSpPr>
          <p:nvPr>
            <p:ph type="sldNum" sz="quarter" idx="12"/>
          </p:nvPr>
        </p:nvSpPr>
        <p:spPr/>
        <p:txBody>
          <a:bodyPr/>
          <a:lstStyle/>
          <a:p>
            <a:fld id="{70AD163A-2AD1-4CCD-B429-51A5FDE21725}" type="slidenum">
              <a:rPr kumimoji="1" lang="ja-JP" altLang="en-US" smtClean="0"/>
              <a:t>34</a:t>
            </a:fld>
            <a:endParaRPr kumimoji="1" lang="ja-JP" altLang="en-US"/>
          </a:p>
        </p:txBody>
      </p:sp>
      <p:sp>
        <p:nvSpPr>
          <p:cNvPr id="16" name="正方形/長方形 15">
            <a:extLst>
              <a:ext uri="{FF2B5EF4-FFF2-40B4-BE49-F238E27FC236}">
                <a16:creationId xmlns:a16="http://schemas.microsoft.com/office/drawing/2014/main" id="{D411C820-0F5E-C1C0-7A40-110B56C1CBE2}"/>
              </a:ext>
            </a:extLst>
          </p:cNvPr>
          <p:cNvSpPr/>
          <p:nvPr/>
        </p:nvSpPr>
        <p:spPr>
          <a:xfrm>
            <a:off x="129778" y="1303658"/>
            <a:ext cx="8884444" cy="667272"/>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065" indent="-139065">
              <a:buFont typeface="EYInterstate" panose="02000503020000020004" pitchFamily="2" charset="0"/>
              <a:buChar char="•"/>
            </a:pPr>
            <a:r>
              <a:rPr kumimoji="1" lang="ja-JP" altLang="en-US" sz="1200">
                <a:solidFill>
                  <a:schemeClr val="tx1"/>
                </a:solidFill>
                <a:latin typeface="Meiryo UI"/>
                <a:ea typeface="Meiryo UI"/>
              </a:rPr>
              <a:t>本事業の実施に向けて、事業化に至るまでの遂行方法、スケジュールやマイルストーンを記載ください。</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52F363F4-5131-5AF8-C43A-F0B11FEB05A4}"/>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39984295-C32E-D33D-A2CB-007E04FA51A0}"/>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9" name="四角形: 1 つの角を切り取る 18">
            <a:extLst>
              <a:ext uri="{FF2B5EF4-FFF2-40B4-BE49-F238E27FC236}">
                <a16:creationId xmlns:a16="http://schemas.microsoft.com/office/drawing/2014/main" id="{36627D1B-9EAE-D634-1BA0-41E9BB088E1C}"/>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4465598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／実施上の課題</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9F987559-8635-C564-F223-43C5A7D3A139}"/>
              </a:ext>
            </a:extLst>
          </p:cNvPr>
          <p:cNvSpPr/>
          <p:nvPr/>
        </p:nvSpPr>
        <p:spPr>
          <a:xfrm>
            <a:off x="404208" y="2510254"/>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人材調達</a:t>
            </a:r>
            <a:endParaRPr kumimoji="1" lang="en-US" altLang="ja-JP" sz="1200" b="1">
              <a:solidFill>
                <a:srgbClr val="575757"/>
              </a:solidFill>
              <a:latin typeface="Meiryo UI" panose="020B0604030504040204" pitchFamily="50" charset="-128"/>
              <a:ea typeface="Meiryo UI" panose="020B0604030504040204" pitchFamily="50" charset="-128"/>
            </a:endParaRPr>
          </a:p>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・育成</a:t>
            </a:r>
          </a:p>
        </p:txBody>
      </p:sp>
      <p:sp>
        <p:nvSpPr>
          <p:cNvPr id="6" name="正方形/長方形 5">
            <a:extLst>
              <a:ext uri="{FF2B5EF4-FFF2-40B4-BE49-F238E27FC236}">
                <a16:creationId xmlns:a16="http://schemas.microsoft.com/office/drawing/2014/main" id="{E77818A2-09F5-7756-4D39-10B60EABF0CA}"/>
              </a:ext>
            </a:extLst>
          </p:cNvPr>
          <p:cNvSpPr/>
          <p:nvPr/>
        </p:nvSpPr>
        <p:spPr>
          <a:xfrm>
            <a:off x="404208" y="3328353"/>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資金調達</a:t>
            </a:r>
          </a:p>
        </p:txBody>
      </p:sp>
      <p:sp>
        <p:nvSpPr>
          <p:cNvPr id="7" name="正方形/長方形 6">
            <a:extLst>
              <a:ext uri="{FF2B5EF4-FFF2-40B4-BE49-F238E27FC236}">
                <a16:creationId xmlns:a16="http://schemas.microsoft.com/office/drawing/2014/main" id="{3D3BB3C9-E572-D698-A73F-9DFD0F64D2FB}"/>
              </a:ext>
            </a:extLst>
          </p:cNvPr>
          <p:cNvSpPr/>
          <p:nvPr/>
        </p:nvSpPr>
        <p:spPr>
          <a:xfrm>
            <a:off x="404208" y="4146451"/>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材料調達</a:t>
            </a:r>
          </a:p>
        </p:txBody>
      </p:sp>
      <p:sp>
        <p:nvSpPr>
          <p:cNvPr id="8" name="正方形/長方形 7">
            <a:extLst>
              <a:ext uri="{FF2B5EF4-FFF2-40B4-BE49-F238E27FC236}">
                <a16:creationId xmlns:a16="http://schemas.microsoft.com/office/drawing/2014/main" id="{E1A83C2F-E55D-A905-BE76-DCBA69346293}"/>
              </a:ext>
            </a:extLst>
          </p:cNvPr>
          <p:cNvSpPr/>
          <p:nvPr/>
        </p:nvSpPr>
        <p:spPr>
          <a:xfrm>
            <a:off x="404208" y="4964551"/>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販路開拓</a:t>
            </a:r>
          </a:p>
        </p:txBody>
      </p:sp>
      <p:sp>
        <p:nvSpPr>
          <p:cNvPr id="9" name="正方形/長方形 8">
            <a:extLst>
              <a:ext uri="{FF2B5EF4-FFF2-40B4-BE49-F238E27FC236}">
                <a16:creationId xmlns:a16="http://schemas.microsoft.com/office/drawing/2014/main" id="{700EE8ED-465C-6AAC-E63B-CB10EADA4C89}"/>
              </a:ext>
            </a:extLst>
          </p:cNvPr>
          <p:cNvSpPr/>
          <p:nvPr/>
        </p:nvSpPr>
        <p:spPr>
          <a:xfrm>
            <a:off x="1504907" y="2510254"/>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ja-JP" altLang="en-US" sz="1050">
                <a:solidFill>
                  <a:schemeClr val="tx1"/>
                </a:solidFill>
                <a:latin typeface="Meiryo UI" panose="020B0604030504040204" pitchFamily="50" charset="-128"/>
                <a:ea typeface="Meiryo UI" panose="020B0604030504040204" pitchFamily="50" charset="-128"/>
              </a:rPr>
              <a:t>人員の</a:t>
            </a:r>
            <a:r>
              <a:rPr kumimoji="1" lang="en-US" altLang="ja-JP" sz="1050">
                <a:solidFill>
                  <a:schemeClr val="tx1"/>
                </a:solidFill>
                <a:latin typeface="Meiryo UI" panose="020B0604030504040204" pitchFamily="50" charset="-128"/>
                <a:ea typeface="Meiryo UI" panose="020B0604030504040204" pitchFamily="50" charset="-128"/>
              </a:rPr>
              <a:t>30%</a:t>
            </a:r>
            <a:r>
              <a:rPr kumimoji="1" lang="ja-JP" altLang="en-US" sz="1050">
                <a:solidFill>
                  <a:schemeClr val="tx1"/>
                </a:solidFill>
                <a:latin typeface="Meiryo UI" panose="020B0604030504040204" pitchFamily="50" charset="-128"/>
                <a:ea typeface="Meiryo UI" panose="020B0604030504040204" pitchFamily="50" charset="-128"/>
              </a:rPr>
              <a:t>は</a:t>
            </a:r>
            <a:r>
              <a:rPr kumimoji="1" lang="en-US" altLang="ja-JP" sz="1050">
                <a:solidFill>
                  <a:schemeClr val="tx1"/>
                </a:solidFill>
                <a:latin typeface="Meiryo UI" panose="020B0604030504040204" pitchFamily="50" charset="-128"/>
                <a:ea typeface="Meiryo UI" panose="020B0604030504040204" pitchFamily="50" charset="-128"/>
              </a:rPr>
              <a:t>A</a:t>
            </a:r>
            <a:r>
              <a:rPr kumimoji="1" lang="ja-JP" altLang="en-US" sz="1050">
                <a:solidFill>
                  <a:schemeClr val="tx1"/>
                </a:solidFill>
                <a:latin typeface="Meiryo UI" panose="020B0604030504040204" pitchFamily="50" charset="-128"/>
                <a:ea typeface="Meiryo UI" panose="020B0604030504040204" pitchFamily="50" charset="-128"/>
              </a:rPr>
              <a:t>部署から投入、</a:t>
            </a:r>
            <a:r>
              <a:rPr kumimoji="1" lang="en-US" altLang="ja-JP" sz="1050">
                <a:solidFill>
                  <a:schemeClr val="tx1"/>
                </a:solidFill>
                <a:latin typeface="Meiryo UI" panose="020B0604030504040204" pitchFamily="50" charset="-128"/>
                <a:ea typeface="Meiryo UI" panose="020B0604030504040204" pitchFamily="50" charset="-128"/>
              </a:rPr>
              <a:t>70</a:t>
            </a:r>
            <a:r>
              <a:rPr kumimoji="1" lang="ja-JP" altLang="en-US" sz="1050">
                <a:solidFill>
                  <a:schemeClr val="tx1"/>
                </a:solidFill>
                <a:latin typeface="Meiryo UI" panose="020B0604030504040204" pitchFamily="50" charset="-128"/>
                <a:ea typeface="Meiryo UI" panose="020B0604030504040204" pitchFamily="50" charset="-128"/>
              </a:rPr>
              <a:t>％は新規で雇用予定</a:t>
            </a:r>
            <a:endParaRPr kumimoji="1" lang="en-US" altLang="ja-JP" sz="1050">
              <a:solidFill>
                <a:schemeClr val="tx1"/>
              </a:solidFill>
              <a:latin typeface="Meiryo UI" panose="020B0604030504040204" pitchFamily="50" charset="-128"/>
              <a:ea typeface="Meiryo UI" panose="020B0604030504040204" pitchFamily="50" charset="-128"/>
            </a:endParaRPr>
          </a:p>
          <a:p>
            <a:pPr marL="177800" lvl="1" indent="-171450" defTabSz="742950">
              <a:buFont typeface="Arial" panose="020B0604020202020204" pitchFamily="34" charset="0"/>
              <a:buChar char="•"/>
            </a:pPr>
            <a:r>
              <a:rPr kumimoji="1" lang="ja-JP" altLang="en-US" sz="1050">
                <a:solidFill>
                  <a:schemeClr val="tx1"/>
                </a:solidFill>
                <a:latin typeface="Meiryo UI" panose="020B0604030504040204" pitchFamily="50" charset="-128"/>
                <a:ea typeface="Meiryo UI" panose="020B0604030504040204" pitchFamily="50" charset="-128"/>
              </a:rPr>
              <a:t>教育制度を導入予定</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882453ED-46AE-ABCB-4D8C-CC13D4BC9BE8}"/>
              </a:ext>
            </a:extLst>
          </p:cNvPr>
          <p:cNvSpPr/>
          <p:nvPr/>
        </p:nvSpPr>
        <p:spPr>
          <a:xfrm>
            <a:off x="1504907" y="3328353"/>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01505244-33D3-25D8-4377-D5B6B9FF032E}"/>
              </a:ext>
            </a:extLst>
          </p:cNvPr>
          <p:cNvSpPr/>
          <p:nvPr/>
        </p:nvSpPr>
        <p:spPr>
          <a:xfrm>
            <a:off x="1504907" y="4146451"/>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5B68CA91-6698-C315-ACAD-717E2D98E6EB}"/>
              </a:ext>
            </a:extLst>
          </p:cNvPr>
          <p:cNvSpPr/>
          <p:nvPr/>
        </p:nvSpPr>
        <p:spPr>
          <a:xfrm>
            <a:off x="1504907" y="4964551"/>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22" name="スライド番号プレースホルダー 21">
            <a:extLst>
              <a:ext uri="{FF2B5EF4-FFF2-40B4-BE49-F238E27FC236}">
                <a16:creationId xmlns:a16="http://schemas.microsoft.com/office/drawing/2014/main" id="{10F945FE-8D00-1841-3203-A9143B225014}"/>
              </a:ext>
            </a:extLst>
          </p:cNvPr>
          <p:cNvSpPr>
            <a:spLocks noGrp="1"/>
          </p:cNvSpPr>
          <p:nvPr>
            <p:ph type="sldNum" sz="quarter" idx="12"/>
          </p:nvPr>
        </p:nvSpPr>
        <p:spPr/>
        <p:txBody>
          <a:bodyPr/>
          <a:lstStyle/>
          <a:p>
            <a:fld id="{70AD163A-2AD1-4CCD-B429-51A5FDE21725}" type="slidenum">
              <a:rPr kumimoji="1" lang="ja-JP" altLang="en-US" smtClean="0"/>
              <a:t>35</a:t>
            </a:fld>
            <a:endParaRPr kumimoji="1" lang="ja-JP" altLang="en-US"/>
          </a:p>
        </p:txBody>
      </p:sp>
      <p:sp>
        <p:nvSpPr>
          <p:cNvPr id="13" name="正方形/長方形 12">
            <a:extLst>
              <a:ext uri="{FF2B5EF4-FFF2-40B4-BE49-F238E27FC236}">
                <a16:creationId xmlns:a16="http://schemas.microsoft.com/office/drawing/2014/main" id="{3634DC84-2829-5236-06BA-EF7C6BA7D5AE}"/>
              </a:ext>
            </a:extLst>
          </p:cNvPr>
          <p:cNvSpPr/>
          <p:nvPr/>
        </p:nvSpPr>
        <p:spPr>
          <a:xfrm>
            <a:off x="129778" y="1281691"/>
            <a:ext cx="8884444" cy="823908"/>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065" indent="-139065">
              <a:buFont typeface="EYInterstate" panose="02000503020000020004" pitchFamily="2" charset="0"/>
              <a:buChar char="•"/>
            </a:pPr>
            <a:r>
              <a:rPr kumimoji="1" lang="ja-JP" altLang="en-US" sz="1200">
                <a:solidFill>
                  <a:schemeClr val="tx1"/>
                </a:solidFill>
                <a:latin typeface="Meiryo UI"/>
                <a:ea typeface="Meiryo UI"/>
              </a:rPr>
              <a:t>補助事業の実施に向けた人材調達、資金調達、材料調達等の検討・準備状況を記載ください。</a:t>
            </a:r>
            <a:endParaRPr lang="en-US" altLang="ja-JP" sz="1200">
              <a:solidFill>
                <a:schemeClr val="tx1"/>
              </a:solidFill>
              <a:latin typeface="Meiryo UI"/>
              <a:ea typeface="Meiryo UI"/>
            </a:endParaRPr>
          </a:p>
          <a:p>
            <a:pPr marL="139065" indent="-139065">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コンソーシアム形式（リース会社を除く）の場合は、必要に応じてシートを複製し、各社について記入してください。</a:t>
            </a:r>
          </a:p>
        </p:txBody>
      </p:sp>
      <p:sp>
        <p:nvSpPr>
          <p:cNvPr id="14" name="吹き出し: 四角形 13">
            <a:extLst>
              <a:ext uri="{FF2B5EF4-FFF2-40B4-BE49-F238E27FC236}">
                <a16:creationId xmlns:a16="http://schemas.microsoft.com/office/drawing/2014/main" id="{26630966-EBEF-B269-55F1-B5AA9ED39C6F}"/>
              </a:ext>
            </a:extLst>
          </p:cNvPr>
          <p:cNvSpPr/>
          <p:nvPr/>
        </p:nvSpPr>
        <p:spPr>
          <a:xfrm>
            <a:off x="1877701" y="3974594"/>
            <a:ext cx="2239361" cy="846190"/>
          </a:xfrm>
          <a:prstGeom prst="wedgeRectCallout">
            <a:avLst>
              <a:gd name="adj1" fmla="val -73040"/>
              <a:gd name="adj2" fmla="val -59701"/>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補助事業にかかる資金の内訳について明記してください（自己資金、融資、出資調達、メザニン、他補助金の活用等）。</a:t>
            </a:r>
          </a:p>
        </p:txBody>
      </p:sp>
      <p:sp>
        <p:nvSpPr>
          <p:cNvPr id="3" name="四角形: 1 つの角を切り取る 2">
            <a:extLst>
              <a:ext uri="{FF2B5EF4-FFF2-40B4-BE49-F238E27FC236}">
                <a16:creationId xmlns:a16="http://schemas.microsoft.com/office/drawing/2014/main" id="{C1FA45DD-EBBD-856E-B762-0729D0CB6C49}"/>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6" name="四角形: 1 つの角を切り取る 15">
            <a:extLst>
              <a:ext uri="{FF2B5EF4-FFF2-40B4-BE49-F238E27FC236}">
                <a16:creationId xmlns:a16="http://schemas.microsoft.com/office/drawing/2014/main" id="{3A62E180-8F53-5075-0804-A275058160AC}"/>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7" name="四角形: 1 つの角を切り取る 16">
            <a:extLst>
              <a:ext uri="{FF2B5EF4-FFF2-40B4-BE49-F238E27FC236}">
                <a16:creationId xmlns:a16="http://schemas.microsoft.com/office/drawing/2014/main" id="{5DEF3CCD-3007-2D4F-8422-FA8A9CA73B1E}"/>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11893203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1F7FF-2EA9-4364-D961-BB40391C5C5B}"/>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48184F81-795F-4A68-D009-B894EF44DA19}"/>
              </a:ext>
            </a:extLst>
          </p:cNvPr>
          <p:cNvSpPr txBox="1">
            <a:spLocks/>
          </p:cNvSpPr>
          <p:nvPr/>
        </p:nvSpPr>
        <p:spPr>
          <a:xfrm>
            <a:off x="511874" y="242563"/>
            <a:ext cx="6396926" cy="2343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ウ</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／金融機関の見解（金融機関名・部署：●●●銀行●●部　役職　氏名）</a:t>
            </a:r>
            <a:endParaRPr lang="en-US" altLang="ja-JP"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CDA63A91-6FAA-A1A9-5078-4C7FF054B194}"/>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スライド番号プレースホルダー 15">
            <a:extLst>
              <a:ext uri="{FF2B5EF4-FFF2-40B4-BE49-F238E27FC236}">
                <a16:creationId xmlns:a16="http://schemas.microsoft.com/office/drawing/2014/main" id="{9351D8A8-9847-DF92-A18D-34760C1A1710}"/>
              </a:ext>
            </a:extLst>
          </p:cNvPr>
          <p:cNvSpPr>
            <a:spLocks noGrp="1"/>
          </p:cNvSpPr>
          <p:nvPr>
            <p:ph type="sldNum" sz="quarter" idx="12"/>
          </p:nvPr>
        </p:nvSpPr>
        <p:spPr/>
        <p:txBody>
          <a:bodyPr/>
          <a:lstStyle/>
          <a:p>
            <a:fld id="{70AD163A-2AD1-4CCD-B429-51A5FDE21725}" type="slidenum">
              <a:rPr kumimoji="1" lang="ja-JP" altLang="en-US" smtClean="0"/>
              <a:t>36</a:t>
            </a:fld>
            <a:endParaRPr kumimoji="1" lang="ja-JP" altLang="en-US"/>
          </a:p>
        </p:txBody>
      </p:sp>
      <p:sp>
        <p:nvSpPr>
          <p:cNvPr id="48" name="正方形/長方形 47">
            <a:extLst>
              <a:ext uri="{FF2B5EF4-FFF2-40B4-BE49-F238E27FC236}">
                <a16:creationId xmlns:a16="http://schemas.microsoft.com/office/drawing/2014/main" id="{A749AFF4-3912-5F9E-8999-6E6581505A80}"/>
              </a:ext>
            </a:extLst>
          </p:cNvPr>
          <p:cNvSpPr/>
          <p:nvPr/>
        </p:nvSpPr>
        <p:spPr>
          <a:xfrm>
            <a:off x="138643" y="1522746"/>
            <a:ext cx="852808" cy="251528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当社の</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経営状況・財務状況に対する</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評価</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01C97DEA-E75E-DCC7-9EC7-92476A7A35FC}"/>
              </a:ext>
            </a:extLst>
          </p:cNvPr>
          <p:cNvSpPr/>
          <p:nvPr/>
        </p:nvSpPr>
        <p:spPr>
          <a:xfrm>
            <a:off x="1083742" y="1522746"/>
            <a:ext cx="7905920" cy="2515288"/>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・メインバンクとして当社とのリレーションシップの構築状況</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・当社の財務状況、資金繰りの改善など財務基盤の強化の取組み</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・当社の経営力など強み・弱み　等</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5E15355B-6C5F-8692-BA4F-A56B8804BCCD}"/>
              </a:ext>
            </a:extLst>
          </p:cNvPr>
          <p:cNvSpPr/>
          <p:nvPr/>
        </p:nvSpPr>
        <p:spPr>
          <a:xfrm>
            <a:off x="138643" y="4497703"/>
            <a:ext cx="852808" cy="2048243"/>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投資計画に対する見解</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AD0D1A9D-BCBA-FF2B-5B01-30CAD38A581F}"/>
              </a:ext>
            </a:extLst>
          </p:cNvPr>
          <p:cNvSpPr/>
          <p:nvPr/>
        </p:nvSpPr>
        <p:spPr>
          <a:xfrm>
            <a:off x="138643" y="4192029"/>
            <a:ext cx="852808" cy="2516400"/>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当社の</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投資計画に対する</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評価</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14832AF2-B6BB-E8E9-559F-BD31BC9C6DF0}"/>
              </a:ext>
            </a:extLst>
          </p:cNvPr>
          <p:cNvSpPr/>
          <p:nvPr/>
        </p:nvSpPr>
        <p:spPr>
          <a:xfrm>
            <a:off x="1083742" y="4192029"/>
            <a:ext cx="7905920" cy="251640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・当社の将来性・事業性を踏まえた成長資金の供給方針、支援方針</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・将来の事業拡大局面や外的要因などによる後退局面における資金繰り等の懸念事項、対応方針</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59A5D4E1-D47C-2D40-B262-254E713137F8}"/>
              </a:ext>
            </a:extLst>
          </p:cNvPr>
          <p:cNvSpPr txBox="1"/>
          <p:nvPr/>
        </p:nvSpPr>
        <p:spPr>
          <a:xfrm>
            <a:off x="198494" y="1183375"/>
            <a:ext cx="6954781" cy="307777"/>
          </a:xfrm>
          <a:prstGeom prst="rect">
            <a:avLst/>
          </a:prstGeom>
          <a:noFill/>
        </p:spPr>
        <p:txBody>
          <a:bodyPr wrap="square">
            <a:sp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様式</a:t>
            </a:r>
            <a:r>
              <a:rPr kumimoji="1" lang="en-US" altLang="ja-JP" sz="1400" dirty="0">
                <a:solidFill>
                  <a:schemeClr val="tx1"/>
                </a:solidFill>
                <a:latin typeface="Meiryo UI" panose="020B0604030504040204" pitchFamily="50" charset="-128"/>
                <a:ea typeface="Meiryo UI" panose="020B0604030504040204" pitchFamily="50" charset="-128"/>
              </a:rPr>
              <a:t>4_</a:t>
            </a:r>
            <a:r>
              <a:rPr kumimoji="1" lang="ja-JP" altLang="en-US" sz="1400" dirty="0">
                <a:latin typeface="Meiryo UI" panose="020B0604030504040204" pitchFamily="50" charset="-128"/>
                <a:ea typeface="Meiryo UI" panose="020B0604030504040204" pitchFamily="50" charset="-128"/>
              </a:rPr>
              <a:t>金融機関による確認</a:t>
            </a:r>
            <a:r>
              <a:rPr kumimoji="1" lang="ja-JP" altLang="en-US" sz="1400" dirty="0">
                <a:solidFill>
                  <a:schemeClr val="tx1"/>
                </a:solidFill>
                <a:latin typeface="Meiryo UI" panose="020B0604030504040204" pitchFamily="50" charset="-128"/>
                <a:ea typeface="Meiryo UI" panose="020B0604030504040204" pitchFamily="50" charset="-128"/>
              </a:rPr>
              <a:t>書を提出する金融機関が記載してください。</a:t>
            </a:r>
            <a:endParaRPr lang="ja-JP" altLang="en-US" sz="1400" dirty="0"/>
          </a:p>
        </p:txBody>
      </p:sp>
      <p:sp>
        <p:nvSpPr>
          <p:cNvPr id="8" name="四角形: 1 つの角を切り取る 7">
            <a:extLst>
              <a:ext uri="{FF2B5EF4-FFF2-40B4-BE49-F238E27FC236}">
                <a16:creationId xmlns:a16="http://schemas.microsoft.com/office/drawing/2014/main" id="{BC5C1059-3C11-29B8-F906-04A5C4CFEB98}"/>
              </a:ext>
            </a:extLst>
          </p:cNvPr>
          <p:cNvSpPr/>
          <p:nvPr/>
        </p:nvSpPr>
        <p:spPr>
          <a:xfrm>
            <a:off x="0" y="4564"/>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033F9D69-AE4C-A6CE-0484-4616A74280C1}"/>
              </a:ext>
            </a:extLst>
          </p:cNvPr>
          <p:cNvSpPr/>
          <p:nvPr/>
        </p:nvSpPr>
        <p:spPr>
          <a:xfrm>
            <a:off x="2312851" y="4564"/>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0" name="四角形: 1 つの角を切り取る 9">
            <a:extLst>
              <a:ext uri="{FF2B5EF4-FFF2-40B4-BE49-F238E27FC236}">
                <a16:creationId xmlns:a16="http://schemas.microsoft.com/office/drawing/2014/main" id="{DE512993-1152-958D-AD0C-EEEA94572CC2}"/>
              </a:ext>
            </a:extLst>
          </p:cNvPr>
          <p:cNvSpPr/>
          <p:nvPr/>
        </p:nvSpPr>
        <p:spPr>
          <a:xfrm>
            <a:off x="4625702" y="4564"/>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a:t>
            </a:r>
            <a:r>
              <a:rPr kumimoji="1" lang="ja-JP" altLang="en-US" sz="800" b="1">
                <a:solidFill>
                  <a:schemeClr val="bg1"/>
                </a:solidFill>
                <a:latin typeface="Meiryo UI" panose="020B0604030504040204" pitchFamily="50" charset="-128"/>
                <a:ea typeface="Meiryo UI" panose="020B0604030504040204" pitchFamily="50" charset="-128"/>
              </a:rPr>
              <a:t>ア イ </a:t>
            </a:r>
            <a:r>
              <a:rPr kumimoji="1" lang="ja-JP" altLang="en-US" sz="800" b="1">
                <a:solidFill>
                  <a:schemeClr val="tx1"/>
                </a:solidFill>
                <a:latin typeface="Meiryo UI" panose="020B0604030504040204" pitchFamily="50" charset="-128"/>
                <a:ea typeface="Meiryo UI" panose="020B0604030504040204" pitchFamily="50" charset="-128"/>
              </a:rPr>
              <a:t>ウ</a:t>
            </a:r>
            <a:endParaRPr kumimoji="1" lang="ja-JP" altLang="en-US" sz="800">
              <a:solidFill>
                <a:schemeClr val="tx1"/>
              </a:solidFill>
            </a:endParaRPr>
          </a:p>
        </p:txBody>
      </p:sp>
      <p:sp>
        <p:nvSpPr>
          <p:cNvPr id="3" name="吹き出し: 四角形 2">
            <a:extLst>
              <a:ext uri="{FF2B5EF4-FFF2-40B4-BE49-F238E27FC236}">
                <a16:creationId xmlns:a16="http://schemas.microsoft.com/office/drawing/2014/main" id="{D82FBA8A-B33A-DF8E-C68D-640E7F23A9CB}"/>
              </a:ext>
            </a:extLst>
          </p:cNvPr>
          <p:cNvSpPr/>
          <p:nvPr/>
        </p:nvSpPr>
        <p:spPr>
          <a:xfrm>
            <a:off x="4472851" y="2738296"/>
            <a:ext cx="2533807" cy="690704"/>
          </a:xfrm>
          <a:prstGeom prst="wedgeRectCallout">
            <a:avLst>
              <a:gd name="adj1" fmla="val -73040"/>
              <a:gd name="adj2" fmla="val -59701"/>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本スライドは金融機関に作成を依頼してください。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様式</a:t>
            </a:r>
            <a:r>
              <a:rPr kumimoji="1" lang="en-US" altLang="ja-JP" sz="900" dirty="0">
                <a:solidFill>
                  <a:schemeClr val="tx1"/>
                </a:solidFill>
                <a:latin typeface="Meiryo UI" panose="020B0604030504040204" pitchFamily="50" charset="-128"/>
                <a:ea typeface="Meiryo UI" panose="020B0604030504040204" pitchFamily="50" charset="-128"/>
              </a:rPr>
              <a:t>4_</a:t>
            </a:r>
            <a:r>
              <a:rPr kumimoji="1" lang="ja-JP" altLang="en-US" sz="900" dirty="0">
                <a:solidFill>
                  <a:schemeClr val="tx1"/>
                </a:solidFill>
                <a:latin typeface="Meiryo UI" panose="020B0604030504040204" pitchFamily="50" charset="-128"/>
                <a:ea typeface="Meiryo UI" panose="020B0604030504040204" pitchFamily="50" charset="-128"/>
              </a:rPr>
              <a:t>金融機関による確認書を提出しない場合は、本スライドは削除してください。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619227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p:cNvGrpSpPr/>
        <p:nvPr/>
      </p:nvGrpSpPr>
      <p:grpSpPr>
        <a:xfrm>
          <a:off x="0" y="0"/>
          <a:ext cx="0" cy="0"/>
          <a:chOff x="0" y="0"/>
          <a:chExt cx="0" cy="0"/>
        </a:xfrm>
      </p:grpSpPr>
      <p:sp>
        <p:nvSpPr>
          <p:cNvPr id="8" name="Title 6">
            <a:extLst>
              <a:ext uri="{FF2B5EF4-FFF2-40B4-BE49-F238E27FC236}">
                <a16:creationId xmlns:a16="http://schemas.microsoft.com/office/drawing/2014/main" id="{2282A81C-3AE1-39F8-4C3C-788401D5B533}"/>
              </a:ext>
            </a:extLst>
          </p:cNvPr>
          <p:cNvSpPr txBox="1">
            <a:spLocks/>
          </p:cNvSpPr>
          <p:nvPr/>
        </p:nvSpPr>
        <p:spPr>
          <a:xfrm>
            <a:off x="1614144" y="293717"/>
            <a:ext cx="5915712" cy="61412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①経営力について</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a:t>
            </a:r>
            <a:r>
              <a:rPr kumimoji="1" lang="zh-TW" altLang="en-US" sz="1400" dirty="0">
                <a:solidFill>
                  <a:schemeClr val="tx2"/>
                </a:solidFill>
                <a:latin typeface="Meiryo UI" panose="020B0604030504040204" pitchFamily="50" charset="-128"/>
                <a:ea typeface="Meiryo UI" panose="020B0604030504040204" pitchFamily="50" charset="-128"/>
              </a:rPr>
              <a:t>１００億宣言</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／経営者・企業の概要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／中期経営計画</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／補助事業の概要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／売上高成長率</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／付加価値増加率</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／従業員の賃上げ計画</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／投資の規模</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／財務諸表（</a:t>
            </a:r>
            <a:r>
              <a:rPr kumimoji="1" lang="en-US" altLang="ja-JP" sz="1400" dirty="0">
                <a:solidFill>
                  <a:schemeClr val="tx2"/>
                </a:solidFill>
                <a:latin typeface="Meiryo UI" panose="020B0604030504040204" pitchFamily="50" charset="-128"/>
                <a:ea typeface="Meiryo UI" panose="020B0604030504040204" pitchFamily="50" charset="-128"/>
              </a:rPr>
              <a:t>PL</a:t>
            </a:r>
            <a:r>
              <a:rPr kumimoji="1" lang="ja-JP" altLang="en-US" sz="1400" dirty="0">
                <a:solidFill>
                  <a:schemeClr val="tx2"/>
                </a:solidFill>
                <a:latin typeface="Meiryo UI" panose="020B0604030504040204" pitchFamily="50" charset="-128"/>
                <a:ea typeface="Meiryo UI" panose="020B0604030504040204" pitchFamily="50" charset="-128"/>
              </a:rPr>
              <a:t>）</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／財務諸表（</a:t>
            </a:r>
            <a:r>
              <a:rPr kumimoji="1" lang="en-US" altLang="ja-JP" sz="1400" dirty="0">
                <a:solidFill>
                  <a:schemeClr val="tx2"/>
                </a:solidFill>
                <a:latin typeface="Meiryo UI" panose="020B0604030504040204" pitchFamily="50" charset="-128"/>
                <a:ea typeface="Meiryo UI" panose="020B0604030504040204" pitchFamily="50" charset="-128"/>
              </a:rPr>
              <a:t>BS</a:t>
            </a:r>
            <a:r>
              <a:rPr kumimoji="1" lang="ja-JP" altLang="en-US" sz="1400" dirty="0">
                <a:solidFill>
                  <a:schemeClr val="tx2"/>
                </a:solidFill>
                <a:latin typeface="Meiryo UI" panose="020B0604030504040204" pitchFamily="50" charset="-128"/>
                <a:ea typeface="Meiryo UI" panose="020B0604030504040204" pitchFamily="50" charset="-128"/>
              </a:rPr>
              <a:t>）</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／主な出資者・出資先</a:t>
            </a:r>
          </a:p>
          <a:p>
            <a:pPr lvl="1">
              <a:spcBef>
                <a:spcPts val="163"/>
              </a:spcBef>
            </a:pPr>
            <a:r>
              <a:rPr lang="ja-JP" altLang="en-US" sz="1400" dirty="0">
                <a:solidFill>
                  <a:schemeClr val="tx2"/>
                </a:solidFill>
                <a:latin typeface="Meiryo UI" panose="020B0604030504040204" pitchFamily="50" charset="-128"/>
                <a:ea typeface="Meiryo UI" panose="020B0604030504040204" pitchFamily="50" charset="-128"/>
                <a:cs typeface="+mn-cs"/>
              </a:rPr>
              <a:t>経営力</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ア</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・実現可能性</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イ</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／財務状況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／外部環境</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／内部環境</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lang="ja-JP" altLang="en-US" sz="1400" dirty="0">
                <a:solidFill>
                  <a:schemeClr val="tx2"/>
                </a:solidFill>
                <a:latin typeface="Meiryo UI" panose="020B0604030504040204" pitchFamily="50" charset="-128"/>
                <a:ea typeface="Meiryo UI" panose="020B0604030504040204" pitchFamily="50" charset="-128"/>
                <a:cs typeface="+mn-cs"/>
              </a:rPr>
              <a:t>経営力</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rPr>
              <a:t>ウ</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／外部環境、内部環境を踏まえた差別化戦略</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エ</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／管理体制</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オ</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／コンソーシアム</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②波及効果について</a:t>
            </a:r>
            <a:endParaRPr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／参加企業や地域企業への波及効果</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a:t>
            </a:r>
            <a:r>
              <a:rPr lang="ja-JP" altLang="en-US" sz="1400" dirty="0">
                <a:solidFill>
                  <a:schemeClr val="tx2"/>
                </a:solidFill>
                <a:latin typeface="Meiryo UI" panose="020B0604030504040204" pitchFamily="50" charset="-128"/>
                <a:ea typeface="Meiryo UI" panose="020B0604030504040204" pitchFamily="50" charset="-128"/>
                <a:cs typeface="+mn-cs"/>
              </a:rPr>
              <a:t>地域のモデル企業</a:t>
            </a:r>
            <a:endParaRPr lang="en-US" altLang="ja-JP" sz="1400" b="1" dirty="0">
              <a:solidFill>
                <a:schemeClr val="tx2"/>
              </a:solidFill>
              <a:latin typeface="Meiryo UI" panose="020B0604030504040204" pitchFamily="50" charset="-128"/>
              <a:ea typeface="Meiryo UI" panose="020B0604030504040204" pitchFamily="50" charset="-128"/>
            </a:endParaRPr>
          </a:p>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③実現可能性について</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／実施体制</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／スケジュール</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／実施上の課題</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／金融機関の見解</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D67CAB5B-5F2D-BF35-1543-B60BCACEAD3B}"/>
              </a:ext>
            </a:extLst>
          </p:cNvPr>
          <p:cNvSpPr/>
          <p:nvPr/>
        </p:nvSpPr>
        <p:spPr>
          <a:xfrm>
            <a:off x="0" y="4018"/>
            <a:ext cx="9144000" cy="5793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目次</a:t>
            </a:r>
            <a:endParaRPr kumimoji="1" lang="en-US" altLang="ja-JP" sz="1662" b="1">
              <a:solidFill>
                <a:schemeClr val="tx1"/>
              </a:solidFill>
              <a:latin typeface="Meiryo UI" panose="020B0604030504040204" pitchFamily="50" charset="-128"/>
              <a:ea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6A9DDBE1-179C-F57B-6B7C-61FACD39D60F}"/>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3</a:t>
            </a:fld>
            <a:endParaRPr kumimoji="1" lang="ja-JP" altLang="en-US"/>
          </a:p>
        </p:txBody>
      </p:sp>
    </p:spTree>
    <p:extLst>
      <p:ext uri="{BB962C8B-B14F-4D97-AF65-F5344CB8AC3E}">
        <p14:creationId xmlns:p14="http://schemas.microsoft.com/office/powerpoint/2010/main" val="635609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29B07798-D458-3AD8-0009-336E73CE57FB}"/>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BA6262E-8850-2BBF-4ED1-656CF74E0A9B}"/>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①経営力について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692D891-9EC7-DFE0-286F-B6539F0DCCF7}"/>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4</a:t>
            </a:fld>
            <a:endParaRPr kumimoji="1" lang="ja-JP" altLang="en-US"/>
          </a:p>
        </p:txBody>
      </p:sp>
    </p:spTree>
    <p:extLst>
      <p:ext uri="{BB962C8B-B14F-4D97-AF65-F5344CB8AC3E}">
        <p14:creationId xmlns:p14="http://schemas.microsoft.com/office/powerpoint/2010/main" val="278455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248E6-65EB-E669-D28F-72480DB8CE40}"/>
            </a:ext>
          </a:extLst>
        </p:cNvPr>
        <p:cNvGrpSpPr/>
        <p:nvPr/>
      </p:nvGrpSpPr>
      <p:grpSpPr>
        <a:xfrm>
          <a:off x="0" y="0"/>
          <a:ext cx="0" cy="0"/>
          <a:chOff x="0" y="0"/>
          <a:chExt cx="0" cy="0"/>
        </a:xfrm>
      </p:grpSpPr>
      <p:sp>
        <p:nvSpPr>
          <p:cNvPr id="2" name="正方形/長方形 1">
            <a:extLst>
              <a:ext uri="{FF2B5EF4-FFF2-40B4-BE49-F238E27FC236}">
                <a16:creationId xmlns:a16="http://schemas.microsoft.com/office/drawing/2014/main" id="{E6D4B9BA-1AC0-189C-551F-C7A56CCC9514}"/>
              </a:ext>
            </a:extLst>
          </p:cNvPr>
          <p:cNvSpPr/>
          <p:nvPr/>
        </p:nvSpPr>
        <p:spPr>
          <a:xfrm>
            <a:off x="161905" y="1028993"/>
            <a:ext cx="8828457" cy="4640473"/>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zh-TW" altLang="en-US" sz="1200">
                <a:solidFill>
                  <a:schemeClr val="tx1"/>
                </a:solidFill>
                <a:latin typeface="Meiryo UI" panose="020B0604030504040204" pitchFamily="50" charset="-128"/>
                <a:ea typeface="Meiryo UI" panose="020B0604030504040204" pitchFamily="50" charset="-128"/>
              </a:rPr>
              <a:t>１００億宣言</a:t>
            </a:r>
            <a:endParaRPr kumimoji="1" lang="en-US" altLang="ja-JP" sz="1200" i="0" u="none" strike="noStrike" kern="1200" cap="none" spc="0" normalizeH="0" baseline="0" noProof="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sp>
        <p:nvSpPr>
          <p:cNvPr id="4" name="タイトル 3">
            <a:extLst>
              <a:ext uri="{FF2B5EF4-FFF2-40B4-BE49-F238E27FC236}">
                <a16:creationId xmlns:a16="http://schemas.microsoft.com/office/drawing/2014/main" id="{977F6713-88F1-D7AC-695F-D3CB52D88652}"/>
              </a:ext>
            </a:extLst>
          </p:cNvPr>
          <p:cNvSpPr txBox="1">
            <a:spLocks/>
          </p:cNvSpPr>
          <p:nvPr/>
        </p:nvSpPr>
        <p:spPr>
          <a:xfrm>
            <a:off x="511874" y="242563"/>
            <a:ext cx="2658045"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a:t>
            </a:r>
            <a:r>
              <a:rPr lang="zh-TW" altLang="en-US" sz="1200">
                <a:solidFill>
                  <a:schemeClr val="tx2"/>
                </a:solidFill>
                <a:latin typeface="Meiryo UI" panose="020B0604030504040204" pitchFamily="50" charset="-128"/>
                <a:ea typeface="Meiryo UI" panose="020B0604030504040204" pitchFamily="50" charset="-128"/>
                <a:cs typeface="+mn-cs"/>
              </a:rPr>
              <a:t>１００億宣言</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6" name="四角形: 1 つの角を切り取る 15">
            <a:extLst>
              <a:ext uri="{FF2B5EF4-FFF2-40B4-BE49-F238E27FC236}">
                <a16:creationId xmlns:a16="http://schemas.microsoft.com/office/drawing/2014/main" id="{C75F7D1C-4D76-96ED-32E8-96A51B5C577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0" name="四角形: 1 つの角を切り取る 19">
            <a:extLst>
              <a:ext uri="{FF2B5EF4-FFF2-40B4-BE49-F238E27FC236}">
                <a16:creationId xmlns:a16="http://schemas.microsoft.com/office/drawing/2014/main" id="{34AD13F8-E62F-1189-9764-7955469A26D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21" name="四角形: 1 つの角を切り取る 20">
            <a:extLst>
              <a:ext uri="{FF2B5EF4-FFF2-40B4-BE49-F238E27FC236}">
                <a16:creationId xmlns:a16="http://schemas.microsoft.com/office/drawing/2014/main" id="{551AC9F8-31D1-4302-0494-4A094D98947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6" name="スライド番号プレースホルダー 5">
            <a:extLst>
              <a:ext uri="{FF2B5EF4-FFF2-40B4-BE49-F238E27FC236}">
                <a16:creationId xmlns:a16="http://schemas.microsoft.com/office/drawing/2014/main" id="{288D17BD-691D-5CC3-A446-8BC67F6F964E}"/>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5</a:t>
            </a:fld>
            <a:endParaRPr kumimoji="1" lang="ja-JP" altLang="en-US"/>
          </a:p>
        </p:txBody>
      </p:sp>
      <p:graphicFrame>
        <p:nvGraphicFramePr>
          <p:cNvPr id="5" name="表 4">
            <a:extLst>
              <a:ext uri="{FF2B5EF4-FFF2-40B4-BE49-F238E27FC236}">
                <a16:creationId xmlns:a16="http://schemas.microsoft.com/office/drawing/2014/main" id="{148978DE-ADDD-4FF3-224D-378B17460318}"/>
              </a:ext>
            </a:extLst>
          </p:cNvPr>
          <p:cNvGraphicFramePr>
            <a:graphicFrameLocks noGrp="1"/>
          </p:cNvGraphicFramePr>
          <p:nvPr>
            <p:extLst>
              <p:ext uri="{D42A27DB-BD31-4B8C-83A1-F6EECF244321}">
                <p14:modId xmlns:p14="http://schemas.microsoft.com/office/powerpoint/2010/main" val="3408287731"/>
              </p:ext>
            </p:extLst>
          </p:nvPr>
        </p:nvGraphicFramePr>
        <p:xfrm>
          <a:off x="157771" y="5738677"/>
          <a:ext cx="8828457" cy="650044"/>
        </p:xfrm>
        <a:graphic>
          <a:graphicData uri="http://schemas.openxmlformats.org/drawingml/2006/table">
            <a:tbl>
              <a:tblPr firstRow="1">
                <a:tableStyleId>{7DF18680-E054-41AD-8BC1-D1AEF772440D}</a:tableStyleId>
              </a:tblPr>
              <a:tblGrid>
                <a:gridCol w="8828457">
                  <a:extLst>
                    <a:ext uri="{9D8B030D-6E8A-4147-A177-3AD203B41FA5}">
                      <a16:colId xmlns:a16="http://schemas.microsoft.com/office/drawing/2014/main" val="556289050"/>
                    </a:ext>
                  </a:extLst>
                </a:gridCol>
              </a:tblGrid>
              <a:tr h="314764">
                <a:tc>
                  <a:txBody>
                    <a:bodyPr/>
                    <a:lstStyle/>
                    <a:p>
                      <a:pPr algn="ctr"/>
                      <a:r>
                        <a:rPr kumimoji="1" lang="zh-TW" altLang="en-US" sz="1400">
                          <a:latin typeface="Meiryo UI" panose="020B0604030504040204" pitchFamily="50" charset="-128"/>
                          <a:ea typeface="Meiryo UI" panose="020B0604030504040204" pitchFamily="50" charset="-128"/>
                        </a:rPr>
                        <a:t>１００億宣言</a:t>
                      </a:r>
                      <a:r>
                        <a:rPr kumimoji="1" lang="ja-JP" altLang="en-US" sz="1400">
                          <a:latin typeface="Meiryo UI" panose="020B0604030504040204" pitchFamily="50" charset="-128"/>
                          <a:ea typeface="Meiryo UI" panose="020B0604030504040204" pitchFamily="50" charset="-128"/>
                        </a:rPr>
                        <a:t>の</a:t>
                      </a:r>
                      <a:r>
                        <a:rPr kumimoji="1" lang="en-US" altLang="ja-JP" sz="1400">
                          <a:latin typeface="Meiryo UI" panose="020B0604030504040204" pitchFamily="50" charset="-128"/>
                          <a:ea typeface="Meiryo UI" panose="020B0604030504040204" pitchFamily="50" charset="-128"/>
                        </a:rPr>
                        <a:t>URL</a:t>
                      </a:r>
                      <a:endParaRPr kumimoji="1" lang="ja-JP" altLang="en-US" sz="140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630545117"/>
                  </a:ext>
                </a:extLst>
              </a:tr>
              <a:tr h="326083">
                <a:tc>
                  <a:txBody>
                    <a:bodyPr/>
                    <a:lstStyle/>
                    <a:p>
                      <a:pPr algn="ctr"/>
                      <a:r>
                        <a:rPr kumimoji="1" lang="ja-JP" altLang="en-US" sz="1600" dirty="0">
                          <a:latin typeface="Meiryo UI" panose="020B0604030504040204" pitchFamily="50" charset="-128"/>
                          <a:ea typeface="Meiryo UI" panose="020B0604030504040204" pitchFamily="50" charset="-128"/>
                        </a:rPr>
                        <a:t>（</a:t>
                      </a:r>
                      <a:r>
                        <a:rPr kumimoji="1" lang="zh-TW" altLang="en-US" sz="1600" dirty="0">
                          <a:latin typeface="Meiryo UI" panose="020B0604030504040204" pitchFamily="50" charset="-128"/>
                          <a:ea typeface="Meiryo UI" panose="020B0604030504040204" pitchFamily="50" charset="-128"/>
                        </a:rPr>
                        <a:t>１００億宣言</a:t>
                      </a:r>
                      <a:r>
                        <a:rPr kumimoji="1" lang="ja-JP" altLang="en-US" sz="1600" dirty="0">
                          <a:latin typeface="Meiryo UI" panose="020B0604030504040204" pitchFamily="50" charset="-128"/>
                          <a:ea typeface="Meiryo UI" panose="020B0604030504040204" pitchFamily="50" charset="-128"/>
                        </a:rPr>
                        <a:t>のＵＲＬを添付してください。）</a:t>
                      </a:r>
                    </a:p>
                  </a:txBody>
                  <a:tcPr anchor="ctr"/>
                </a:tc>
                <a:extLst>
                  <a:ext uri="{0D108BD9-81ED-4DB2-BD59-A6C34878D82A}">
                    <a16:rowId xmlns:a16="http://schemas.microsoft.com/office/drawing/2014/main" val="639260694"/>
                  </a:ext>
                </a:extLst>
              </a:tr>
            </a:tbl>
          </a:graphicData>
        </a:graphic>
      </p:graphicFrame>
      <p:sp>
        <p:nvSpPr>
          <p:cNvPr id="10" name="テキスト ボックス 9">
            <a:extLst>
              <a:ext uri="{FF2B5EF4-FFF2-40B4-BE49-F238E27FC236}">
                <a16:creationId xmlns:a16="http://schemas.microsoft.com/office/drawing/2014/main" id="{D5809E1C-E638-C454-2478-365A5A88192C}"/>
              </a:ext>
            </a:extLst>
          </p:cNvPr>
          <p:cNvSpPr txBox="1"/>
          <p:nvPr/>
        </p:nvSpPr>
        <p:spPr>
          <a:xfrm>
            <a:off x="0" y="465147"/>
            <a:ext cx="6316980" cy="338554"/>
          </a:xfrm>
          <a:prstGeom prst="rect">
            <a:avLst/>
          </a:prstGeom>
          <a:noFill/>
        </p:spPr>
        <p:txBody>
          <a:bodyPr wrap="square">
            <a:spAutoFit/>
          </a:bodyPr>
          <a:lstStyle/>
          <a:p>
            <a:r>
              <a:rPr lang="ja-JP" altLang="en-US" sz="1600">
                <a:solidFill>
                  <a:schemeClr val="tx2"/>
                </a:solidFill>
                <a:latin typeface="Meiryo UI" panose="020B0604030504040204" pitchFamily="50" charset="-128"/>
                <a:ea typeface="Meiryo UI" panose="020B0604030504040204" pitchFamily="50" charset="-128"/>
                <a:cs typeface="+mn-cs"/>
              </a:rPr>
              <a:t>（</a:t>
            </a:r>
            <a:r>
              <a:rPr lang="zh-TW" altLang="en-US" sz="1600">
                <a:solidFill>
                  <a:schemeClr val="tx2"/>
                </a:solidFill>
                <a:latin typeface="Meiryo UI" panose="020B0604030504040204" pitchFamily="50" charset="-128"/>
                <a:ea typeface="Meiryo UI" panose="020B0604030504040204" pitchFamily="50" charset="-128"/>
                <a:cs typeface="+mn-cs"/>
              </a:rPr>
              <a:t>１００億宣言</a:t>
            </a:r>
            <a:r>
              <a:rPr lang="en-US" altLang="ja-JP" sz="1600">
                <a:solidFill>
                  <a:schemeClr val="tx2"/>
                </a:solidFill>
                <a:latin typeface="Meiryo UI" panose="020B0604030504040204" pitchFamily="50" charset="-128"/>
                <a:ea typeface="Meiryo UI" panose="020B0604030504040204" pitchFamily="50" charset="-128"/>
                <a:cs typeface="+mn-cs"/>
              </a:rPr>
              <a:t>1</a:t>
            </a:r>
            <a:r>
              <a:rPr lang="ja-JP" altLang="en-US" sz="1600">
                <a:solidFill>
                  <a:schemeClr val="tx2"/>
                </a:solidFill>
                <a:latin typeface="Meiryo UI" panose="020B0604030504040204" pitchFamily="50" charset="-128"/>
                <a:ea typeface="Meiryo UI" panose="020B0604030504040204" pitchFamily="50" charset="-128"/>
                <a:cs typeface="+mn-cs"/>
              </a:rPr>
              <a:t>枚目のみを貼付してください。）</a:t>
            </a:r>
            <a:endParaRPr lang="ja-JP" altLang="en-US" sz="1600"/>
          </a:p>
        </p:txBody>
      </p:sp>
      <p:sp>
        <p:nvSpPr>
          <p:cNvPr id="8" name="吹き出し: 四角形 7">
            <a:extLst>
              <a:ext uri="{FF2B5EF4-FFF2-40B4-BE49-F238E27FC236}">
                <a16:creationId xmlns:a16="http://schemas.microsoft.com/office/drawing/2014/main" id="{F110FF0F-0CAD-9378-A7EF-C2BE4F1209FA}"/>
              </a:ext>
            </a:extLst>
          </p:cNvPr>
          <p:cNvSpPr/>
          <p:nvPr/>
        </p:nvSpPr>
        <p:spPr>
          <a:xfrm flipH="1">
            <a:off x="6227193" y="1620908"/>
            <a:ext cx="2908410" cy="1347649"/>
          </a:xfrm>
          <a:prstGeom prst="wedgeRectCallout">
            <a:avLst>
              <a:gd name="adj1" fmla="val 10641"/>
              <a:gd name="adj2" fmla="val 97945"/>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コンソーシアム形式の場合</a:t>
            </a:r>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①企業グループとしてコンソーシアムを組む場合</a:t>
            </a:r>
            <a:endParaRPr kumimoji="1" lang="en-US" altLang="ja-JP" sz="900" b="1">
              <a:solidFill>
                <a:schemeClr val="tx1"/>
              </a:solidFill>
              <a:latin typeface="Meiryo UI" panose="020B0604030504040204" pitchFamily="50" charset="-128"/>
              <a:ea typeface="Meiryo UI" panose="020B0604030504040204" pitchFamily="50" charset="-128"/>
            </a:endParaRPr>
          </a:p>
          <a:p>
            <a:pPr defTabSz="742950"/>
            <a:r>
              <a:rPr kumimoji="1" lang="ja-JP" altLang="en-US" sz="900">
                <a:solidFill>
                  <a:schemeClr val="tx1"/>
                </a:solidFill>
                <a:latin typeface="Meiryo UI" panose="020B0604030504040204" pitchFamily="50" charset="-128"/>
                <a:ea typeface="Meiryo UI" panose="020B0604030504040204" pitchFamily="50" charset="-128"/>
              </a:rPr>
              <a:t>→</a:t>
            </a:r>
            <a:r>
              <a:rPr kumimoji="1" lang="ja-JP" altLang="en-US" sz="900" b="1">
                <a:solidFill>
                  <a:schemeClr val="tx1"/>
                </a:solidFill>
                <a:latin typeface="Meiryo UI" panose="020B0604030504040204" pitchFamily="50" charset="-128"/>
                <a:ea typeface="Meiryo UI" panose="020B0604030504040204" pitchFamily="50" charset="-128"/>
              </a:rPr>
              <a:t>企業グループ全体</a:t>
            </a:r>
            <a:r>
              <a:rPr kumimoji="1" lang="ja-JP" altLang="en-US" sz="900">
                <a:solidFill>
                  <a:schemeClr val="tx1"/>
                </a:solidFill>
                <a:latin typeface="Meiryo UI" panose="020B0604030504040204" pitchFamily="50" charset="-128"/>
                <a:ea typeface="Meiryo UI" panose="020B0604030504040204" pitchFamily="50" charset="-128"/>
              </a:rPr>
              <a:t>としての</a:t>
            </a:r>
            <a:r>
              <a:rPr kumimoji="1" lang="zh-TW" altLang="en-US" sz="900">
                <a:solidFill>
                  <a:schemeClr val="tx1"/>
                </a:solidFill>
                <a:latin typeface="Meiryo UI" panose="020B0604030504040204" pitchFamily="50" charset="-128"/>
                <a:ea typeface="Meiryo UI" panose="020B0604030504040204" pitchFamily="50" charset="-128"/>
              </a:rPr>
              <a:t>１００億宣言</a:t>
            </a:r>
            <a:r>
              <a:rPr kumimoji="1" lang="ja-JP" altLang="en-US" sz="900">
                <a:solidFill>
                  <a:schemeClr val="tx1"/>
                </a:solidFill>
                <a:latin typeface="Meiryo UI" panose="020B0604030504040204" pitchFamily="50" charset="-128"/>
                <a:ea typeface="Meiryo UI" panose="020B0604030504040204" pitchFamily="50" charset="-128"/>
              </a:rPr>
              <a:t>を貼付してください。</a:t>
            </a:r>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②異なる企業間でコンソーシアムを組む場合</a:t>
            </a:r>
            <a:br>
              <a:rPr kumimoji="1" lang="en-US" altLang="ja-JP" sz="900">
                <a:solidFill>
                  <a:schemeClr val="tx1"/>
                </a:solidFill>
                <a:latin typeface="Meiryo UI" panose="020B0604030504040204" pitchFamily="50" charset="-128"/>
                <a:ea typeface="Meiryo UI" panose="020B0604030504040204" pitchFamily="50" charset="-128"/>
              </a:rPr>
            </a:br>
            <a:r>
              <a:rPr kumimoji="1" lang="ja-JP" altLang="en-US" sz="900">
                <a:solidFill>
                  <a:schemeClr val="tx1"/>
                </a:solidFill>
                <a:latin typeface="Meiryo UI" panose="020B0604030504040204" pitchFamily="50" charset="-128"/>
                <a:ea typeface="Meiryo UI" panose="020B0604030504040204" pitchFamily="50" charset="-128"/>
              </a:rPr>
              <a:t>→</a:t>
            </a:r>
            <a:r>
              <a:rPr kumimoji="1" lang="ja-JP" altLang="en-US" sz="900" b="1">
                <a:solidFill>
                  <a:schemeClr val="tx1"/>
                </a:solidFill>
                <a:latin typeface="Meiryo UI" panose="020B0604030504040204" pitchFamily="50" charset="-128"/>
                <a:ea typeface="Meiryo UI" panose="020B0604030504040204" pitchFamily="50" charset="-128"/>
              </a:rPr>
              <a:t>各社</a:t>
            </a:r>
            <a:r>
              <a:rPr kumimoji="1" lang="ja-JP" altLang="en-US" sz="900">
                <a:solidFill>
                  <a:schemeClr val="tx1"/>
                </a:solidFill>
                <a:latin typeface="Meiryo UI" panose="020B0604030504040204" pitchFamily="50" charset="-128"/>
                <a:ea typeface="Meiryo UI" panose="020B0604030504040204" pitchFamily="50" charset="-128"/>
              </a:rPr>
              <a:t>（リース会社を除く）の</a:t>
            </a:r>
            <a:r>
              <a:rPr kumimoji="1" lang="zh-TW" altLang="en-US" sz="900">
                <a:solidFill>
                  <a:schemeClr val="tx1"/>
                </a:solidFill>
                <a:latin typeface="Meiryo UI" panose="020B0604030504040204" pitchFamily="50" charset="-128"/>
                <a:ea typeface="Meiryo UI" panose="020B0604030504040204" pitchFamily="50" charset="-128"/>
              </a:rPr>
              <a:t>１００億宣言</a:t>
            </a:r>
            <a:r>
              <a:rPr kumimoji="1" lang="ja-JP" altLang="en-US" sz="900">
                <a:solidFill>
                  <a:schemeClr val="tx1"/>
                </a:solidFill>
                <a:latin typeface="Meiryo UI" panose="020B0604030504040204" pitchFamily="50" charset="-128"/>
                <a:ea typeface="Meiryo UI" panose="020B0604030504040204" pitchFamily="50" charset="-128"/>
              </a:rPr>
              <a:t>を貼付してください。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11" name="吹き出し: 四角形 10">
            <a:extLst>
              <a:ext uri="{FF2B5EF4-FFF2-40B4-BE49-F238E27FC236}">
                <a16:creationId xmlns:a16="http://schemas.microsoft.com/office/drawing/2014/main" id="{97ECC089-1BDD-CA4E-9404-36CDA25F339C}"/>
              </a:ext>
            </a:extLst>
          </p:cNvPr>
          <p:cNvSpPr/>
          <p:nvPr/>
        </p:nvSpPr>
        <p:spPr>
          <a:xfrm flipH="1">
            <a:off x="1302368" y="5102223"/>
            <a:ext cx="2807383" cy="563765"/>
          </a:xfrm>
          <a:prstGeom prst="wedgeRectCallout">
            <a:avLst>
              <a:gd name="adj1" fmla="val 10641"/>
              <a:gd name="adj2" fmla="val 97945"/>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a:solidFill>
                  <a:schemeClr val="tx1"/>
                </a:solidFill>
                <a:latin typeface="Meiryo UI" panose="020B0604030504040204" pitchFamily="50" charset="-128"/>
                <a:ea typeface="Meiryo UI" panose="020B0604030504040204" pitchFamily="50" charset="-128"/>
              </a:rPr>
              <a:t>１００億宣言が公表されていることが申請要件になります。具体的には「よくあるご質問」をご参照ください。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grpSp>
        <p:nvGrpSpPr>
          <p:cNvPr id="17" name="グループ化 16">
            <a:extLst>
              <a:ext uri="{FF2B5EF4-FFF2-40B4-BE49-F238E27FC236}">
                <a16:creationId xmlns:a16="http://schemas.microsoft.com/office/drawing/2014/main" id="{5013B6A5-D1C9-280F-5BEB-A23911E5E364}"/>
              </a:ext>
            </a:extLst>
          </p:cNvPr>
          <p:cNvGrpSpPr/>
          <p:nvPr/>
        </p:nvGrpSpPr>
        <p:grpSpPr>
          <a:xfrm>
            <a:off x="433155" y="1620908"/>
            <a:ext cx="5680800" cy="3194614"/>
            <a:chOff x="6484574" y="1620908"/>
            <a:chExt cx="5680800" cy="3194614"/>
          </a:xfrm>
        </p:grpSpPr>
        <p:pic>
          <p:nvPicPr>
            <p:cNvPr id="14" name="図 13" descr="グラフィカル ユーザー インターフェイス&#10;&#10;自動的に生成された説明">
              <a:extLst>
                <a:ext uri="{FF2B5EF4-FFF2-40B4-BE49-F238E27FC236}">
                  <a16:creationId xmlns:a16="http://schemas.microsoft.com/office/drawing/2014/main" id="{243FADAF-BE2E-77B1-2B0E-2EABA3A27E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4574" y="1620908"/>
              <a:ext cx="5680800" cy="3194614"/>
            </a:xfrm>
            <a:prstGeom prst="rect">
              <a:avLst/>
            </a:prstGeom>
          </p:spPr>
        </p:pic>
        <p:sp>
          <p:nvSpPr>
            <p:cNvPr id="15" name="正方形/長方形 14">
              <a:extLst>
                <a:ext uri="{FF2B5EF4-FFF2-40B4-BE49-F238E27FC236}">
                  <a16:creationId xmlns:a16="http://schemas.microsoft.com/office/drawing/2014/main" id="{1C86DFED-523B-4BA4-DD68-4FDEB8A97580}"/>
                </a:ext>
              </a:extLst>
            </p:cNvPr>
            <p:cNvSpPr/>
            <p:nvPr/>
          </p:nvSpPr>
          <p:spPr>
            <a:xfrm rot="1252812">
              <a:off x="7899656" y="2791723"/>
              <a:ext cx="2941265" cy="575930"/>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dirty="0">
                  <a:solidFill>
                    <a:schemeClr val="bg1">
                      <a:lumMod val="50000"/>
                      <a:alpha val="70000"/>
                    </a:schemeClr>
                  </a:solidFill>
                  <a:latin typeface="Century Gothic" panose="020B0502020202020204" pitchFamily="34" charset="0"/>
                  <a:ea typeface="Meiryo UI" panose="020B0604030504040204" pitchFamily="50" charset="-128"/>
                  <a:cs typeface="Meiryo UI" panose="020B0604030504040204" pitchFamily="50" charset="-128"/>
                </a:rPr>
                <a:t>サンプル</a:t>
              </a:r>
            </a:p>
          </p:txBody>
        </p:sp>
      </p:grpSp>
      <p:pic>
        <p:nvPicPr>
          <p:cNvPr id="18" name="図 17">
            <a:extLst>
              <a:ext uri="{FF2B5EF4-FFF2-40B4-BE49-F238E27FC236}">
                <a16:creationId xmlns:a16="http://schemas.microsoft.com/office/drawing/2014/main" id="{B12C2487-BEAE-5FEE-C13F-526F42F356FA}"/>
              </a:ext>
            </a:extLst>
          </p:cNvPr>
          <p:cNvPicPr>
            <a:picLocks noChangeAspect="1"/>
          </p:cNvPicPr>
          <p:nvPr/>
        </p:nvPicPr>
        <p:blipFill>
          <a:blip r:embed="rId3"/>
          <a:stretch>
            <a:fillRect/>
          </a:stretch>
        </p:blipFill>
        <p:spPr>
          <a:xfrm>
            <a:off x="5555017" y="3544816"/>
            <a:ext cx="3203373" cy="1709498"/>
          </a:xfrm>
          <a:prstGeom prst="rect">
            <a:avLst/>
          </a:prstGeom>
          <a:solidFill>
            <a:schemeClr val="bg1">
              <a:lumMod val="95000"/>
            </a:schemeClr>
          </a:solidFill>
          <a:ln w="38100">
            <a:solidFill>
              <a:schemeClr val="bg1">
                <a:lumMod val="95000"/>
              </a:schemeClr>
            </a:solidFill>
          </a:ln>
        </p:spPr>
      </p:pic>
    </p:spTree>
    <p:extLst>
      <p:ext uri="{BB962C8B-B14F-4D97-AF65-F5344CB8AC3E}">
        <p14:creationId xmlns:p14="http://schemas.microsoft.com/office/powerpoint/2010/main" val="2512042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4AAAA-2F8B-DF9D-7EB5-231E2DBD475D}"/>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B1386554-516F-EFA5-7440-74AD3EFB1D20}"/>
              </a:ext>
            </a:extLst>
          </p:cNvPr>
          <p:cNvSpPr txBox="1">
            <a:spLocks/>
          </p:cNvSpPr>
          <p:nvPr/>
        </p:nvSpPr>
        <p:spPr>
          <a:xfrm>
            <a:off x="511875" y="223973"/>
            <a:ext cx="273615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／経営者・企業の概要</a:t>
            </a:r>
          </a:p>
        </p:txBody>
      </p:sp>
      <p:sp>
        <p:nvSpPr>
          <p:cNvPr id="17" name="スライド番号プレースホルダー 16">
            <a:extLst>
              <a:ext uri="{FF2B5EF4-FFF2-40B4-BE49-F238E27FC236}">
                <a16:creationId xmlns:a16="http://schemas.microsoft.com/office/drawing/2014/main" id="{CFB55825-A347-33DD-44EB-202E6D52DBB5}"/>
              </a:ext>
            </a:extLst>
          </p:cNvPr>
          <p:cNvSpPr>
            <a:spLocks noGrp="1"/>
          </p:cNvSpPr>
          <p:nvPr>
            <p:ph type="sldNum" sz="quarter" idx="12"/>
          </p:nvPr>
        </p:nvSpPr>
        <p:spPr>
          <a:xfrm>
            <a:off x="7078929" y="6483591"/>
            <a:ext cx="2057400" cy="365125"/>
          </a:xfrm>
        </p:spPr>
        <p:txBody>
          <a:bodyPr/>
          <a:lstStyle/>
          <a:p>
            <a:fld id="{70AD163A-2AD1-4CCD-B429-51A5FDE21725}" type="slidenum">
              <a:rPr kumimoji="1" lang="ja-JP" altLang="en-US" smtClean="0"/>
              <a:t>6</a:t>
            </a:fld>
            <a:endParaRPr kumimoji="1" lang="ja-JP" altLang="en-US"/>
          </a:p>
        </p:txBody>
      </p:sp>
      <p:sp>
        <p:nvSpPr>
          <p:cNvPr id="2" name="正方形/長方形 1">
            <a:extLst>
              <a:ext uri="{FF2B5EF4-FFF2-40B4-BE49-F238E27FC236}">
                <a16:creationId xmlns:a16="http://schemas.microsoft.com/office/drawing/2014/main" id="{773ACEFD-452D-2AB5-FD79-E22C5DD17810}"/>
              </a:ext>
            </a:extLst>
          </p:cNvPr>
          <p:cNvSpPr/>
          <p:nvPr/>
        </p:nvSpPr>
        <p:spPr>
          <a:xfrm>
            <a:off x="156276" y="704676"/>
            <a:ext cx="852808" cy="598973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経営者</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主な社歴</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主力事業</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23269F8D-E13B-1EF0-5255-C60D5FB75DC9}"/>
              </a:ext>
            </a:extLst>
          </p:cNvPr>
          <p:cNvSpPr/>
          <p:nvPr/>
        </p:nvSpPr>
        <p:spPr>
          <a:xfrm>
            <a:off x="1085680" y="704675"/>
            <a:ext cx="7894424" cy="5989739"/>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・経営者としての人物像や主な社歴、価値観やこだわりなどがストーリーとして審査委員に伝わるよう記載してください。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・経営陣はじめ経営体制などで特筆すべきことがある場合には記載してください。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例）○○株式会社　代表取締役社長　○○　○○（氏名）について</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○○年○○月生まれ。○○大学○○学部卒業後、大手メーカー○○で開発を担当。○○年に、父が社長を務める当社に入社。その後、○○年より、</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代目として経営を承継した。創業者である祖父の○○という原点を大切にしつつ、自身の経験を活かし、事業を通じて○○を実現したいと考えて進めてきた。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他方、就任当時、祖業の○○業が売上の</a:t>
            </a:r>
            <a:r>
              <a:rPr kumimoji="1" lang="en-US" altLang="ja-JP" sz="1200" dirty="0">
                <a:solidFill>
                  <a:schemeClr val="tx1"/>
                </a:solidFill>
                <a:latin typeface="Meiryo UI" panose="020B0604030504040204" pitchFamily="50" charset="-128"/>
                <a:ea typeface="Meiryo UI" panose="020B0604030504040204" pitchFamily="50" charset="-128"/>
              </a:rPr>
              <a:t>8</a:t>
            </a:r>
            <a:r>
              <a:rPr kumimoji="1" lang="ja-JP" altLang="en-US" sz="1200" dirty="0">
                <a:solidFill>
                  <a:schemeClr val="tx1"/>
                </a:solidFill>
                <a:latin typeface="Meiryo UI" panose="020B0604030504040204" pitchFamily="50" charset="-128"/>
                <a:ea typeface="Meiryo UI" panose="020B0604030504040204" pitchFamily="50" charset="-128"/>
              </a:rPr>
              <a:t>割を占めており、受発注が中心で開発力・競争力が低下、社内にも安定操業が蔓延っていることに危機感を覚えていた。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こうした中、経営者として初めて取り組んだことは、メーカー時代の経験を活かし、研究開発部門を立ち上げること。これにより○％の内製化と新たな技術開発を目標とし</a:t>
            </a:r>
            <a:r>
              <a:rPr kumimoji="1" lang="en-US" altLang="ja-JP" sz="1200" dirty="0">
                <a:solidFill>
                  <a:schemeClr val="tx1"/>
                </a:solidFill>
                <a:latin typeface="Meiryo UI" panose="020B0604030504040204" pitchFamily="50" charset="-128"/>
                <a:ea typeface="Meiryo UI" panose="020B0604030504040204" pitchFamily="50" charset="-128"/>
              </a:rPr>
              <a:t>10</a:t>
            </a:r>
            <a:r>
              <a:rPr kumimoji="1" lang="ja-JP" altLang="en-US" sz="1200" dirty="0">
                <a:solidFill>
                  <a:schemeClr val="tx1"/>
                </a:solidFill>
                <a:latin typeface="Meiryo UI" panose="020B0604030504040204" pitchFamily="50" charset="-128"/>
                <a:ea typeface="Meiryo UI" panose="020B0604030504040204" pitchFamily="50" charset="-128"/>
              </a:rPr>
              <a:t>年後に具体的な成果が出始めた。現在は売上高の○％程度を開発に充てる方針とし、その結果、全国から理系人材を獲得できるようになった。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川下の販路拡大を進め、海外販路に強みを持つ○○社を</a:t>
            </a:r>
            <a:r>
              <a:rPr kumimoji="1" lang="en-US" altLang="ja-JP" sz="1200" dirty="0">
                <a:solidFill>
                  <a:schemeClr val="tx1"/>
                </a:solidFill>
                <a:latin typeface="Meiryo UI" panose="020B0604030504040204" pitchFamily="50" charset="-128"/>
                <a:ea typeface="Meiryo UI" panose="020B0604030504040204" pitchFamily="50" charset="-128"/>
              </a:rPr>
              <a:t>M&amp;A</a:t>
            </a:r>
            <a:r>
              <a:rPr kumimoji="1" lang="ja-JP" altLang="en-US" sz="1200" dirty="0">
                <a:solidFill>
                  <a:schemeClr val="tx1"/>
                </a:solidFill>
                <a:latin typeface="Meiryo UI" panose="020B0604030504040204" pitchFamily="50" charset="-128"/>
                <a:ea typeface="Meiryo UI" panose="020B0604030504040204" pitchFamily="50" charset="-128"/>
              </a:rPr>
              <a:t>で迎え入れた。さらに業容が拡大する中、○○氏を</a:t>
            </a:r>
            <a:r>
              <a:rPr kumimoji="1" lang="en-US" altLang="ja-JP" sz="1200" dirty="0">
                <a:solidFill>
                  <a:schemeClr val="tx1"/>
                </a:solidFill>
                <a:latin typeface="Meiryo UI" panose="020B0604030504040204" pitchFamily="50" charset="-128"/>
                <a:ea typeface="Meiryo UI" panose="020B0604030504040204" pitchFamily="50" charset="-128"/>
              </a:rPr>
              <a:t>COO</a:t>
            </a:r>
            <a:r>
              <a:rPr kumimoji="1" lang="ja-JP" altLang="en-US" sz="1200" dirty="0">
                <a:solidFill>
                  <a:schemeClr val="tx1"/>
                </a:solidFill>
                <a:latin typeface="Meiryo UI" panose="020B0604030504040204" pitchFamily="50" charset="-128"/>
                <a:ea typeface="Meiryo UI" panose="020B0604030504040204" pitchFamily="50" charset="-128"/>
              </a:rPr>
              <a:t>として迎え入れたことで、弱みであった経営管理やマーケッティングを強化し、経営基盤が整った。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現在、当該新事業が全体の</a:t>
            </a:r>
            <a:r>
              <a:rPr kumimoji="1" lang="en-US" altLang="ja-JP" sz="1200" dirty="0">
                <a:solidFill>
                  <a:schemeClr val="tx1"/>
                </a:solidFill>
                <a:latin typeface="Meiryo UI" panose="020B0604030504040204" pitchFamily="50" charset="-128"/>
                <a:ea typeface="Meiryo UI" panose="020B0604030504040204" pitchFamily="50" charset="-128"/>
              </a:rPr>
              <a:t>6</a:t>
            </a:r>
            <a:r>
              <a:rPr kumimoji="1" lang="ja-JP" altLang="en-US" sz="1200" dirty="0">
                <a:solidFill>
                  <a:schemeClr val="tx1"/>
                </a:solidFill>
                <a:latin typeface="Meiryo UI" panose="020B0604030504040204" pitchFamily="50" charset="-128"/>
                <a:ea typeface="Meiryo UI" panose="020B0604030504040204" pitchFamily="50" charset="-128"/>
              </a:rPr>
              <a:t>割を占め、主力事業となっている。今回検討する投資は、積み重ねてきた研究開発と海外販路の確保、経営基盤が整ったところで、米国○○社を席巻し、ニッチ市場でトップに押し上がるためのもの。</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highlight>
                <a:srgbClr val="00FF00"/>
              </a:highlight>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7170E4BB-237D-C8EA-94C2-7BD68CF1B13A}"/>
              </a:ext>
            </a:extLst>
          </p:cNvPr>
          <p:cNvSpPr/>
          <p:nvPr/>
        </p:nvSpPr>
        <p:spPr>
          <a:xfrm>
            <a:off x="6713116" y="6064429"/>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社長就任年</a:t>
            </a:r>
          </a:p>
        </p:txBody>
      </p:sp>
      <p:sp>
        <p:nvSpPr>
          <p:cNvPr id="9" name="正方形/長方形 8">
            <a:extLst>
              <a:ext uri="{FF2B5EF4-FFF2-40B4-BE49-F238E27FC236}">
                <a16:creationId xmlns:a16="http://schemas.microsoft.com/office/drawing/2014/main" id="{97AED0BB-1818-34A3-A80D-BB9063001CAB}"/>
              </a:ext>
            </a:extLst>
          </p:cNvPr>
          <p:cNvSpPr/>
          <p:nvPr/>
        </p:nvSpPr>
        <p:spPr>
          <a:xfrm>
            <a:off x="7864978" y="6070850"/>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1" name="正方形/長方形 10">
            <a:extLst>
              <a:ext uri="{FF2B5EF4-FFF2-40B4-BE49-F238E27FC236}">
                <a16:creationId xmlns:a16="http://schemas.microsoft.com/office/drawing/2014/main" id="{2C596BCD-CF51-4CF3-18D6-0CA20D0B8B72}"/>
              </a:ext>
            </a:extLst>
          </p:cNvPr>
          <p:cNvSpPr/>
          <p:nvPr/>
        </p:nvSpPr>
        <p:spPr>
          <a:xfrm>
            <a:off x="6705496" y="6356600"/>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創業年</a:t>
            </a:r>
          </a:p>
        </p:txBody>
      </p:sp>
      <p:sp>
        <p:nvSpPr>
          <p:cNvPr id="12" name="正方形/長方形 11">
            <a:extLst>
              <a:ext uri="{FF2B5EF4-FFF2-40B4-BE49-F238E27FC236}">
                <a16:creationId xmlns:a16="http://schemas.microsoft.com/office/drawing/2014/main" id="{A4E7B70E-5D2C-A864-4762-486EB215CC5C}"/>
              </a:ext>
            </a:extLst>
          </p:cNvPr>
          <p:cNvSpPr/>
          <p:nvPr/>
        </p:nvSpPr>
        <p:spPr>
          <a:xfrm>
            <a:off x="7857358" y="6349690"/>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3" name="正方形/長方形 12">
            <a:extLst>
              <a:ext uri="{FF2B5EF4-FFF2-40B4-BE49-F238E27FC236}">
                <a16:creationId xmlns:a16="http://schemas.microsoft.com/office/drawing/2014/main" id="{06807821-0524-8B37-4818-08B1DD5E118A}"/>
              </a:ext>
            </a:extLst>
          </p:cNvPr>
          <p:cNvSpPr/>
          <p:nvPr/>
        </p:nvSpPr>
        <p:spPr>
          <a:xfrm>
            <a:off x="6722641" y="5778679"/>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当社入社年</a:t>
            </a:r>
          </a:p>
        </p:txBody>
      </p:sp>
      <p:sp>
        <p:nvSpPr>
          <p:cNvPr id="14" name="正方形/長方形 13">
            <a:extLst>
              <a:ext uri="{FF2B5EF4-FFF2-40B4-BE49-F238E27FC236}">
                <a16:creationId xmlns:a16="http://schemas.microsoft.com/office/drawing/2014/main" id="{1AD0AEAC-F365-F248-D607-EE22FFEC9715}"/>
              </a:ext>
            </a:extLst>
          </p:cNvPr>
          <p:cNvSpPr/>
          <p:nvPr/>
        </p:nvSpPr>
        <p:spPr>
          <a:xfrm>
            <a:off x="7874503" y="5785095"/>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6" name="正方形/長方形 15">
            <a:extLst>
              <a:ext uri="{FF2B5EF4-FFF2-40B4-BE49-F238E27FC236}">
                <a16:creationId xmlns:a16="http://schemas.microsoft.com/office/drawing/2014/main" id="{B8EF1E54-35E6-E5D4-DC4A-113CF5E4D396}"/>
              </a:ext>
            </a:extLst>
          </p:cNvPr>
          <p:cNvSpPr/>
          <p:nvPr/>
        </p:nvSpPr>
        <p:spPr>
          <a:xfrm>
            <a:off x="6714686" y="5490966"/>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年齢</a:t>
            </a:r>
          </a:p>
        </p:txBody>
      </p:sp>
      <p:sp>
        <p:nvSpPr>
          <p:cNvPr id="19" name="正方形/長方形 18">
            <a:extLst>
              <a:ext uri="{FF2B5EF4-FFF2-40B4-BE49-F238E27FC236}">
                <a16:creationId xmlns:a16="http://schemas.microsoft.com/office/drawing/2014/main" id="{E70BE692-D86E-5760-1446-C47B18EA7A04}"/>
              </a:ext>
            </a:extLst>
          </p:cNvPr>
          <p:cNvSpPr/>
          <p:nvPr/>
        </p:nvSpPr>
        <p:spPr>
          <a:xfrm>
            <a:off x="7879125" y="5494151"/>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〇〇歳</a:t>
            </a:r>
          </a:p>
        </p:txBody>
      </p:sp>
      <p:sp>
        <p:nvSpPr>
          <p:cNvPr id="10" name="正方形/長方形 9">
            <a:extLst>
              <a:ext uri="{FF2B5EF4-FFF2-40B4-BE49-F238E27FC236}">
                <a16:creationId xmlns:a16="http://schemas.microsoft.com/office/drawing/2014/main" id="{A8CE547D-D2CE-0AE3-0368-E5F1B4EE60F2}"/>
              </a:ext>
            </a:extLst>
          </p:cNvPr>
          <p:cNvSpPr/>
          <p:nvPr/>
        </p:nvSpPr>
        <p:spPr>
          <a:xfrm>
            <a:off x="1327868" y="5482724"/>
            <a:ext cx="5257716" cy="1112707"/>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経営者や取組の写真等により伝わりやすいよう工夫ください。</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 name="吹き出し: 四角形 5">
            <a:extLst>
              <a:ext uri="{FF2B5EF4-FFF2-40B4-BE49-F238E27FC236}">
                <a16:creationId xmlns:a16="http://schemas.microsoft.com/office/drawing/2014/main" id="{CD84683C-383D-493A-60D2-3A96996FCF4E}"/>
              </a:ext>
            </a:extLst>
          </p:cNvPr>
          <p:cNvSpPr/>
          <p:nvPr/>
        </p:nvSpPr>
        <p:spPr>
          <a:xfrm flipH="1">
            <a:off x="5240918" y="4748514"/>
            <a:ext cx="3538961" cy="422971"/>
          </a:xfrm>
          <a:prstGeom prst="wedgeRectCallout">
            <a:avLst>
              <a:gd name="adj1" fmla="val -14116"/>
              <a:gd name="adj2" fmla="val -12733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コンソーシアム形式の場合は、原則として幹事企業等、事業の中心となる企業の内容を記載してください。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
        <p:nvSpPr>
          <p:cNvPr id="7" name="四角形: 1 つの角を切り取る 6">
            <a:extLst>
              <a:ext uri="{FF2B5EF4-FFF2-40B4-BE49-F238E27FC236}">
                <a16:creationId xmlns:a16="http://schemas.microsoft.com/office/drawing/2014/main" id="{A85555E7-5AD1-D95B-C798-05372C330A88}"/>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5" name="四角形: 1 つの角を切り取る 14">
            <a:extLst>
              <a:ext uri="{FF2B5EF4-FFF2-40B4-BE49-F238E27FC236}">
                <a16:creationId xmlns:a16="http://schemas.microsoft.com/office/drawing/2014/main" id="{1A4D499D-F68C-BA4B-9540-0401345A37EE}"/>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8" name="四角形: 1 つの角を切り取る 17">
            <a:extLst>
              <a:ext uri="{FF2B5EF4-FFF2-40B4-BE49-F238E27FC236}">
                <a16:creationId xmlns:a16="http://schemas.microsoft.com/office/drawing/2014/main" id="{B5017F13-C09C-8870-C461-2462AC63CE86}"/>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33433739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7A6206D-E68F-4828-50E6-52B9FA24E8B8}"/>
              </a:ext>
            </a:extLst>
          </p:cNvPr>
          <p:cNvSpPr/>
          <p:nvPr/>
        </p:nvSpPr>
        <p:spPr>
          <a:xfrm>
            <a:off x="157771" y="2060793"/>
            <a:ext cx="8828457" cy="452733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schemeClr val="tx1"/>
                </a:solidFill>
                <a:latin typeface="Meiryo UI" panose="020B0604030504040204" pitchFamily="50" charset="-128"/>
                <a:ea typeface="Meiryo UI" panose="020B0604030504040204" pitchFamily="50" charset="-128"/>
              </a:rPr>
              <a:t>詳細</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2658045"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／中期経営計画</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3077BD68-62A9-BC05-9EFC-FE055BD29B9C}"/>
              </a:ext>
            </a:extLst>
          </p:cNvPr>
          <p:cNvSpPr>
            <a:spLocks noGrp="1"/>
          </p:cNvSpPr>
          <p:nvPr>
            <p:ph type="sldNum" sz="quarter" idx="12"/>
          </p:nvPr>
        </p:nvSpPr>
        <p:spPr/>
        <p:txBody>
          <a:bodyPr/>
          <a:lstStyle/>
          <a:p>
            <a:fld id="{70AD163A-2AD1-4CCD-B429-51A5FDE21725}" type="slidenum">
              <a:rPr kumimoji="1" lang="ja-JP" altLang="en-US" smtClean="0"/>
              <a:t>7</a:t>
            </a:fld>
            <a:endParaRPr kumimoji="1" lang="ja-JP" altLang="en-US"/>
          </a:p>
        </p:txBody>
      </p:sp>
      <p:sp>
        <p:nvSpPr>
          <p:cNvPr id="5" name="正方形/長方形 4">
            <a:extLst>
              <a:ext uri="{FF2B5EF4-FFF2-40B4-BE49-F238E27FC236}">
                <a16:creationId xmlns:a16="http://schemas.microsoft.com/office/drawing/2014/main" id="{14266B22-B3F3-1E7A-5DB1-71263FEC7B01}"/>
              </a:ext>
            </a:extLst>
          </p:cNvPr>
          <p:cNvSpPr/>
          <p:nvPr/>
        </p:nvSpPr>
        <p:spPr>
          <a:xfrm>
            <a:off x="187222" y="1297268"/>
            <a:ext cx="8804378" cy="71797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会社の中長期的な経営ビジョンや計画（中期経営計画等）についてご記載ください。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この項目では、（売上高</a:t>
            </a:r>
            <a:r>
              <a:rPr kumimoji="1" lang="en-US" altLang="ja-JP" sz="1200" dirty="0">
                <a:solidFill>
                  <a:schemeClr val="tx1"/>
                </a:solidFill>
                <a:latin typeface="Meiryo UI" panose="020B0604030504040204" pitchFamily="50" charset="-128"/>
                <a:ea typeface="Meiryo UI" panose="020B0604030504040204" pitchFamily="50" charset="-128"/>
              </a:rPr>
              <a:t>100</a:t>
            </a:r>
            <a:r>
              <a:rPr kumimoji="1" lang="ja-JP" altLang="en-US" sz="1200" dirty="0">
                <a:solidFill>
                  <a:schemeClr val="tx1"/>
                </a:solidFill>
                <a:latin typeface="Meiryo UI" panose="020B0604030504040204" pitchFamily="50" charset="-128"/>
                <a:ea typeface="Meiryo UI" panose="020B0604030504040204" pitchFamily="50" charset="-128"/>
              </a:rPr>
              <a:t>億円の実現可能性そのものではなく ）中長期的な経営ビジョンや計画を有しているか、という点を評価します。</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吹き出し: 四角形 6">
            <a:extLst>
              <a:ext uri="{FF2B5EF4-FFF2-40B4-BE49-F238E27FC236}">
                <a16:creationId xmlns:a16="http://schemas.microsoft.com/office/drawing/2014/main" id="{D3279242-3893-97E2-E36D-3ABA9CD1CD21}"/>
              </a:ext>
            </a:extLst>
          </p:cNvPr>
          <p:cNvSpPr/>
          <p:nvPr/>
        </p:nvSpPr>
        <p:spPr>
          <a:xfrm flipH="1">
            <a:off x="791155" y="2934344"/>
            <a:ext cx="2908410" cy="1132831"/>
          </a:xfrm>
          <a:prstGeom prst="wedgeRectCallout">
            <a:avLst>
              <a:gd name="adj1" fmla="val 43129"/>
              <a:gd name="adj2" fmla="val -7604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コンソーシアム形式の場合</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①企業グループとしてコンソーシアムを組む場合</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b="1" dirty="0">
                <a:solidFill>
                  <a:schemeClr val="tx1"/>
                </a:solidFill>
                <a:latin typeface="Meiryo UI" panose="020B0604030504040204" pitchFamily="50" charset="-128"/>
                <a:ea typeface="Meiryo UI" panose="020B0604030504040204" pitchFamily="50" charset="-128"/>
              </a:rPr>
              <a:t>企業グループ全体</a:t>
            </a:r>
            <a:r>
              <a:rPr kumimoji="1" lang="ja-JP" altLang="en-US" sz="900" dirty="0">
                <a:solidFill>
                  <a:schemeClr val="tx1"/>
                </a:solidFill>
                <a:latin typeface="Meiryo UI" panose="020B0604030504040204" pitchFamily="50" charset="-128"/>
                <a:ea typeface="Meiryo UI" panose="020B0604030504040204" pitchFamily="50" charset="-128"/>
              </a:rPr>
              <a:t>としての計画を記載してください。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②異なる企業間でコンソーシアムを組む場合</a:t>
            </a:r>
            <a:br>
              <a:rPr kumimoji="1" lang="en-US" altLang="ja-JP" sz="900" dirty="0">
                <a:solidFill>
                  <a:schemeClr val="tx1"/>
                </a:solidFill>
                <a:latin typeface="Meiryo UI" panose="020B0604030504040204" pitchFamily="50" charset="-128"/>
                <a:ea typeface="Meiryo UI" panose="020B0604030504040204" pitchFamily="50" charset="-128"/>
              </a:rPr>
            </a:br>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b="1" dirty="0">
                <a:solidFill>
                  <a:schemeClr val="tx1"/>
                </a:solidFill>
                <a:latin typeface="Meiryo UI" panose="020B0604030504040204" pitchFamily="50" charset="-128"/>
                <a:ea typeface="Meiryo UI" panose="020B0604030504040204" pitchFamily="50" charset="-128"/>
              </a:rPr>
              <a:t>各社</a:t>
            </a:r>
            <a:r>
              <a:rPr kumimoji="1" lang="ja-JP" altLang="en-US" sz="900" dirty="0">
                <a:solidFill>
                  <a:schemeClr val="tx1"/>
                </a:solidFill>
                <a:latin typeface="Meiryo UI" panose="020B0604030504040204" pitchFamily="50" charset="-128"/>
                <a:ea typeface="Meiryo UI" panose="020B0604030504040204" pitchFamily="50" charset="-128"/>
              </a:rPr>
              <a:t>（リース会社を除く）の計画を記載してください。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8" name="四角形: 1 つの角を切り取る 7">
            <a:extLst>
              <a:ext uri="{FF2B5EF4-FFF2-40B4-BE49-F238E27FC236}">
                <a16:creationId xmlns:a16="http://schemas.microsoft.com/office/drawing/2014/main" id="{A11338D9-A239-7AA8-FC3A-F529E5011953}"/>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EDCFE954-950A-D6EE-2E64-BE6395B25C97}"/>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9B4E3449-7ED9-BD7F-20B9-8DDFC0CC19F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226324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13B09AAD-7A6E-9918-3BD8-600908B6F007}"/>
              </a:ext>
            </a:extLst>
          </p:cNvPr>
          <p:cNvSpPr/>
          <p:nvPr/>
        </p:nvSpPr>
        <p:spPr>
          <a:xfrm>
            <a:off x="1083742" y="2438399"/>
            <a:ext cx="7905920" cy="419562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・成長経営への転換に至った経緯</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・経営者として考える成長シナリオ</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・当該事業戦略の実行に当たっての先行投資などを記載してください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2885093"/>
            <a:ext cx="5980236" cy="1540632"/>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18FAAFE-37D1-B744-1F79-219B4D83BD6E}"/>
              </a:ext>
            </a:extLst>
          </p:cNvPr>
          <p:cNvSpPr/>
          <p:nvPr/>
        </p:nvSpPr>
        <p:spPr>
          <a:xfrm>
            <a:off x="154338" y="2457016"/>
            <a:ext cx="852808" cy="4177011"/>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事業戦略</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シナリオ</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1AB237C8-ADEA-A255-42FA-978B940868EE}"/>
              </a:ext>
            </a:extLst>
          </p:cNvPr>
          <p:cNvSpPr/>
          <p:nvPr/>
        </p:nvSpPr>
        <p:spPr>
          <a:xfrm>
            <a:off x="7031558" y="2438399"/>
            <a:ext cx="1028700" cy="103906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事業費総額</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（うち補助額）</a:t>
            </a:r>
          </a:p>
        </p:txBody>
      </p:sp>
      <p:sp>
        <p:nvSpPr>
          <p:cNvPr id="9" name="正方形/長方形 8">
            <a:extLst>
              <a:ext uri="{FF2B5EF4-FFF2-40B4-BE49-F238E27FC236}">
                <a16:creationId xmlns:a16="http://schemas.microsoft.com/office/drawing/2014/main" id="{F06548BF-6D0D-B0C6-4D17-EFFD9BD2BB6D}"/>
              </a:ext>
            </a:extLst>
          </p:cNvPr>
          <p:cNvSpPr/>
          <p:nvPr/>
        </p:nvSpPr>
        <p:spPr>
          <a:xfrm>
            <a:off x="7960962" y="2777110"/>
            <a:ext cx="1028700" cy="3677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千円</a:t>
            </a:r>
            <a:endParaRPr kumimoji="1" lang="en-US" altLang="ja-JP" sz="120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千円）</a:t>
            </a: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8</a:t>
            </a:fld>
            <a:endParaRPr kumimoji="1" lang="ja-JP" altLang="en-US"/>
          </a:p>
        </p:txBody>
      </p:sp>
      <p:sp>
        <p:nvSpPr>
          <p:cNvPr id="3" name="吹き出し: 四角形 2">
            <a:extLst>
              <a:ext uri="{FF2B5EF4-FFF2-40B4-BE49-F238E27FC236}">
                <a16:creationId xmlns:a16="http://schemas.microsoft.com/office/drawing/2014/main" id="{C43FD161-1335-5CEF-A939-D21B18919AC2}"/>
              </a:ext>
            </a:extLst>
          </p:cNvPr>
          <p:cNvSpPr/>
          <p:nvPr/>
        </p:nvSpPr>
        <p:spPr>
          <a:xfrm>
            <a:off x="5514853" y="4014002"/>
            <a:ext cx="3213229" cy="777913"/>
          </a:xfrm>
          <a:prstGeom prst="wedgeRectCallout">
            <a:avLst>
              <a:gd name="adj1" fmla="val 37199"/>
              <a:gd name="adj2" fmla="val -111255"/>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事業費には</a:t>
            </a:r>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「③経費明細書」の</a:t>
            </a:r>
            <a:r>
              <a:rPr kumimoji="1" lang="en-US" altLang="ja-JP" sz="900" dirty="0">
                <a:solidFill>
                  <a:srgbClr val="FF0000"/>
                </a:solidFill>
                <a:latin typeface="Meiryo UI" panose="020B0604030504040204" pitchFamily="50" charset="-128"/>
                <a:ea typeface="Meiryo UI" panose="020B0604030504040204" pitchFamily="50" charset="-128"/>
              </a:rPr>
              <a:t>D</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27</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en-US" altLang="ja-JP" sz="900" dirty="0">
                <a:solidFill>
                  <a:srgbClr val="FF0000"/>
                </a:solidFill>
                <a:latin typeface="Meiryo UI" panose="020B0604030504040204" pitchFamily="50" charset="-128"/>
                <a:ea typeface="Meiryo UI" panose="020B0604030504040204" pitchFamily="50" charset="-128"/>
              </a:rPr>
              <a:t>A</a:t>
            </a:r>
            <a:r>
              <a:rPr kumimoji="1" lang="ja-JP" altLang="en-US" sz="900" dirty="0">
                <a:solidFill>
                  <a:srgbClr val="FF0000"/>
                </a:solidFill>
                <a:latin typeface="Meiryo UI" panose="020B0604030504040204" pitchFamily="50" charset="-128"/>
                <a:ea typeface="Meiryo UI" panose="020B0604030504040204" pitchFamily="50" charset="-128"/>
              </a:rPr>
              <a:t>）本補助事業全体に要する経費（税抜き）合計」</a:t>
            </a:r>
            <a:r>
              <a:rPr kumimoji="1" lang="ja-JP" altLang="en-US" sz="900" dirty="0">
                <a:solidFill>
                  <a:schemeClr val="tx1"/>
                </a:solidFill>
                <a:latin typeface="Meiryo UI" panose="020B0604030504040204" pitchFamily="50" charset="-128"/>
                <a:ea typeface="Meiryo UI" panose="020B0604030504040204" pitchFamily="50" charset="-128"/>
              </a:rPr>
              <a:t>数値をご記入ください。</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補助額には、</a:t>
            </a:r>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「③経費明細書」の</a:t>
            </a:r>
            <a:r>
              <a:rPr kumimoji="1" lang="en-US" altLang="ja-JP" sz="900" dirty="0">
                <a:solidFill>
                  <a:srgbClr val="FF0000"/>
                </a:solidFill>
                <a:latin typeface="Meiryo UI" panose="020B0604030504040204" pitchFamily="50" charset="-128"/>
                <a:ea typeface="Meiryo UI" panose="020B0604030504040204" pitchFamily="50" charset="-128"/>
              </a:rPr>
              <a:t>F</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27</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en-US" altLang="ja-JP" sz="900" dirty="0">
                <a:solidFill>
                  <a:srgbClr val="FF0000"/>
                </a:solidFill>
                <a:latin typeface="Meiryo UI" panose="020B0604030504040204" pitchFamily="50" charset="-128"/>
                <a:ea typeface="Meiryo UI" panose="020B0604030504040204" pitchFamily="50" charset="-128"/>
              </a:rPr>
              <a:t>C</a:t>
            </a:r>
            <a:r>
              <a:rPr kumimoji="1" lang="ja-JP" altLang="en-US" sz="900" dirty="0">
                <a:solidFill>
                  <a:srgbClr val="FF0000"/>
                </a:solidFill>
                <a:latin typeface="Meiryo UI" panose="020B0604030504040204" pitchFamily="50" charset="-128"/>
                <a:ea typeface="Meiryo UI" panose="020B0604030504040204" pitchFamily="50" charset="-128"/>
              </a:rPr>
              <a:t>）補助金交付申請額 合計 」</a:t>
            </a:r>
            <a:r>
              <a:rPr kumimoji="1" lang="ja-JP" altLang="en-US" sz="900" dirty="0">
                <a:solidFill>
                  <a:schemeClr val="tx1"/>
                </a:solidFill>
                <a:latin typeface="Meiryo UI" panose="020B0604030504040204" pitchFamily="50" charset="-128"/>
                <a:ea typeface="Meiryo UI" panose="020B0604030504040204" pitchFamily="50" charset="-128"/>
              </a:rPr>
              <a:t>の数値をご記入ください。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6" name="吹き出し: 四角形 5">
            <a:extLst>
              <a:ext uri="{FF2B5EF4-FFF2-40B4-BE49-F238E27FC236}">
                <a16:creationId xmlns:a16="http://schemas.microsoft.com/office/drawing/2014/main" id="{25650D79-01A4-CC68-A024-F0EFD6F72504}"/>
              </a:ext>
            </a:extLst>
          </p:cNvPr>
          <p:cNvSpPr/>
          <p:nvPr/>
        </p:nvSpPr>
        <p:spPr>
          <a:xfrm flipH="1">
            <a:off x="1249837" y="4905925"/>
            <a:ext cx="3093559" cy="1171602"/>
          </a:xfrm>
          <a:prstGeom prst="wedgeRectCallout">
            <a:avLst>
              <a:gd name="adj1" fmla="val 51862"/>
              <a:gd name="adj2" fmla="val -8709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a:solidFill>
                  <a:schemeClr val="tx1"/>
                </a:solidFill>
                <a:latin typeface="Meiryo UI" panose="020B0604030504040204" pitchFamily="50" charset="-128"/>
                <a:ea typeface="Meiryo UI" panose="020B0604030504040204" pitchFamily="50" charset="-128"/>
              </a:rPr>
              <a:t>【</a:t>
            </a:r>
            <a:r>
              <a:rPr kumimoji="1" lang="ja-JP" altLang="en-US" sz="90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a:solidFill>
                  <a:schemeClr val="tx1"/>
                </a:solidFill>
                <a:latin typeface="Meiryo UI" panose="020B0604030504040204" pitchFamily="50" charset="-128"/>
                <a:ea typeface="Meiryo UI" panose="020B0604030504040204" pitchFamily="50" charset="-128"/>
              </a:rPr>
              <a:t>】</a:t>
            </a:r>
          </a:p>
          <a:p>
            <a:pPr defTabSz="742950"/>
            <a:r>
              <a:rPr kumimoji="1" lang="ja-JP" altLang="en-US" sz="900">
                <a:solidFill>
                  <a:schemeClr val="tx1"/>
                </a:solidFill>
                <a:latin typeface="Meiryo UI" panose="020B0604030504040204" pitchFamily="50" charset="-128"/>
                <a:ea typeface="Meiryo UI" panose="020B0604030504040204" pitchFamily="50" charset="-128"/>
              </a:rPr>
              <a:t>コンソーシアム形式の場合</a:t>
            </a:r>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①企業グループとしてコンソーシアムを組む場合</a:t>
            </a:r>
            <a:endParaRPr kumimoji="1" lang="en-US" altLang="ja-JP" sz="900" b="1">
              <a:solidFill>
                <a:schemeClr val="tx1"/>
              </a:solidFill>
              <a:latin typeface="Meiryo UI" panose="020B0604030504040204" pitchFamily="50" charset="-128"/>
              <a:ea typeface="Meiryo UI" panose="020B0604030504040204" pitchFamily="50" charset="-128"/>
            </a:endParaRPr>
          </a:p>
          <a:p>
            <a:pPr defTabSz="742950"/>
            <a:r>
              <a:rPr kumimoji="1" lang="ja-JP" altLang="en-US" sz="900">
                <a:solidFill>
                  <a:schemeClr val="tx1"/>
                </a:solidFill>
                <a:latin typeface="Meiryo UI" panose="020B0604030504040204" pitchFamily="50" charset="-128"/>
                <a:ea typeface="Meiryo UI" panose="020B0604030504040204" pitchFamily="50" charset="-128"/>
              </a:rPr>
              <a:t>→補助事業期間を含む今後５年程度の</a:t>
            </a:r>
            <a:r>
              <a:rPr kumimoji="1" lang="ja-JP" altLang="en-US" sz="900" b="1">
                <a:solidFill>
                  <a:schemeClr val="tx1"/>
                </a:solidFill>
                <a:latin typeface="Meiryo UI" panose="020B0604030504040204" pitchFamily="50" charset="-128"/>
                <a:ea typeface="Meiryo UI" panose="020B0604030504040204" pitchFamily="50" charset="-128"/>
              </a:rPr>
              <a:t>コンソーシアム全体</a:t>
            </a:r>
            <a:r>
              <a:rPr kumimoji="1" lang="ja-JP" altLang="en-US" sz="900">
                <a:solidFill>
                  <a:schemeClr val="tx1"/>
                </a:solidFill>
                <a:latin typeface="Meiryo UI" panose="020B0604030504040204" pitchFamily="50" charset="-128"/>
                <a:ea typeface="Meiryo UI" panose="020B0604030504040204" pitchFamily="50" charset="-128"/>
              </a:rPr>
              <a:t>としての事業戦略をご記載ください。</a:t>
            </a:r>
            <a:endParaRPr kumimoji="1" lang="en-US" altLang="ja-JP" sz="900">
              <a:solidFill>
                <a:schemeClr val="tx1"/>
              </a:solidFill>
              <a:latin typeface="Meiryo UI" panose="020B0604030504040204" pitchFamily="50" charset="-128"/>
              <a:ea typeface="Meiryo UI" panose="020B0604030504040204" pitchFamily="50" charset="-128"/>
            </a:endParaRPr>
          </a:p>
          <a:p>
            <a:pPr defTabSz="742950"/>
            <a:r>
              <a:rPr kumimoji="1" lang="ja-JP" altLang="en-US" sz="900" b="1">
                <a:solidFill>
                  <a:schemeClr val="tx1"/>
                </a:solidFill>
                <a:latin typeface="Meiryo UI" panose="020B0604030504040204" pitchFamily="50" charset="-128"/>
                <a:ea typeface="Meiryo UI" panose="020B0604030504040204" pitchFamily="50" charset="-128"/>
              </a:rPr>
              <a:t>②異なる企業間でコンソーシアムを組む場合</a:t>
            </a:r>
            <a:br>
              <a:rPr kumimoji="1" lang="en-US" altLang="ja-JP" sz="900">
                <a:solidFill>
                  <a:schemeClr val="tx1"/>
                </a:solidFill>
                <a:latin typeface="Meiryo UI" panose="020B0604030504040204" pitchFamily="50" charset="-128"/>
                <a:ea typeface="Meiryo UI" panose="020B0604030504040204" pitchFamily="50" charset="-128"/>
              </a:rPr>
            </a:br>
            <a:r>
              <a:rPr kumimoji="1" lang="ja-JP" altLang="en-US" sz="900">
                <a:solidFill>
                  <a:schemeClr val="tx1"/>
                </a:solidFill>
                <a:latin typeface="Meiryo UI" panose="020B0604030504040204" pitchFamily="50" charset="-128"/>
                <a:ea typeface="Meiryo UI" panose="020B0604030504040204" pitchFamily="50" charset="-128"/>
              </a:rPr>
              <a:t>→補助事業期間を含む今後５年程度の</a:t>
            </a:r>
            <a:r>
              <a:rPr kumimoji="1" lang="ja-JP" altLang="en-US" sz="900" b="1">
                <a:solidFill>
                  <a:schemeClr val="tx1"/>
                </a:solidFill>
                <a:latin typeface="Meiryo UI" panose="020B0604030504040204" pitchFamily="50" charset="-128"/>
                <a:ea typeface="Meiryo UI" panose="020B0604030504040204" pitchFamily="50" charset="-128"/>
              </a:rPr>
              <a:t>コンソーシアム全体</a:t>
            </a:r>
            <a:r>
              <a:rPr kumimoji="1" lang="ja-JP" altLang="en-US" sz="900">
                <a:solidFill>
                  <a:schemeClr val="tx1"/>
                </a:solidFill>
                <a:latin typeface="Meiryo UI" panose="020B0604030504040204" pitchFamily="50" charset="-128"/>
                <a:ea typeface="Meiryo UI" panose="020B0604030504040204" pitchFamily="50" charset="-128"/>
              </a:rPr>
              <a:t>としての事業戦略をご記載ください。</a:t>
            </a:r>
            <a:endParaRPr kumimoji="1" lang="en-US" altLang="ja-JP" sz="90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E244F559-0613-5D92-BB4A-4B193E17568C}"/>
              </a:ext>
            </a:extLst>
          </p:cNvPr>
          <p:cNvSpPr/>
          <p:nvPr/>
        </p:nvSpPr>
        <p:spPr>
          <a:xfrm>
            <a:off x="107156" y="1308318"/>
            <a:ext cx="8884444" cy="1099392"/>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（会社の中長期的な経営ビジョンや計画（中期経営計画等）（</a:t>
            </a:r>
            <a:r>
              <a:rPr kumimoji="1" lang="en-US" altLang="ja-JP" sz="1200" dirty="0">
                <a:solidFill>
                  <a:schemeClr val="tx1"/>
                </a:solidFill>
                <a:latin typeface="Meiryo UI" panose="020B0604030504040204" pitchFamily="50" charset="-128"/>
                <a:ea typeface="Meiryo UI" panose="020B0604030504040204" pitchFamily="50" charset="-128"/>
              </a:rPr>
              <a:t>P.7</a:t>
            </a:r>
            <a:r>
              <a:rPr kumimoji="1" lang="ja-JP" altLang="en-US" sz="1200" dirty="0">
                <a:solidFill>
                  <a:schemeClr val="tx1"/>
                </a:solidFill>
                <a:latin typeface="Meiryo UI" panose="020B0604030504040204" pitchFamily="50" charset="-128"/>
                <a:ea typeface="Meiryo UI" panose="020B0604030504040204" pitchFamily="50" charset="-128"/>
              </a:rPr>
              <a:t>）を念頭に）、以下の点を踏まえ、補助事業期間を含む今後５年程度の事業戦略をご記載ください（どのように当該補助事業が効果的に組み込まれているか） 。</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79388">
              <a:buFont typeface="Wingdings" panose="05000000000000000000" pitchFamily="2" charset="2"/>
              <a:buChar char="ü"/>
            </a:pPr>
            <a:r>
              <a:rPr kumimoji="1" lang="ja-JP" altLang="en-US" sz="1200" dirty="0">
                <a:solidFill>
                  <a:schemeClr val="tx1"/>
                </a:solidFill>
                <a:latin typeface="Meiryo UI" panose="020B0604030504040204" pitchFamily="50" charset="-128"/>
                <a:ea typeface="Meiryo UI" panose="020B0604030504040204" pitchFamily="50" charset="-128"/>
              </a:rPr>
              <a:t>経営者の明確なシナリオとともに事業戦略が論理的に構築されていること</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79388">
              <a:buFont typeface="Wingdings" panose="05000000000000000000" pitchFamily="2" charset="2"/>
              <a:buChar char="ü"/>
            </a:pPr>
            <a:r>
              <a:rPr kumimoji="1" lang="ja-JP" altLang="en-US" sz="1200" dirty="0">
                <a:solidFill>
                  <a:schemeClr val="tx1"/>
                </a:solidFill>
                <a:latin typeface="Meiryo UI" panose="020B0604030504040204" pitchFamily="50" charset="-128"/>
                <a:ea typeface="Meiryo UI" panose="020B0604030504040204" pitchFamily="50" charset="-128"/>
              </a:rPr>
              <a:t>自社の成長余力、変化余力を最大限伸張し、従前よりも一段上となる成長を目指した企業の行動変容が示されたものとなっていること</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79388">
              <a:buFont typeface="Wingdings" panose="05000000000000000000" pitchFamily="2" charset="2"/>
              <a:buChar char="ü"/>
            </a:pPr>
            <a:r>
              <a:rPr kumimoji="1" lang="ja-JP" altLang="en-US" sz="1200" dirty="0">
                <a:solidFill>
                  <a:schemeClr val="tx1"/>
                </a:solidFill>
                <a:latin typeface="Meiryo UI" panose="020B0604030504040204" pitchFamily="50" charset="-128"/>
                <a:ea typeface="Meiryo UI" panose="020B0604030504040204" pitchFamily="50" charset="-128"/>
              </a:rPr>
              <a:t>設定する売上高成長率、付加価値増加率、売上高投資比率、賃上げ等の目標を達成できる事業戦略となっていること</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79388">
              <a:buFont typeface="Wingdings" panose="05000000000000000000" pitchFamily="2" charset="2"/>
              <a:buChar char="ü"/>
            </a:pPr>
            <a:r>
              <a:rPr kumimoji="1" lang="ja-JP" altLang="en-US" sz="1200" dirty="0">
                <a:solidFill>
                  <a:schemeClr val="tx1"/>
                </a:solidFill>
                <a:latin typeface="Meiryo UI" panose="020B0604030504040204" pitchFamily="50" charset="-128"/>
                <a:ea typeface="Meiryo UI" panose="020B0604030504040204" pitchFamily="50" charset="-128"/>
              </a:rPr>
              <a:t>外部環境・内部環境（経営力</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ウ</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 ）の分析を踏まえたものとなっていること</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2" name="四角形: 1 つの角を切り取る 11">
            <a:extLst>
              <a:ext uri="{FF2B5EF4-FFF2-40B4-BE49-F238E27FC236}">
                <a16:creationId xmlns:a16="http://schemas.microsoft.com/office/drawing/2014/main" id="{F5181370-AE5C-CA75-8815-EC15BD254165}"/>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3" name="四角形: 1 つの角を切り取る 12">
            <a:extLst>
              <a:ext uri="{FF2B5EF4-FFF2-40B4-BE49-F238E27FC236}">
                <a16:creationId xmlns:a16="http://schemas.microsoft.com/office/drawing/2014/main" id="{8E7F2E95-1313-BA4F-5589-C716C44A699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4" name="四角形: 1 つの角を切り取る 13">
            <a:extLst>
              <a:ext uri="{FF2B5EF4-FFF2-40B4-BE49-F238E27FC236}">
                <a16:creationId xmlns:a16="http://schemas.microsoft.com/office/drawing/2014/main" id="{2E894CEE-01AB-8B97-2600-E2FD4498B83A}"/>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893678915"/>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TM10001114[[fn=ギャラリー]]</Template>
  <TotalTime>0</TotalTime>
  <Words>8389</Words>
  <Application>Microsoft Office PowerPoint</Application>
  <PresentationFormat>画面に合わせる (4:3)</PresentationFormat>
  <Paragraphs>973</Paragraphs>
  <Slides>37</Slides>
  <Notes>3</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37</vt:i4>
      </vt:variant>
    </vt:vector>
  </HeadingPairs>
  <TitlesOfParts>
    <vt:vector size="49" baseType="lpstr">
      <vt:lpstr>EYInterstate</vt:lpstr>
      <vt:lpstr>Meiryo UI</vt:lpstr>
      <vt:lpstr>Yu Gothic UI</vt:lpstr>
      <vt:lpstr>メイリオ</vt:lpstr>
      <vt:lpstr>游ゴシック</vt:lpstr>
      <vt:lpstr>Arial</vt:lpstr>
      <vt:lpstr>Calibri</vt:lpstr>
      <vt:lpstr>Calibri Light</vt:lpstr>
      <vt:lpstr>Century Gothic</vt:lpstr>
      <vt:lpstr>Trebuchet MS</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2026-01-19T01:33:09Z</dcterms:created>
  <dcterms:modified xsi:type="dcterms:W3CDTF">2026-02-09T08:48:01Z</dcterms:modified>
</cp:coreProperties>
</file>