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01" r:id="rId1"/>
  </p:sldMasterIdLst>
  <p:notesMasterIdLst>
    <p:notesMasterId r:id="rId4"/>
  </p:notesMasterIdLst>
  <p:sldIdLst>
    <p:sldId id="2147483231" r:id="rId2"/>
    <p:sldId id="2147483235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E7EA0E2-D1B3-4DEE-ABE2-7EF416B84FDB}" v="20" dt="2025-08-21T08:06:02.8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13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822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cs"/>
              </a:defRPr>
            </a:pPr>
            <a:r>
              <a:rPr lang="ja-JP"/>
              <a:t>売上高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6.516992606833158E-2"/>
          <c:y val="0.20713507409024937"/>
          <c:w val="0.92077734661495847"/>
          <c:h val="0.542338331938872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事業１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197" b="0" i="0" u="none" strike="noStrike" kern="1200" baseline="0">
                    <a:solidFill>
                      <a:schemeClr val="tx1"/>
                    </a:solidFill>
                    <a:latin typeface="+mj-ea"/>
                    <a:ea typeface="+mj-ea"/>
                    <a:cs typeface="+mn-cs"/>
                  </a:defRPr>
                </a:pPr>
                <a:endParaRPr lang="ja-JP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Sheet1!$A$2:$A$12</c:f>
              <c:numCache>
                <c:formatCode>0_);[Red]\(0\)</c:formatCode>
                <c:ptCount val="11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  <c:pt idx="4">
                  <c:v>2028</c:v>
                </c:pt>
                <c:pt idx="5">
                  <c:v>2029</c:v>
                </c:pt>
                <c:pt idx="6">
                  <c:v>2030</c:v>
                </c:pt>
                <c:pt idx="7">
                  <c:v>2031</c:v>
                </c:pt>
                <c:pt idx="8">
                  <c:v>2032</c:v>
                </c:pt>
                <c:pt idx="9">
                  <c:v>2033</c:v>
                </c:pt>
                <c:pt idx="10">
                  <c:v>2034</c:v>
                </c:pt>
              </c:numCache>
            </c:numRef>
          </c:cat>
          <c:val>
            <c:numRef>
              <c:f>Sheet1!$B$2:$B$12</c:f>
              <c:numCache>
                <c:formatCode>0</c:formatCode>
                <c:ptCount val="11"/>
                <c:pt idx="0">
                  <c:v>40</c:v>
                </c:pt>
                <c:pt idx="1">
                  <c:v>42.400000000000006</c:v>
                </c:pt>
                <c:pt idx="2">
                  <c:v>44.94400000000001</c:v>
                </c:pt>
                <c:pt idx="3">
                  <c:v>47.640640000000012</c:v>
                </c:pt>
                <c:pt idx="4">
                  <c:v>50.499078400000016</c:v>
                </c:pt>
                <c:pt idx="5">
                  <c:v>53.529023104000018</c:v>
                </c:pt>
                <c:pt idx="6">
                  <c:v>56.740764490240025</c:v>
                </c:pt>
                <c:pt idx="7">
                  <c:v>60.145210359654428</c:v>
                </c:pt>
                <c:pt idx="8">
                  <c:v>63.7539229812337</c:v>
                </c:pt>
                <c:pt idx="9">
                  <c:v>67.579158360107726</c:v>
                </c:pt>
                <c:pt idx="10">
                  <c:v>71.633907861714192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82-4078-82B1-C33E117562C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事業２</c:v>
                </c:pt>
              </c:strCache>
            </c:strRef>
          </c:tx>
          <c:spPr>
            <a:solidFill>
              <a:schemeClr val="bg1">
                <a:lumMod val="9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197" b="0" i="0" u="none" strike="noStrike" kern="1200" baseline="0">
                    <a:solidFill>
                      <a:schemeClr val="tx1"/>
                    </a:solidFill>
                    <a:latin typeface="+mj-ea"/>
                    <a:ea typeface="+mj-ea"/>
                    <a:cs typeface="+mn-cs"/>
                  </a:defRPr>
                </a:pPr>
                <a:endParaRPr lang="ja-JP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Sheet1!$A$2:$A$12</c:f>
              <c:numCache>
                <c:formatCode>0_);[Red]\(0\)</c:formatCode>
                <c:ptCount val="11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  <c:pt idx="4">
                  <c:v>2028</c:v>
                </c:pt>
                <c:pt idx="5">
                  <c:v>2029</c:v>
                </c:pt>
                <c:pt idx="6">
                  <c:v>2030</c:v>
                </c:pt>
                <c:pt idx="7">
                  <c:v>2031</c:v>
                </c:pt>
                <c:pt idx="8">
                  <c:v>2032</c:v>
                </c:pt>
                <c:pt idx="9">
                  <c:v>2033</c:v>
                </c:pt>
                <c:pt idx="10">
                  <c:v>2034</c:v>
                </c:pt>
              </c:numCache>
            </c:numRef>
          </c:cat>
          <c:val>
            <c:numRef>
              <c:f>Sheet1!$C$2:$C$12</c:f>
              <c:numCache>
                <c:formatCode>0</c:formatCode>
                <c:ptCount val="11"/>
                <c:pt idx="0">
                  <c:v>10</c:v>
                </c:pt>
                <c:pt idx="1">
                  <c:v>12</c:v>
                </c:pt>
                <c:pt idx="2">
                  <c:v>14.399999999999999</c:v>
                </c:pt>
                <c:pt idx="3">
                  <c:v>17.279999999999998</c:v>
                </c:pt>
                <c:pt idx="4">
                  <c:v>20.735999999999997</c:v>
                </c:pt>
                <c:pt idx="5">
                  <c:v>24.883199999999995</c:v>
                </c:pt>
                <c:pt idx="6">
                  <c:v>29.859839999999991</c:v>
                </c:pt>
                <c:pt idx="7">
                  <c:v>35.831807999999988</c:v>
                </c:pt>
                <c:pt idx="8">
                  <c:v>42.998169599999983</c:v>
                </c:pt>
                <c:pt idx="9">
                  <c:v>51.597803519999978</c:v>
                </c:pt>
                <c:pt idx="10">
                  <c:v>61.917364223999968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782-4078-82B1-C33E117562C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事業3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197" b="0" i="0" u="none" strike="noStrike" kern="1200" baseline="0">
                    <a:solidFill>
                      <a:schemeClr val="tx1"/>
                    </a:solidFill>
                    <a:latin typeface="+mj-ea"/>
                    <a:ea typeface="+mj-ea"/>
                    <a:cs typeface="+mn-cs"/>
                  </a:defRPr>
                </a:pPr>
                <a:endParaRPr lang="ja-JP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Sheet1!$A$2:$A$12</c:f>
              <c:numCache>
                <c:formatCode>0_);[Red]\(0\)</c:formatCode>
                <c:ptCount val="11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  <c:pt idx="4">
                  <c:v>2028</c:v>
                </c:pt>
                <c:pt idx="5">
                  <c:v>2029</c:v>
                </c:pt>
                <c:pt idx="6">
                  <c:v>2030</c:v>
                </c:pt>
                <c:pt idx="7">
                  <c:v>2031</c:v>
                </c:pt>
                <c:pt idx="8">
                  <c:v>2032</c:v>
                </c:pt>
                <c:pt idx="9">
                  <c:v>2033</c:v>
                </c:pt>
                <c:pt idx="10">
                  <c:v>2034</c:v>
                </c:pt>
              </c:numCache>
            </c:numRef>
          </c:cat>
          <c:val>
            <c:numRef>
              <c:f>Sheet1!$D$2:$D$12</c:f>
              <c:numCache>
                <c:formatCode>0</c:formatCode>
                <c:ptCount val="11"/>
                <c:pt idx="0">
                  <c:v>10</c:v>
                </c:pt>
                <c:pt idx="1">
                  <c:v>10.5</c:v>
                </c:pt>
                <c:pt idx="2">
                  <c:v>11.025</c:v>
                </c:pt>
                <c:pt idx="3">
                  <c:v>11.576250000000002</c:v>
                </c:pt>
                <c:pt idx="4">
                  <c:v>12.155062500000001</c:v>
                </c:pt>
                <c:pt idx="5">
                  <c:v>12.762815625000002</c:v>
                </c:pt>
                <c:pt idx="6">
                  <c:v>13.400956406250003</c:v>
                </c:pt>
                <c:pt idx="7">
                  <c:v>14.071004226562504</c:v>
                </c:pt>
                <c:pt idx="8">
                  <c:v>14.774554437890631</c:v>
                </c:pt>
                <c:pt idx="9">
                  <c:v>15.513282159785163</c:v>
                </c:pt>
                <c:pt idx="10">
                  <c:v>16.288946267774421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782-4078-82B1-C33E117562C9}"/>
            </c:ext>
          </c:extLst>
        </c:ser>
        <c:ser>
          <c:idx val="3"/>
          <c:order val="3"/>
          <c:tx>
            <c:strRef>
              <c:f>Sheet1!#REF!</c:f>
              <c:strCache>
                <c:ptCount val="1"/>
                <c:pt idx="0">
                  <c:v>#REF!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numRef>
              <c:f>Sheet1!$A$2:$A$12</c:f>
              <c:numCache>
                <c:formatCode>0_);[Red]\(0\)</c:formatCode>
                <c:ptCount val="11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  <c:pt idx="4">
                  <c:v>2028</c:v>
                </c:pt>
                <c:pt idx="5">
                  <c:v>2029</c:v>
                </c:pt>
                <c:pt idx="6">
                  <c:v>2030</c:v>
                </c:pt>
                <c:pt idx="7">
                  <c:v>2031</c:v>
                </c:pt>
                <c:pt idx="8">
                  <c:v>2032</c:v>
                </c:pt>
                <c:pt idx="9">
                  <c:v>2033</c:v>
                </c:pt>
                <c:pt idx="10">
                  <c:v>2034</c:v>
                </c:pt>
              </c:numCache>
            </c:numRef>
          </c:cat>
          <c:val>
            <c:numRef>
              <c:f>Sheet1!#REF!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782-4078-82B1-C33E117562C9}"/>
            </c:ext>
          </c:extLst>
        </c:ser>
        <c:ser>
          <c:idx val="4"/>
          <c:order val="4"/>
          <c:tx>
            <c:strRef>
              <c:f>Sheet1!$E$1</c:f>
              <c:strCache>
                <c:ptCount val="1"/>
                <c:pt idx="0">
                  <c:v>合計</c:v>
                </c:pt>
              </c:strCache>
            </c:strRef>
          </c:tx>
          <c:spPr>
            <a:noFill/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197" b="0" i="0" u="none" strike="noStrike" kern="1200" baseline="0">
                    <a:solidFill>
                      <a:schemeClr val="tx1"/>
                    </a:solidFill>
                    <a:latin typeface="+mj-ea"/>
                    <a:ea typeface="+mj-ea"/>
                    <a:cs typeface="+mn-cs"/>
                  </a:defRPr>
                </a:pPr>
                <a:endParaRPr lang="ja-JP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Sheet1!$A$2:$A$12</c:f>
              <c:numCache>
                <c:formatCode>0_);[Red]\(0\)</c:formatCode>
                <c:ptCount val="11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  <c:pt idx="4">
                  <c:v>2028</c:v>
                </c:pt>
                <c:pt idx="5">
                  <c:v>2029</c:v>
                </c:pt>
                <c:pt idx="6">
                  <c:v>2030</c:v>
                </c:pt>
                <c:pt idx="7">
                  <c:v>2031</c:v>
                </c:pt>
                <c:pt idx="8">
                  <c:v>2032</c:v>
                </c:pt>
                <c:pt idx="9">
                  <c:v>2033</c:v>
                </c:pt>
                <c:pt idx="10">
                  <c:v>2034</c:v>
                </c:pt>
              </c:numCache>
            </c:numRef>
          </c:cat>
          <c:val>
            <c:numRef>
              <c:f>Sheet1!$E$2:$E$12</c:f>
              <c:numCache>
                <c:formatCode>0</c:formatCode>
                <c:ptCount val="11"/>
                <c:pt idx="0">
                  <c:v>60</c:v>
                </c:pt>
                <c:pt idx="1">
                  <c:v>64.900000000000006</c:v>
                </c:pt>
                <c:pt idx="2">
                  <c:v>70.369000000000014</c:v>
                </c:pt>
                <c:pt idx="3">
                  <c:v>76.496890000000008</c:v>
                </c:pt>
                <c:pt idx="4">
                  <c:v>83.39014090000002</c:v>
                </c:pt>
                <c:pt idx="5">
                  <c:v>91.175038729000022</c:v>
                </c:pt>
                <c:pt idx="6">
                  <c:v>100.00156089649002</c:v>
                </c:pt>
                <c:pt idx="7">
                  <c:v>110.04802258621692</c:v>
                </c:pt>
                <c:pt idx="8">
                  <c:v>121.52664701912431</c:v>
                </c:pt>
                <c:pt idx="9">
                  <c:v>134.69024403989289</c:v>
                </c:pt>
                <c:pt idx="10">
                  <c:v>149.84021835348858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782-4078-82B1-C33E117562C9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618949728"/>
        <c:axId val="1618959328"/>
      </c:barChart>
      <c:catAx>
        <c:axId val="1618949728"/>
        <c:scaling>
          <c:orientation val="minMax"/>
        </c:scaling>
        <c:delete val="0"/>
        <c:axPos val="b"/>
        <c:numFmt formatCode="0_);[Red]\(0\)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cs"/>
              </a:defRPr>
            </a:pPr>
            <a:endParaRPr lang="ja-JP"/>
          </a:p>
        </c:txPr>
        <c:crossAx val="1618959328"/>
        <c:crosses val="autoZero"/>
        <c:auto val="1"/>
        <c:lblAlgn val="ctr"/>
        <c:lblOffset val="100"/>
        <c:noMultiLvlLbl val="0"/>
      </c:catAx>
      <c:valAx>
        <c:axId val="1618959328"/>
        <c:scaling>
          <c:orientation val="minMax"/>
          <c:max val="2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cs"/>
              </a:defRPr>
            </a:pPr>
            <a:endParaRPr lang="ja-JP"/>
          </a:p>
        </c:txPr>
        <c:crossAx val="16189497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egendEntry>
        <c:idx val="3"/>
        <c:delete val="1"/>
      </c:legendEntry>
      <c:legendEntry>
        <c:idx val="4"/>
        <c:delete val="1"/>
      </c:legendEntry>
      <c:layout>
        <c:manualLayout>
          <c:xMode val="edge"/>
          <c:yMode val="edge"/>
          <c:x val="8.0380450451697671E-2"/>
          <c:y val="0.22974713247473005"/>
          <c:w val="0.31943621008559653"/>
          <c:h val="8.29019447354302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+mj-ea"/>
          <a:ea typeface="+mj-ea"/>
        </a:defRPr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840E1E-E897-4C73-867A-47C6C7CCB877}" type="datetimeFigureOut">
              <a:rPr kumimoji="1" lang="ja-JP" altLang="en-US" smtClean="0"/>
              <a:t>2025/8/21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F205CE-E4DA-4CDC-8AD4-F79592977A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3017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ja-JP" altLang="en-US"/>
              <a:t>機密性○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941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Basic（essay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アイコン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7CB438CD-12AD-7F1C-09EC-B8FF0D1E558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6" y="6014844"/>
            <a:ext cx="819208" cy="836712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55723A25-20AC-6E22-F64C-7E2A99CA86DE}"/>
              </a:ext>
            </a:extLst>
          </p:cNvPr>
          <p:cNvSpPr/>
          <p:nvPr userDrawn="1"/>
        </p:nvSpPr>
        <p:spPr>
          <a:xfrm>
            <a:off x="-1030" y="-4497"/>
            <a:ext cx="12192000" cy="58787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8114700-FA4B-78CE-1228-1A7C0D4EA60A}"/>
              </a:ext>
            </a:extLst>
          </p:cNvPr>
          <p:cNvSpPr/>
          <p:nvPr userDrawn="1"/>
        </p:nvSpPr>
        <p:spPr bwMode="auto">
          <a:xfrm>
            <a:off x="-8709" y="-4496"/>
            <a:ext cx="3095626" cy="58927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pic>
        <p:nvPicPr>
          <p:cNvPr id="7" name="図 6" descr="黒い背景に白い文字がある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F07B71F9-8459-BDA4-DF5F-1A9BCA4CAD8F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1802"/>
            <a:ext cx="2639615" cy="545022"/>
          </a:xfrm>
          <a:prstGeom prst="rect">
            <a:avLst/>
          </a:prstGeom>
        </p:spPr>
      </p:pic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7F8165DE-A28F-A533-563C-EAD2C86E45B0}"/>
              </a:ext>
            </a:extLst>
          </p:cNvPr>
          <p:cNvSpPr/>
          <p:nvPr userDrawn="1"/>
        </p:nvSpPr>
        <p:spPr>
          <a:xfrm>
            <a:off x="0" y="2021159"/>
            <a:ext cx="3095626" cy="48368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34826A86-2AD1-6F87-D307-564F6E8DFCCC}"/>
              </a:ext>
            </a:extLst>
          </p:cNvPr>
          <p:cNvSpPr/>
          <p:nvPr userDrawn="1"/>
        </p:nvSpPr>
        <p:spPr>
          <a:xfrm>
            <a:off x="3437409" y="1019064"/>
            <a:ext cx="8412808" cy="15727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14" name="図 13" descr="図形, 四角形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6EB6377D-3972-2312-A840-847C3C4D619D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2707" y="615560"/>
            <a:ext cx="4559300" cy="622300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FBC1E93-36B1-1CBD-575C-E919D3894FF5}"/>
              </a:ext>
            </a:extLst>
          </p:cNvPr>
          <p:cNvSpPr txBox="1"/>
          <p:nvPr userDrawn="1"/>
        </p:nvSpPr>
        <p:spPr>
          <a:xfrm>
            <a:off x="3445750" y="694609"/>
            <a:ext cx="38261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企業理念・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100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億宣言に向けた経営者メッセージ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pic>
        <p:nvPicPr>
          <p:cNvPr id="17" name="図 16" descr="図形, 四角形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CCA9F93B-CE8D-D5E5-E5EB-4786241D0C4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2707" y="2625619"/>
            <a:ext cx="4559300" cy="622300"/>
          </a:xfrm>
          <a:prstGeom prst="rect">
            <a:avLst/>
          </a:prstGeom>
        </p:spPr>
      </p:pic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E7F6EF53-491D-5CC3-7681-79E1B1A50811}"/>
              </a:ext>
            </a:extLst>
          </p:cNvPr>
          <p:cNvSpPr/>
          <p:nvPr userDrawn="1"/>
        </p:nvSpPr>
        <p:spPr>
          <a:xfrm>
            <a:off x="3437409" y="3026465"/>
            <a:ext cx="8412808" cy="135044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F564CC16-B6F3-88EB-27A6-913E91C8BF68}"/>
              </a:ext>
            </a:extLst>
          </p:cNvPr>
          <p:cNvSpPr txBox="1"/>
          <p:nvPr userDrawn="1"/>
        </p:nvSpPr>
        <p:spPr>
          <a:xfrm>
            <a:off x="3465748" y="2702010"/>
            <a:ext cx="321669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売上高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100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億円実現の目標と課題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4F0351E-6BAA-A247-5ADB-ED67D9B5273B}"/>
              </a:ext>
            </a:extLst>
          </p:cNvPr>
          <p:cNvSpPr txBox="1"/>
          <p:nvPr userDrawn="1"/>
        </p:nvSpPr>
        <p:spPr>
          <a:xfrm>
            <a:off x="4787490" y="3026465"/>
            <a:ext cx="15168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113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実現目標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01AE3CF1-84C7-061A-E358-B2F08F02283E}"/>
              </a:ext>
            </a:extLst>
          </p:cNvPr>
          <p:cNvSpPr txBox="1"/>
          <p:nvPr userDrawn="1"/>
        </p:nvSpPr>
        <p:spPr>
          <a:xfrm>
            <a:off x="8994056" y="3026465"/>
            <a:ext cx="15168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113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課題</a:t>
            </a:r>
          </a:p>
        </p:txBody>
      </p:sp>
      <p:pic>
        <p:nvPicPr>
          <p:cNvPr id="22" name="図 21" descr="図形, 四角形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03DC3059-E91D-D1C8-89BE-A65721660CD2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2707" y="4436271"/>
            <a:ext cx="4559300" cy="622300"/>
          </a:xfrm>
          <a:prstGeom prst="rect">
            <a:avLst/>
          </a:prstGeom>
        </p:spPr>
      </p:pic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50A94332-54B5-5A7A-627F-272EAA736315}"/>
              </a:ext>
            </a:extLst>
          </p:cNvPr>
          <p:cNvSpPr/>
          <p:nvPr userDrawn="1"/>
        </p:nvSpPr>
        <p:spPr>
          <a:xfrm>
            <a:off x="3437409" y="4842071"/>
            <a:ext cx="8412808" cy="172699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176DC055-EDA2-284B-59F9-FEAC1B39FAB2}"/>
              </a:ext>
            </a:extLst>
          </p:cNvPr>
          <p:cNvSpPr txBox="1"/>
          <p:nvPr userDrawn="1"/>
        </p:nvSpPr>
        <p:spPr>
          <a:xfrm>
            <a:off x="4767055" y="4842071"/>
            <a:ext cx="15168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113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目指す成長手段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10E6041B-3392-209D-3FCF-73766EC9CBD1}"/>
              </a:ext>
            </a:extLst>
          </p:cNvPr>
          <p:cNvSpPr txBox="1"/>
          <p:nvPr userDrawn="1"/>
        </p:nvSpPr>
        <p:spPr>
          <a:xfrm>
            <a:off x="9035783" y="4842071"/>
            <a:ext cx="15168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113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実施体制　　　</a:t>
            </a:r>
          </a:p>
        </p:txBody>
      </p: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107350EC-F54A-DF64-74EC-2C753E16EA6F}"/>
              </a:ext>
            </a:extLst>
          </p:cNvPr>
          <p:cNvCxnSpPr>
            <a:cxnSpLocks/>
          </p:cNvCxnSpPr>
          <p:nvPr userDrawn="1"/>
        </p:nvCxnSpPr>
        <p:spPr>
          <a:xfrm>
            <a:off x="7606369" y="3116646"/>
            <a:ext cx="0" cy="1136405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F680E0EE-41E7-7253-06ED-B2649FECD7AA}"/>
              </a:ext>
            </a:extLst>
          </p:cNvPr>
          <p:cNvCxnSpPr/>
          <p:nvPr userDrawn="1"/>
        </p:nvCxnSpPr>
        <p:spPr>
          <a:xfrm>
            <a:off x="7606369" y="5013173"/>
            <a:ext cx="0" cy="144655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0397E7E-A6F6-AC58-1B4A-333C8D280025}"/>
              </a:ext>
            </a:extLst>
          </p:cNvPr>
          <p:cNvSpPr txBox="1"/>
          <p:nvPr userDrawn="1"/>
        </p:nvSpPr>
        <p:spPr>
          <a:xfrm>
            <a:off x="3465748" y="4549502"/>
            <a:ext cx="321669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売上高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100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億円実現に向けた具体的措置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A7CDE878-81D2-B239-EF77-D40F02A070B8}"/>
              </a:ext>
            </a:extLst>
          </p:cNvPr>
          <p:cNvSpPr txBox="1"/>
          <p:nvPr userDrawn="1"/>
        </p:nvSpPr>
        <p:spPr>
          <a:xfrm>
            <a:off x="6096000" y="6627168"/>
            <a:ext cx="6791769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110004020202020204"/>
                <a:ea typeface="游ゴシック" panose="020B0400000000000000" pitchFamily="50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110004020202020204"/>
                <a:ea typeface="游ゴシック" panose="020B0400000000000000" pitchFamily="50" charset="-128"/>
                <a:cs typeface="+mn-cs"/>
              </a:rPr>
              <a:t>本宣言は企業自身がその責任において売上高１００億円を目指して、自社の取組を進める旨を宣言するものです</a:t>
            </a:r>
          </a:p>
        </p:txBody>
      </p:sp>
    </p:spTree>
    <p:extLst>
      <p:ext uri="{BB962C8B-B14F-4D97-AF65-F5344CB8AC3E}">
        <p14:creationId xmlns:p14="http://schemas.microsoft.com/office/powerpoint/2010/main" val="26802551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2">
          <p15:clr>
            <a:srgbClr val="FBAE40"/>
          </p15:clr>
        </p15:guide>
        <p15:guide id="7" pos="249">
          <p15:clr>
            <a:srgbClr val="FBAE40"/>
          </p15:clr>
        </p15:guide>
        <p15:guide id="10" pos="7393">
          <p15:clr>
            <a:srgbClr val="FBAE40"/>
          </p15:clr>
        </p15:guide>
        <p15:guide id="13" orient="horz" pos="4050">
          <p15:clr>
            <a:srgbClr val="FBAE40"/>
          </p15:clr>
        </p15:guide>
        <p15:guide id="14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2_Ind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スライド番号プレースホルダー 4">
            <a:extLst>
              <a:ext uri="{FF2B5EF4-FFF2-40B4-BE49-F238E27FC236}">
                <a16:creationId xmlns:a16="http://schemas.microsoft.com/office/drawing/2014/main" id="{7F8B39E5-E5C4-1549-647B-B2CE8575C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9169" y="6433200"/>
            <a:ext cx="522831" cy="424800"/>
          </a:xfrm>
          <a:prstGeom prst="rect">
            <a:avLst/>
          </a:prstGeom>
          <a:noFill/>
        </p:spPr>
        <p:txBody>
          <a:bodyPr lIns="0" tIns="0" rIns="144000" bIns="144000"/>
          <a:lstStyle>
            <a:lvl1pPr algn="r">
              <a:defRPr sz="1400" b="0" i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defRPr>
            </a:lvl1pPr>
          </a:lstStyle>
          <a:p>
            <a:fld id="{D9550142-B990-490A-A107-ED7302A7FD52}" type="slidenum">
              <a:rPr lang="en-US" altLang="ja-JP" smtClean="0"/>
              <a:pPr/>
              <a:t>‹#›</a:t>
            </a:fld>
            <a:endParaRPr lang="en-US"/>
          </a:p>
        </p:txBody>
      </p:sp>
      <p:sp>
        <p:nvSpPr>
          <p:cNvPr id="50" name="タイトル 1">
            <a:extLst>
              <a:ext uri="{FF2B5EF4-FFF2-40B4-BE49-F238E27FC236}">
                <a16:creationId xmlns:a16="http://schemas.microsoft.com/office/drawing/2014/main" id="{CA219888-D0B6-F250-7902-1434DE0CF4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3073" y="366716"/>
            <a:ext cx="11305846" cy="584775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>
              <a:defRPr lang="ja-JP" altLang="en-US" sz="3200" b="1" i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marL="0" lvl="0" algn="l"/>
            <a:r>
              <a:rPr kumimoji="1" lang="ja-JP" altLang="en-US"/>
              <a:t>目次</a:t>
            </a:r>
          </a:p>
        </p:txBody>
      </p:sp>
      <p:sp>
        <p:nvSpPr>
          <p:cNvPr id="51" name="テキスト プレースホルダー 9">
            <a:extLst>
              <a:ext uri="{FF2B5EF4-FFF2-40B4-BE49-F238E27FC236}">
                <a16:creationId xmlns:a16="http://schemas.microsoft.com/office/drawing/2014/main" id="{4894F5FE-60A5-361A-5A8D-0D265407E8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3071" y="6498006"/>
            <a:ext cx="9880615" cy="123111"/>
          </a:xfrm>
          <a:noFill/>
        </p:spPr>
        <p:txBody>
          <a:bodyPr wrap="square" lIns="0" tIns="0" rIns="0" bIns="0" anchor="ctr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800" b="0" i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/>
              <a:t>参考</a:t>
            </a:r>
            <a:r>
              <a:rPr kumimoji="1" lang="en-US" altLang="ja-JP"/>
              <a:t>/</a:t>
            </a:r>
            <a:r>
              <a:rPr kumimoji="1" lang="ja-JP" altLang="en-US"/>
              <a:t>引用文献等：</a:t>
            </a:r>
            <a:r>
              <a:rPr kumimoji="1" lang="en-US" altLang="ja-JP"/>
              <a:t>8pt</a:t>
            </a:r>
          </a:p>
        </p:txBody>
      </p:sp>
      <p:sp>
        <p:nvSpPr>
          <p:cNvPr id="3" name="テキスト プレースホルダー 8">
            <a:extLst>
              <a:ext uri="{FF2B5EF4-FFF2-40B4-BE49-F238E27FC236}">
                <a16:creationId xmlns:a16="http://schemas.microsoft.com/office/drawing/2014/main" id="{3EE3E01E-3F79-A45A-7179-85544275E81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43072" y="1138194"/>
            <a:ext cx="7330149" cy="2360234"/>
          </a:xfrm>
        </p:spPr>
        <p:txBody>
          <a:bodyPr/>
          <a:lstStyle>
            <a:lvl1pPr marL="342908" indent="-342908">
              <a:lnSpc>
                <a:spcPct val="130000"/>
              </a:lnSpc>
              <a:buClr>
                <a:schemeClr val="tx1"/>
              </a:buClr>
              <a:buFont typeface="+mj-lt"/>
              <a:buAutoNum type="arabicPeriod"/>
              <a:defRPr sz="1600" b="0" i="0">
                <a:latin typeface="+mn-ea"/>
                <a:ea typeface="+mn-ea"/>
              </a:defRPr>
            </a:lvl1pPr>
            <a:lvl4pPr>
              <a:defRPr sz="1600">
                <a:latin typeface="+mn-ea"/>
                <a:ea typeface="+mn-ea"/>
              </a:defRPr>
            </a:lvl4pPr>
            <a:lvl5pPr>
              <a:defRPr sz="1600">
                <a:latin typeface="+mn-ea"/>
                <a:ea typeface="+mn-ea"/>
              </a:defRPr>
            </a:lvl5pPr>
            <a:lvl6pPr>
              <a:defRPr sz="1600">
                <a:latin typeface="+mn-ea"/>
                <a:ea typeface="+mn-ea"/>
              </a:defRPr>
            </a:lvl6pPr>
          </a:lstStyle>
          <a:p>
            <a:pPr lvl="0"/>
            <a:r>
              <a:rPr kumimoji="1" lang="ja-JP" altLang="en-US"/>
              <a:t>セクション</a:t>
            </a:r>
            <a:r>
              <a:rPr kumimoji="1" lang="en-US" altLang="ja-JP"/>
              <a:t> 01</a:t>
            </a:r>
          </a:p>
          <a:p>
            <a:pPr lvl="0"/>
            <a:r>
              <a:rPr kumimoji="1" lang="ja-JP" altLang="en-US"/>
              <a:t>セクション</a:t>
            </a:r>
            <a:r>
              <a:rPr kumimoji="1" lang="en-US" altLang="ja-JP"/>
              <a:t> 02</a:t>
            </a:r>
          </a:p>
          <a:p>
            <a:pPr lvl="0"/>
            <a:r>
              <a:rPr kumimoji="1" lang="ja-JP" altLang="en-US"/>
              <a:t>セクション</a:t>
            </a:r>
            <a:r>
              <a:rPr kumimoji="1" lang="en-US" altLang="ja-JP"/>
              <a:t> 03</a:t>
            </a:r>
          </a:p>
          <a:p>
            <a:pPr lvl="0"/>
            <a:r>
              <a:rPr kumimoji="1" lang="ja-JP" altLang="en-US"/>
              <a:t>セクション</a:t>
            </a:r>
            <a:r>
              <a:rPr kumimoji="1" lang="en-US" altLang="ja-JP"/>
              <a:t> 04</a:t>
            </a:r>
          </a:p>
          <a:p>
            <a:pPr marL="342908" marR="0" lvl="0" indent="-342908" algn="l" defTabSz="91442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  <a:buSzTx/>
              <a:buFont typeface="+mj-lt"/>
              <a:buAutoNum type="arabicPeriod"/>
              <a:tabLst/>
              <a:defRPr/>
            </a:pPr>
            <a:r>
              <a:rPr kumimoji="1" lang="ja-JP" altLang="en-US"/>
              <a:t>セクション</a:t>
            </a:r>
            <a:r>
              <a:rPr kumimoji="1" lang="en-US" altLang="ja-JP"/>
              <a:t> 05</a:t>
            </a:r>
          </a:p>
        </p:txBody>
      </p:sp>
      <p:sp>
        <p:nvSpPr>
          <p:cNvPr id="4" name="テキスト プレースホルダー 8">
            <a:extLst>
              <a:ext uri="{FF2B5EF4-FFF2-40B4-BE49-F238E27FC236}">
                <a16:creationId xmlns:a16="http://schemas.microsoft.com/office/drawing/2014/main" id="{66F75DC8-7F8B-DE8F-5A34-63C830C27B7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773220" y="1138194"/>
            <a:ext cx="2550466" cy="2360234"/>
          </a:xfrm>
        </p:spPr>
        <p:txBody>
          <a:bodyPr/>
          <a:lstStyle>
            <a:lvl1pPr marL="0" indent="0" algn="r">
              <a:lnSpc>
                <a:spcPct val="130000"/>
              </a:lnSpc>
              <a:buFont typeface="+mj-lt"/>
              <a:buNone/>
              <a:defRPr sz="1600" b="0" i="0">
                <a:latin typeface="+mj-ea"/>
                <a:ea typeface="+mj-ea"/>
              </a:defRPr>
            </a:lvl1pPr>
            <a:lvl4pPr>
              <a:defRPr sz="1600">
                <a:latin typeface="+mj-ea"/>
                <a:ea typeface="+mj-ea"/>
              </a:defRPr>
            </a:lvl4pPr>
            <a:lvl5pPr>
              <a:defRPr sz="1600">
                <a:latin typeface="+mj-ea"/>
                <a:ea typeface="+mj-ea"/>
              </a:defRPr>
            </a:lvl5pPr>
            <a:lvl6pPr>
              <a:defRPr>
                <a:latin typeface="+mj-ea"/>
                <a:ea typeface="+mj-ea"/>
              </a:defRPr>
            </a:lvl6pPr>
            <a:lvl7pPr>
              <a:defRPr>
                <a:latin typeface="+mj-ea"/>
                <a:ea typeface="+mj-ea"/>
              </a:defRPr>
            </a:lvl7pPr>
          </a:lstStyle>
          <a:p>
            <a:pPr marL="0" indent="0" algn="r">
              <a:buNone/>
            </a:pPr>
            <a:r>
              <a:rPr lang="en-US" altLang="ja-JP"/>
              <a:t>------- 001</a:t>
            </a:r>
            <a:endParaRPr lang="ja-JP" altLang="en-US"/>
          </a:p>
          <a:p>
            <a:pPr marL="0" lvl="0" indent="0" algn="r">
              <a:buNone/>
            </a:pPr>
            <a:r>
              <a:rPr lang="en-US" altLang="ja-JP"/>
              <a:t>------- 001</a:t>
            </a:r>
            <a:endParaRPr lang="ja-JP" altLang="en-US"/>
          </a:p>
          <a:p>
            <a:pPr marL="0" lvl="0" indent="0" algn="r">
              <a:buNone/>
            </a:pPr>
            <a:r>
              <a:rPr lang="en-US" altLang="ja-JP"/>
              <a:t>------- 001</a:t>
            </a:r>
          </a:p>
          <a:p>
            <a:pPr marL="0" indent="0" algn="r">
              <a:buNone/>
            </a:pPr>
            <a:r>
              <a:rPr lang="en-US" altLang="ja-JP"/>
              <a:t>------- 001</a:t>
            </a:r>
          </a:p>
          <a:p>
            <a:pPr marL="0" marR="0" lvl="0" indent="0" algn="r" defTabSz="91442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  <a:buSzTx/>
              <a:buFont typeface="+mj-lt"/>
              <a:buNone/>
              <a:tabLst/>
              <a:defRPr/>
            </a:pPr>
            <a:r>
              <a:rPr lang="en-US" altLang="ja-JP"/>
              <a:t>------- 001</a:t>
            </a:r>
          </a:p>
        </p:txBody>
      </p:sp>
    </p:spTree>
    <p:extLst>
      <p:ext uri="{BB962C8B-B14F-4D97-AF65-F5344CB8AC3E}">
        <p14:creationId xmlns:p14="http://schemas.microsoft.com/office/powerpoint/2010/main" val="1905658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2">
          <p15:clr>
            <a:srgbClr val="FBAE40"/>
          </p15:clr>
        </p15:guide>
        <p15:guide id="2" pos="2939">
          <p15:clr>
            <a:srgbClr val="FBAE40"/>
          </p15:clr>
        </p15:guide>
        <p15:guide id="3" pos="3301">
          <p15:clr>
            <a:srgbClr val="FBAE40"/>
          </p15:clr>
        </p15:guide>
        <p15:guide id="4" pos="3120">
          <p15:clr>
            <a:srgbClr val="FBAE40"/>
          </p15:clr>
        </p15:guide>
        <p15:guide id="5" pos="1646">
          <p15:clr>
            <a:srgbClr val="FBAE40"/>
          </p15:clr>
        </p15:guide>
        <p15:guide id="6" pos="1510">
          <p15:clr>
            <a:srgbClr val="FBAE40"/>
          </p15:clr>
        </p15:guide>
        <p15:guide id="7" pos="217">
          <p15:clr>
            <a:srgbClr val="FBAE40"/>
          </p15:clr>
        </p15:guide>
        <p15:guide id="8" pos="4594">
          <p15:clr>
            <a:srgbClr val="FBAE40"/>
          </p15:clr>
        </p15:guide>
        <p15:guide id="9" pos="4730">
          <p15:clr>
            <a:srgbClr val="FBAE40"/>
          </p15:clr>
        </p15:guide>
        <p15:guide id="10" pos="6023">
          <p15:clr>
            <a:srgbClr val="FBAE40"/>
          </p15:clr>
        </p15:guide>
        <p15:guide id="12" orient="horz" pos="4088">
          <p15:clr>
            <a:srgbClr val="FBAE40"/>
          </p15:clr>
        </p15:guide>
        <p15:guide id="13" orient="horz" pos="3861">
          <p15:clr>
            <a:srgbClr val="FBAE40"/>
          </p15:clr>
        </p15:guide>
        <p15:guide id="14" orient="horz" pos="595">
          <p15:clr>
            <a:srgbClr val="FBAE40"/>
          </p15:clr>
        </p15:guide>
        <p15:guide id="15" orient="horz" pos="709">
          <p15:clr>
            <a:srgbClr val="FBAE40"/>
          </p15:clr>
        </p15:guide>
        <p15:guide id="16" orient="horz" pos="1366">
          <p15:clr>
            <a:srgbClr val="FBAE40"/>
          </p15:clr>
        </p15:guide>
        <p15:guide id="17" orient="horz" pos="2614">
          <p15:clr>
            <a:srgbClr val="FBAE40"/>
          </p15:clr>
        </p15:guide>
        <p15:guide id="18" orient="horz" pos="1480">
          <p15:clr>
            <a:srgbClr val="FBAE40"/>
          </p15:clr>
        </p15:guide>
        <p15:guide id="19" orient="horz" pos="2727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tags" Target="../tags/tag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hink-cell data - do not delete" hidden="1">
            <a:extLst>
              <a:ext uri="{FF2B5EF4-FFF2-40B4-BE49-F238E27FC236}">
                <a16:creationId xmlns:a16="http://schemas.microsoft.com/office/drawing/2014/main" id="{3513E546-A282-441F-CEB2-9E6C0AC4E34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47500710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5" imgW="404" imgH="405" progId="TCLayout.ActiveDocument.1">
                  <p:embed/>
                </p:oleObj>
              </mc:Choice>
              <mc:Fallback>
                <p:oleObj name="think-cellスライド" r:id="rId5" imgW="404" imgH="405" progId="TCLayout.ActiveDocument.1">
                  <p:embed/>
                  <p:pic>
                    <p:nvPicPr>
                      <p:cNvPr id="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3513E546-A282-441F-CEB2-9E6C0AC4E34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43078" y="343154"/>
            <a:ext cx="11431385" cy="5847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43078" y="1340773"/>
            <a:ext cx="11431385" cy="2067847"/>
          </a:xfrm>
          <a:prstGeom prst="rect">
            <a:avLst/>
          </a:prstGeom>
          <a:noFill/>
        </p:spPr>
        <p:txBody>
          <a:bodyPr vert="horz" wrap="square" lIns="216000" tIns="108000" rIns="216000" bIns="108000" rtlCol="0">
            <a:sp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  <a:endParaRPr kumimoji="1" lang="en-US" altLang="ja-JP"/>
          </a:p>
          <a:p>
            <a:pPr lvl="3"/>
            <a:r>
              <a:rPr kumimoji="1" lang="ja-JP" altLang="en-US"/>
              <a:t>第４レベル</a:t>
            </a:r>
            <a:endParaRPr kumimoji="1" lang="en-US" altLang="ja-JP"/>
          </a:p>
          <a:p>
            <a:pPr lvl="4"/>
            <a:r>
              <a:rPr kumimoji="1" lang="ja-JP" altLang="en-US"/>
              <a:t>第５レベル</a:t>
            </a:r>
            <a:endParaRPr kumimoji="1" lang="en-US" altLang="ja-JP"/>
          </a:p>
        </p:txBody>
      </p:sp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162C5DDE-FFB5-076B-4D7A-92D4A63EFF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8515" y="6429024"/>
            <a:ext cx="523489" cy="424800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 anchor="ctr"/>
          <a:lstStyle>
            <a:lvl1pPr algn="ctr">
              <a:defRPr kumimoji="0" lang="ja-JP" altLang="en-US" sz="1400" b="0" i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D9550142-B990-490A-A107-ED7302A7FD52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30165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8" r:id="rId2"/>
  </p:sldLayoutIdLst>
  <p:hf hdr="0" ftr="0" dt="0"/>
  <p:txStyles>
    <p:titleStyle>
      <a:lvl1pPr algn="l" defTabSz="914423" rtl="0" eaLnBrk="1" latinLnBrk="0" hangingPunct="1">
        <a:spcBef>
          <a:spcPct val="0"/>
        </a:spcBef>
        <a:buNone/>
        <a:defRPr kumimoji="1" sz="3200" b="1" i="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1pPr>
    </p:titleStyle>
    <p:bodyStyle>
      <a:lvl1pPr marL="0" indent="0" algn="l" defTabSz="914423" rtl="0" eaLnBrk="1" latinLnBrk="0" hangingPunct="1">
        <a:spcBef>
          <a:spcPts val="600"/>
        </a:spcBef>
        <a:spcAft>
          <a:spcPts val="600"/>
        </a:spcAft>
        <a:buClr>
          <a:srgbClr val="002060"/>
        </a:buClr>
        <a:buFont typeface="Arial" panose="020B0604020202020204" pitchFamily="34" charset="0"/>
        <a:buNone/>
        <a:defRPr kumimoji="1" sz="2000" b="0" i="0" kern="1200">
          <a:solidFill>
            <a:schemeClr val="tx1"/>
          </a:solidFill>
          <a:latin typeface="+mj-ea"/>
          <a:ea typeface="+mj-ea"/>
          <a:cs typeface="メイリオ" panose="020B0604030504040204" pitchFamily="50" charset="-128"/>
        </a:defRPr>
      </a:lvl1pPr>
      <a:lvl2pPr marL="630254" indent="-285757" algn="l" defTabSz="914423" rtl="0" eaLnBrk="1" latinLnBrk="0" hangingPunct="1">
        <a:spcBef>
          <a:spcPts val="600"/>
        </a:spcBef>
        <a:spcAft>
          <a:spcPts val="600"/>
        </a:spcAft>
        <a:buFont typeface="メイリオ" panose="020B0604030504040204" pitchFamily="50" charset="-128"/>
        <a:buChar char="◦"/>
        <a:defRPr kumimoji="1" sz="1600" b="0" i="0" kern="1200">
          <a:solidFill>
            <a:schemeClr val="tx1"/>
          </a:solidFill>
          <a:latin typeface="+mj-ea"/>
          <a:ea typeface="+mj-ea"/>
          <a:cs typeface="メイリオ" panose="020B0604030504040204" pitchFamily="50" charset="-128"/>
        </a:defRPr>
      </a:lvl2pPr>
      <a:lvl3pPr marL="896960" indent="-228606" algn="l" defTabSz="914423" rtl="0" eaLnBrk="1" latinLnBrk="0" hangingPunct="1">
        <a:spcBef>
          <a:spcPts val="600"/>
        </a:spcBef>
        <a:spcAft>
          <a:spcPts val="600"/>
        </a:spcAft>
        <a:buFont typeface="メイリオ" panose="020B0604030504040204" pitchFamily="50" charset="-128"/>
        <a:buChar char="‒"/>
        <a:defRPr kumimoji="1" sz="1600" b="0" i="0" kern="1200">
          <a:solidFill>
            <a:schemeClr val="tx1"/>
          </a:solidFill>
          <a:latin typeface="+mj-ea"/>
          <a:ea typeface="+mj-ea"/>
          <a:cs typeface="メイリオ" panose="020B0604030504040204" pitchFamily="50" charset="-128"/>
        </a:defRPr>
      </a:lvl3pPr>
      <a:lvl4pPr marL="1165254" indent="-228606" algn="l" defTabSz="914423" rtl="0" eaLnBrk="1" latinLnBrk="0" hangingPunct="1">
        <a:spcBef>
          <a:spcPct val="20000"/>
        </a:spcBef>
        <a:buFont typeface="Meiryo UI" panose="020B0604030504040204" pitchFamily="50" charset="-128"/>
        <a:buChar char="∗"/>
        <a:defRPr kumimoji="1" sz="1600" kern="1200">
          <a:solidFill>
            <a:schemeClr val="tx1"/>
          </a:solidFill>
          <a:latin typeface="+mj-ea"/>
          <a:ea typeface="+mj-ea"/>
          <a:cs typeface="Meiryo UI" panose="020B0604030504040204" pitchFamily="50" charset="-128"/>
        </a:defRPr>
      </a:lvl4pPr>
      <a:lvl5pPr marL="1527213" indent="-228606" algn="l" defTabSz="914423" rtl="0" eaLnBrk="1" latinLnBrk="0" hangingPunct="1">
        <a:spcBef>
          <a:spcPct val="20000"/>
        </a:spcBef>
        <a:buFont typeface="Arial" pitchFamily="34" charset="0"/>
        <a:buChar char="»"/>
        <a:defRPr kumimoji="1" sz="1600" kern="1200">
          <a:solidFill>
            <a:schemeClr val="tx1"/>
          </a:solidFill>
          <a:latin typeface="+mj-ea"/>
          <a:ea typeface="+mj-ea"/>
          <a:cs typeface="Meiryo UI" panose="020B0604030504040204" pitchFamily="50" charset="-128"/>
        </a:defRPr>
      </a:lvl5pPr>
      <a:lvl6pPr marL="2514663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4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7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2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9346C3A-1761-C746-F1FB-32FE6291A300}"/>
              </a:ext>
            </a:extLst>
          </p:cNvPr>
          <p:cNvSpPr txBox="1"/>
          <p:nvPr/>
        </p:nvSpPr>
        <p:spPr>
          <a:xfrm>
            <a:off x="3579122" y="2138308"/>
            <a:ext cx="13770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>
                <a:latin typeface="+mn-ea"/>
                <a:cs typeface="Meiryo UI" panose="020B0604030504040204" pitchFamily="50" charset="-128"/>
              </a:rPr>
              <a:t>肩　書</a:t>
            </a:r>
            <a:endParaRPr kumimoji="1" lang="en-US" altLang="ja-JP" sz="1200" dirty="0">
              <a:latin typeface="+mn-ea"/>
              <a:cs typeface="Meiryo UI" panose="020B0604030504040204" pitchFamily="50" charset="-128"/>
            </a:endParaRPr>
          </a:p>
          <a:p>
            <a:pPr algn="ctr"/>
            <a:r>
              <a:rPr lang="ja-JP" altLang="en-US" sz="1200" dirty="0">
                <a:latin typeface="+mn-ea"/>
                <a:cs typeface="Meiryo UI" panose="020B0604030504040204" pitchFamily="50" charset="-128"/>
              </a:rPr>
              <a:t>氏　名</a:t>
            </a:r>
            <a:endParaRPr kumimoji="1" lang="ja-JP" altLang="en-US" sz="1200" dirty="0"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D569B42-D3C3-8235-3C4D-2E57D3817CF2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129273" y="1172720"/>
            <a:ext cx="6567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dirty="0">
                <a:latin typeface="+mn-ea"/>
                <a:cs typeface="Meiryo UI" panose="020B0604030504040204" pitchFamily="50" charset="-128"/>
              </a:rPr>
              <a:t>〇〇〇</a:t>
            </a:r>
            <a:r>
              <a:rPr kumimoji="1" lang="ja-JP" altLang="en-US" dirty="0">
                <a:latin typeface="+mn-ea"/>
                <a:cs typeface="Meiryo UI" panose="020B0604030504040204" pitchFamily="50" charset="-128"/>
              </a:rPr>
              <a:t>（企業理念・ミッション）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66ED3A79-069C-5C00-F548-13BDD4A71061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009247" y="1511211"/>
            <a:ext cx="66873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113" algn="l"/>
            <a:r>
              <a:rPr lang="ja-JP" altLang="en-US" sz="1000" dirty="0">
                <a:solidFill>
                  <a:srgbClr val="FF0000"/>
                </a:solidFill>
                <a:latin typeface="+mn-ea"/>
              </a:rPr>
              <a:t>（１００億宣言に向けた経営者メッセージ）、</a:t>
            </a:r>
            <a:r>
              <a:rPr lang="en-US" altLang="ja-JP" sz="10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100</a:t>
            </a:r>
            <a:r>
              <a:rPr lang="ja-JP" altLang="en-US" sz="10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億企業への成長を通じ</a:t>
            </a:r>
            <a:r>
              <a:rPr lang="ja-JP" altLang="en-US" sz="1000" dirty="0">
                <a:solidFill>
                  <a:srgbClr val="FF0000"/>
                </a:solidFill>
                <a:latin typeface="+mn-ea"/>
              </a:rPr>
              <a:t>て</a:t>
            </a:r>
            <a:r>
              <a:rPr lang="ja-JP" altLang="en-US" sz="10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実現したい内容（顧客、地域社会への貢献、社員の成長・待遇改善等）</a:t>
            </a:r>
            <a:r>
              <a:rPr lang="ja-JP" altLang="en-US" sz="1000" dirty="0">
                <a:solidFill>
                  <a:srgbClr val="FF0000"/>
                </a:solidFill>
                <a:latin typeface="+mn-ea"/>
              </a:rPr>
              <a:t>を記載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13DF8DDA-BCCF-3767-CA0D-9003C0C82F3E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537879" y="3211835"/>
            <a:ext cx="3995442" cy="117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113" algn="l"/>
            <a:r>
              <a:rPr kumimoji="1" lang="ja-JP" altLang="en-US" sz="10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（例）</a:t>
            </a:r>
            <a:r>
              <a:rPr kumimoji="1" lang="en-US" altLang="ja-JP" sz="10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20</a:t>
            </a:r>
            <a:r>
              <a:rPr kumimoji="1" lang="ja-JP" altLang="en-US" sz="10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〇〇年の売上高達成に向け、年率〇〇％程度の成長を</a:t>
            </a:r>
            <a:br>
              <a:rPr kumimoji="1" lang="en-US" altLang="ja-JP" sz="10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</a:br>
            <a:r>
              <a:rPr kumimoji="1" lang="ja-JP" altLang="en-US" sz="10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目指す。</a:t>
            </a:r>
            <a:endParaRPr kumimoji="1" lang="en-US" altLang="ja-JP" sz="1000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  <a:p>
            <a:pPr marL="11113" algn="l"/>
            <a:r>
              <a:rPr lang="en-US" altLang="ja-JP" sz="10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※</a:t>
            </a:r>
            <a:r>
              <a:rPr lang="ja-JP" altLang="en-US" sz="10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売上高</a:t>
            </a:r>
            <a:r>
              <a:rPr lang="en-US" altLang="ja-JP" sz="10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100</a:t>
            </a:r>
            <a:r>
              <a:rPr lang="ja-JP" altLang="en-US" sz="10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億円の</a:t>
            </a:r>
            <a:r>
              <a:rPr kumimoji="1" lang="ja-JP" altLang="en-US" sz="10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達成予定年は必ず記載ください。</a:t>
            </a:r>
            <a:br>
              <a:rPr kumimoji="1" lang="en-US" altLang="ja-JP" sz="10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</a:br>
            <a:r>
              <a:rPr kumimoji="1" lang="ja-JP" altLang="en-US" sz="10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　</a:t>
            </a:r>
            <a:r>
              <a:rPr lang="ja-JP" altLang="en-US" sz="10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（「年」表記としてください。「年度」表記は</a:t>
            </a:r>
            <a:r>
              <a:rPr lang="en-US" altLang="ja-JP" sz="10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NG</a:t>
            </a:r>
            <a:r>
              <a:rPr lang="ja-JP" altLang="en-US" sz="10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。）</a:t>
            </a:r>
            <a:endParaRPr kumimoji="1" lang="en-US" altLang="ja-JP" sz="1000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  <a:p>
            <a:pPr marL="11113" algn="l"/>
            <a:r>
              <a:rPr lang="en-US" altLang="ja-JP" sz="10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※100</a:t>
            </a:r>
            <a:r>
              <a:rPr lang="ja-JP" altLang="en-US" sz="10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億円を通過点とし、さらに高い売上高を最終目標としている場合、「売上高</a:t>
            </a:r>
            <a:r>
              <a:rPr lang="en-US" altLang="ja-JP" sz="10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100</a:t>
            </a:r>
            <a:r>
              <a:rPr lang="ja-JP" altLang="en-US" sz="10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億円の達成予定年」と「最終目標売上高の達成予定年」をそれぞれ記載ください。</a:t>
            </a:r>
            <a:endParaRPr kumimoji="1" lang="ja-JP" altLang="en-US" sz="1000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2ADD8D7-B323-1024-2772-1F3A58D96BB1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640390" y="3211836"/>
            <a:ext cx="39954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113"/>
            <a:r>
              <a:rPr kumimoji="1" lang="ja-JP" altLang="en-US" sz="10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〇〇</a:t>
            </a:r>
            <a:r>
              <a:rPr lang="ja-JP" altLang="en-US" sz="10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〇</a:t>
            </a:r>
            <a:endParaRPr kumimoji="1" lang="ja-JP" altLang="en-US" sz="1000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62DE861-6378-D348-CE07-56E8BBA8BD95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75691" y="3830396"/>
            <a:ext cx="24832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○○</a:t>
            </a:r>
            <a:r>
              <a:rPr kumimoji="1" lang="ja-JP" altLang="en-US" sz="11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（写真の説明文）</a:t>
            </a:r>
            <a:endParaRPr kumimoji="1" lang="en-US" altLang="ja-JP" sz="1100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875FCCC8-12F2-2E68-188F-8CFFD53B5E20}"/>
              </a:ext>
            </a:extLst>
          </p:cNvPr>
          <p:cNvSpPr txBox="1"/>
          <p:nvPr/>
        </p:nvSpPr>
        <p:spPr>
          <a:xfrm>
            <a:off x="143657" y="4120057"/>
            <a:ext cx="2808312" cy="1724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41288" indent="-131763" algn="l">
              <a:lnSpc>
                <a:spcPts val="1620"/>
              </a:lnSpc>
            </a:pPr>
            <a:r>
              <a:rPr kumimoji="1" lang="ja-JP" altLang="en-US" sz="11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〇本社所在地：</a:t>
            </a:r>
            <a:r>
              <a:rPr lang="ja-JP" altLang="en-US" sz="11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〇〇〇</a:t>
            </a:r>
            <a:endParaRPr kumimoji="1" lang="en-US" altLang="ja-JP" sz="1100" dirty="0">
              <a:solidFill>
                <a:schemeClr val="bg1"/>
              </a:solidFill>
              <a:latin typeface="+mn-ea"/>
              <a:cs typeface="Meiryo UI" panose="020B0604030504040204" pitchFamily="50" charset="-128"/>
            </a:endParaRPr>
          </a:p>
          <a:p>
            <a:pPr marL="141288" indent="-131763" algn="l">
              <a:lnSpc>
                <a:spcPts val="1620"/>
              </a:lnSpc>
            </a:pPr>
            <a:r>
              <a:rPr kumimoji="1" lang="ja-JP" altLang="en-US" sz="11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〇事業概要：</a:t>
            </a:r>
            <a:r>
              <a:rPr lang="ja-JP" altLang="en-US" sz="11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〇〇〇</a:t>
            </a:r>
            <a:endParaRPr kumimoji="1" lang="ja-JP" altLang="en-US" sz="1100" dirty="0">
              <a:solidFill>
                <a:schemeClr val="bg1"/>
              </a:solidFill>
              <a:latin typeface="+mn-ea"/>
              <a:cs typeface="Meiryo UI" panose="020B0604030504040204" pitchFamily="50" charset="-128"/>
            </a:endParaRPr>
          </a:p>
          <a:p>
            <a:pPr marL="141288" indent="-131763" algn="l">
              <a:lnSpc>
                <a:spcPts val="1620"/>
              </a:lnSpc>
            </a:pPr>
            <a:r>
              <a:rPr kumimoji="1" lang="ja-JP" altLang="en-US" sz="11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〇常時使用する従業員：</a:t>
            </a:r>
            <a:r>
              <a:rPr lang="ja-JP" altLang="en-US" sz="11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〇〇〇</a:t>
            </a:r>
            <a:r>
              <a:rPr kumimoji="1" lang="ja-JP" altLang="en-US" sz="11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名</a:t>
            </a:r>
            <a:endParaRPr kumimoji="1" lang="en-US" altLang="ja-JP" sz="1100" dirty="0">
              <a:solidFill>
                <a:schemeClr val="bg1"/>
              </a:solidFill>
              <a:latin typeface="+mn-ea"/>
              <a:cs typeface="Meiryo UI" panose="020B0604030504040204" pitchFamily="50" charset="-128"/>
            </a:endParaRPr>
          </a:p>
          <a:p>
            <a:pPr marL="141288" indent="-131763" algn="l">
              <a:lnSpc>
                <a:spcPts val="1620"/>
              </a:lnSpc>
            </a:pPr>
            <a:r>
              <a:rPr kumimoji="1" lang="ja-JP" altLang="en-US" sz="9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　（</a:t>
            </a:r>
            <a:r>
              <a:rPr lang="en-US" altLang="ja-JP" sz="9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202</a:t>
            </a:r>
            <a:r>
              <a:rPr kumimoji="1" lang="ja-JP" altLang="en-US" sz="9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〇年〇月</a:t>
            </a:r>
            <a:r>
              <a:rPr lang="ja-JP" altLang="en-US" sz="9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時点</a:t>
            </a:r>
            <a:r>
              <a:rPr kumimoji="1" lang="ja-JP" altLang="en-US" sz="9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）</a:t>
            </a:r>
            <a:endParaRPr kumimoji="1" lang="ja-JP" altLang="en-US" sz="1100" dirty="0">
              <a:solidFill>
                <a:schemeClr val="bg1"/>
              </a:solidFill>
              <a:latin typeface="+mn-ea"/>
              <a:cs typeface="Meiryo UI" panose="020B0604030504040204" pitchFamily="50" charset="-128"/>
            </a:endParaRPr>
          </a:p>
          <a:p>
            <a:pPr marL="141288" indent="-131763" algn="l">
              <a:lnSpc>
                <a:spcPts val="1620"/>
              </a:lnSpc>
            </a:pPr>
            <a:r>
              <a:rPr kumimoji="1" lang="ja-JP" altLang="en-US" sz="11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〇現在の売上高：〇〇億円</a:t>
            </a:r>
            <a:endParaRPr kumimoji="1" lang="en-US" altLang="ja-JP" sz="1100" dirty="0">
              <a:solidFill>
                <a:schemeClr val="bg1"/>
              </a:solidFill>
              <a:latin typeface="+mn-ea"/>
              <a:cs typeface="Meiryo UI" panose="020B0604030504040204" pitchFamily="50" charset="-128"/>
            </a:endParaRPr>
          </a:p>
          <a:p>
            <a:pPr marL="141288" indent="-131763" algn="l">
              <a:lnSpc>
                <a:spcPts val="1620"/>
              </a:lnSpc>
            </a:pPr>
            <a:r>
              <a:rPr kumimoji="1" lang="ja-JP" altLang="en-US" sz="9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　（</a:t>
            </a:r>
            <a:r>
              <a:rPr kumimoji="1" lang="en-US" altLang="ja-JP" sz="9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 202</a:t>
            </a:r>
            <a:r>
              <a:rPr kumimoji="1" lang="ja-JP" altLang="en-US" sz="9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〇年〇月期）</a:t>
            </a:r>
            <a:endParaRPr kumimoji="1" lang="en-US" altLang="ja-JP" sz="900" dirty="0">
              <a:solidFill>
                <a:schemeClr val="bg1"/>
              </a:solidFill>
              <a:latin typeface="+mn-ea"/>
              <a:cs typeface="Meiryo UI" panose="020B0604030504040204" pitchFamily="50" charset="-128"/>
            </a:endParaRPr>
          </a:p>
          <a:p>
            <a:pPr marL="141288" indent="-131763">
              <a:lnSpc>
                <a:spcPts val="1620"/>
              </a:lnSpc>
            </a:pPr>
            <a:r>
              <a:rPr lang="ja-JP" altLang="en-US" sz="11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〇</a:t>
            </a:r>
            <a:r>
              <a:rPr kumimoji="1" lang="ja-JP" altLang="en-US" sz="11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法人番号：〇〇〇</a:t>
            </a:r>
            <a:endParaRPr kumimoji="1" lang="en-US" altLang="ja-JP" sz="1100" dirty="0">
              <a:solidFill>
                <a:schemeClr val="bg1"/>
              </a:solidFill>
              <a:latin typeface="+mn-ea"/>
              <a:cs typeface="Meiryo UI" panose="020B0604030504040204" pitchFamily="50" charset="-128"/>
            </a:endParaRPr>
          </a:p>
          <a:p>
            <a:pPr marL="141288" indent="-131763">
              <a:lnSpc>
                <a:spcPts val="1620"/>
              </a:lnSpc>
            </a:pPr>
            <a:r>
              <a:rPr lang="ja-JP" altLang="en-US" sz="11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〇</a:t>
            </a:r>
            <a:r>
              <a:rPr lang="en-US" altLang="ja-JP" sz="11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Web</a:t>
            </a:r>
            <a:r>
              <a:rPr lang="ja-JP" altLang="en-US" sz="11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：</a:t>
            </a:r>
            <a:r>
              <a:rPr kumimoji="1" lang="ja-JP" altLang="en-US" sz="11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〇〇〇</a:t>
            </a:r>
          </a:p>
        </p:txBody>
      </p:sp>
      <p:sp>
        <p:nvSpPr>
          <p:cNvPr id="19" name="タイトル 2">
            <a:extLst>
              <a:ext uri="{FF2B5EF4-FFF2-40B4-BE49-F238E27FC236}">
                <a16:creationId xmlns:a16="http://schemas.microsoft.com/office/drawing/2014/main" id="{36C4FD00-AB48-E10C-0497-1160BFC1457D}"/>
              </a:ext>
            </a:extLst>
          </p:cNvPr>
          <p:cNvSpPr txBox="1">
            <a:spLocks/>
          </p:cNvSpPr>
          <p:nvPr/>
        </p:nvSpPr>
        <p:spPr>
          <a:xfrm>
            <a:off x="3091542" y="48728"/>
            <a:ext cx="9100457" cy="507009"/>
          </a:xfrm>
          <a:prstGeom prst="rect">
            <a:avLst/>
          </a:prstGeom>
        </p:spPr>
        <p:txBody>
          <a:bodyPr/>
          <a:lstStyle>
            <a:lvl1pPr algn="l" defTabSz="914423" rtl="0" eaLnBrk="1" latinLnBrk="0" hangingPunct="1">
              <a:spcBef>
                <a:spcPct val="0"/>
              </a:spcBef>
              <a:buNone/>
              <a:defRPr kumimoji="1" sz="3200" b="1" i="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solidFill>
                  <a:schemeClr val="bg1"/>
                </a:solidFill>
              </a:rPr>
              <a:t>株式会社○○○○（○○業）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3D8DBD23-4B48-6D91-CC10-30C500DA68B1}"/>
              </a:ext>
            </a:extLst>
          </p:cNvPr>
          <p:cNvSpPr txBox="1"/>
          <p:nvPr/>
        </p:nvSpPr>
        <p:spPr>
          <a:xfrm>
            <a:off x="24687" y="5751979"/>
            <a:ext cx="4330746" cy="1098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wrap="square" rtlCol="0" anchor="ctr">
            <a:spAutoFit/>
          </a:bodyPr>
          <a:lstStyle/>
          <a:p>
            <a:pPr algn="l"/>
            <a:r>
              <a:rPr kumimoji="1" lang="en-US" altLang="ja-JP" sz="100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※</a:t>
            </a:r>
            <a:r>
              <a:rPr kumimoji="1" lang="ja-JP" altLang="en-US" sz="100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↑こちらの部分は白文字で記載ください。</a:t>
            </a:r>
            <a:endParaRPr kumimoji="1" lang="en-US" altLang="ja-JP" sz="1000" b="1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  <a:p>
            <a:pPr algn="l"/>
            <a:r>
              <a:rPr lang="ja-JP" altLang="en-US" sz="100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「常時使用する従業員」 「現在の売上高」は申請様式</a:t>
            </a:r>
            <a:r>
              <a:rPr lang="en-US" altLang="ja-JP" sz="100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2</a:t>
            </a:r>
            <a:r>
              <a:rPr lang="ja-JP" altLang="en-US" sz="100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に</a:t>
            </a:r>
            <a:br>
              <a:rPr lang="en-US" altLang="ja-JP" sz="100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</a:br>
            <a:r>
              <a:rPr lang="ja-JP" altLang="en-US" sz="100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記載の数値と一致させてください。</a:t>
            </a:r>
            <a:endParaRPr lang="en-US" altLang="ja-JP" sz="1000" b="1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  <a:p>
            <a:pPr algn="l"/>
            <a:r>
              <a:rPr lang="ja-JP" altLang="en-US" sz="100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（売上高は端数を四捨五入し、億円単位で記載ください）</a:t>
            </a:r>
            <a:endParaRPr lang="en-US" altLang="ja-JP" sz="1000" b="1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  <a:p>
            <a:r>
              <a:rPr lang="en-US" altLang="ja-JP" sz="100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※</a:t>
            </a:r>
            <a:r>
              <a:rPr lang="ja-JP" altLang="en-US" sz="100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このテキストボックスは提出前に削除してください。</a:t>
            </a:r>
            <a:endParaRPr lang="en-US" altLang="ja-JP" sz="1000" b="1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  <a:p>
            <a:r>
              <a:rPr lang="en-US" altLang="ja-JP" sz="100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※</a:t>
            </a:r>
            <a:r>
              <a:rPr lang="ja-JP" altLang="en-US" sz="100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 </a:t>
            </a:r>
            <a:r>
              <a:rPr lang="en-US" altLang="ja-JP" sz="100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Web</a:t>
            </a:r>
            <a:r>
              <a:rPr lang="ja-JP" altLang="en-US" sz="100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リンクは、</a:t>
            </a:r>
            <a:r>
              <a:rPr lang="ja-JP" altLang="en-US" sz="1000" b="1" u="sng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改行せず</a:t>
            </a:r>
            <a:r>
              <a:rPr lang="en-US" altLang="ja-JP" sz="1000" b="1" u="sng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1</a:t>
            </a:r>
            <a:r>
              <a:rPr lang="ja-JP" altLang="en-US" sz="1000" b="1" u="sng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行で入力してください</a:t>
            </a:r>
            <a:r>
              <a:rPr lang="ja-JP" altLang="en-US" sz="100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。改行が含まれると、一部の環境においてリンクが正しく表示・遷移しない場合があります。</a:t>
            </a:r>
            <a:endParaRPr lang="en-US" altLang="ja-JP" sz="1000" b="1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066C35D1-9C5C-76D1-AFED-E2D887776538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640390" y="5079933"/>
            <a:ext cx="39954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113"/>
            <a:r>
              <a:rPr kumimoji="1" lang="ja-JP" altLang="en-US" sz="10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〇〇</a:t>
            </a:r>
            <a:r>
              <a:rPr lang="ja-JP" altLang="en-US" sz="10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〇</a:t>
            </a:r>
            <a:endParaRPr lang="en-US" altLang="ja-JP" sz="1000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1A7B236D-26E3-00B5-2396-2FCC6F7C5C7F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537879" y="5079933"/>
            <a:ext cx="39954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113" algn="l"/>
            <a:r>
              <a:rPr kumimoji="1" lang="ja-JP" altLang="en-US" sz="10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売上高</a:t>
            </a:r>
            <a:r>
              <a:rPr kumimoji="1" lang="en-US" altLang="ja-JP" sz="10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100</a:t>
            </a:r>
            <a:r>
              <a:rPr kumimoji="1" lang="ja-JP" altLang="en-US" sz="10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億円達成のための具体的措置について記載</a:t>
            </a:r>
          </a:p>
          <a:p>
            <a:pPr marL="11113" algn="l"/>
            <a:r>
              <a:rPr lang="ja-JP" altLang="en-US" sz="10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例えば、</a:t>
            </a:r>
            <a:r>
              <a:rPr kumimoji="1" lang="ja-JP" altLang="en-US" sz="10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設備投資による生産体制増強、海外展開、新事業・新分野進出、</a:t>
            </a:r>
            <a:r>
              <a:rPr kumimoji="1" lang="en-US" altLang="ja-JP" sz="10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M&amp;A</a:t>
            </a:r>
            <a:r>
              <a:rPr kumimoji="1" lang="ja-JP" altLang="en-US" sz="10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等の成長手段をできるだけ具体的に記述）</a:t>
            </a:r>
          </a:p>
          <a:p>
            <a:pPr marL="11113" algn="l"/>
            <a:r>
              <a:rPr lang="ja-JP" altLang="en-US" sz="10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その他、</a:t>
            </a:r>
            <a:r>
              <a:rPr kumimoji="1" lang="ja-JP" altLang="en-US" sz="10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先進性・成長性</a:t>
            </a:r>
            <a:r>
              <a:rPr kumimoji="1" lang="en-US" altLang="ja-JP" sz="10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(</a:t>
            </a:r>
            <a:r>
              <a:rPr kumimoji="1" lang="ja-JP" altLang="en-US" sz="10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生産性、製品・サービス等の競争力等</a:t>
            </a:r>
            <a:r>
              <a:rPr kumimoji="1" lang="en-US" altLang="ja-JP" sz="10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)</a:t>
            </a:r>
            <a:r>
              <a:rPr kumimoji="1" lang="ja-JP" altLang="en-US" sz="10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。</a:t>
            </a:r>
            <a:endParaRPr kumimoji="1" lang="en-US" altLang="ja-JP" sz="1000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27" name="円/楕円 93">
            <a:extLst>
              <a:ext uri="{FF2B5EF4-FFF2-40B4-BE49-F238E27FC236}">
                <a16:creationId xmlns:a16="http://schemas.microsoft.com/office/drawing/2014/main" id="{CF81807E-65F0-319E-50C7-D81C8E474AE4}"/>
              </a:ext>
            </a:extLst>
          </p:cNvPr>
          <p:cNvSpPr/>
          <p:nvPr/>
        </p:nvSpPr>
        <p:spPr bwMode="auto">
          <a:xfrm>
            <a:off x="969959" y="725113"/>
            <a:ext cx="1155708" cy="115570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rtlCol="0" anchor="ctr"/>
          <a:lstStyle/>
          <a:p>
            <a:pPr algn="l"/>
            <a:r>
              <a:rPr kumimoji="0" lang="ja-JP" altLang="en-US" sz="1200" dirty="0">
                <a:latin typeface="+mj-ea"/>
                <a:ea typeface="+mj-ea"/>
              </a:rPr>
              <a:t>企業ロゴ</a:t>
            </a:r>
            <a:endParaRPr kumimoji="0" lang="en-US" altLang="ja-JP" sz="1200" dirty="0">
              <a:latin typeface="+mj-ea"/>
              <a:ea typeface="+mj-ea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10B471DB-2910-6485-629A-B3FB0D07C8A5}"/>
              </a:ext>
            </a:extLst>
          </p:cNvPr>
          <p:cNvSpPr/>
          <p:nvPr/>
        </p:nvSpPr>
        <p:spPr bwMode="auto">
          <a:xfrm>
            <a:off x="286250" y="2103788"/>
            <a:ext cx="2483259" cy="166596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rtlCol="0" anchor="ctr"/>
          <a:lstStyle/>
          <a:p>
            <a:pPr algn="ctr"/>
            <a:r>
              <a:rPr kumimoji="0" lang="ja-JP" altLang="en-US" sz="1200" dirty="0">
                <a:latin typeface="+mj-ea"/>
                <a:ea typeface="+mj-ea"/>
              </a:rPr>
              <a:t>事業所や製品の写真等</a:t>
            </a:r>
          </a:p>
        </p:txBody>
      </p:sp>
      <p:sp>
        <p:nvSpPr>
          <p:cNvPr id="29" name="円/楕円 95">
            <a:extLst>
              <a:ext uri="{FF2B5EF4-FFF2-40B4-BE49-F238E27FC236}">
                <a16:creationId xmlns:a16="http://schemas.microsoft.com/office/drawing/2014/main" id="{825992DF-82FD-2272-09BC-326186CD7B80}"/>
              </a:ext>
            </a:extLst>
          </p:cNvPr>
          <p:cNvSpPr/>
          <p:nvPr/>
        </p:nvSpPr>
        <p:spPr bwMode="auto">
          <a:xfrm>
            <a:off x="3687715" y="1000001"/>
            <a:ext cx="1155708" cy="1155708"/>
          </a:xfrm>
          <a:prstGeom prst="ellipse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  <a:effectLst/>
        </p:spPr>
        <p:txBody>
          <a:bodyPr wrap="square" rtlCol="0" anchor="ctr"/>
          <a:lstStyle/>
          <a:p>
            <a:pPr algn="ctr"/>
            <a:r>
              <a:rPr kumimoji="0" lang="ja-JP" altLang="en-US" sz="1200" dirty="0">
                <a:solidFill>
                  <a:schemeClr val="bg1"/>
                </a:solidFill>
                <a:latin typeface="+mj-ea"/>
                <a:ea typeface="+mj-ea"/>
              </a:rPr>
              <a:t>経営者</a:t>
            </a:r>
            <a:endParaRPr kumimoji="0" lang="en-US" altLang="ja-JP" sz="1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kumimoji="0" lang="ja-JP" altLang="en-US" sz="1200" dirty="0">
                <a:solidFill>
                  <a:schemeClr val="bg1"/>
                </a:solidFill>
                <a:latin typeface="+mj-ea"/>
                <a:ea typeface="+mj-ea"/>
              </a:rPr>
              <a:t>写真</a:t>
            </a:r>
            <a:endParaRPr kumimoji="0" lang="en-US" altLang="ja-JP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AE7F03B-6F2B-61DB-A1A1-7B6CD4F2F26A}"/>
              </a:ext>
            </a:extLst>
          </p:cNvPr>
          <p:cNvSpPr txBox="1"/>
          <p:nvPr/>
        </p:nvSpPr>
        <p:spPr>
          <a:xfrm>
            <a:off x="7986212" y="355781"/>
            <a:ext cx="4113513" cy="73866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※</a:t>
            </a:r>
            <a:r>
              <a:rPr kumimoji="1" lang="ja-JP" altLang="en-US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このテキストボックスと</a:t>
            </a:r>
            <a:r>
              <a:rPr lang="ja-JP" altLang="en-US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赤字の</a:t>
            </a:r>
            <a:r>
              <a:rPr kumimoji="1" lang="ja-JP" altLang="en-US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注記部分は提出前に削除してください。</a:t>
            </a:r>
            <a:r>
              <a:rPr lang="ja-JP" altLang="en-US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また</a:t>
            </a:r>
            <a:r>
              <a:rPr kumimoji="1" lang="ja-JP" altLang="en-US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、実際に項目を記入する際は</a:t>
            </a:r>
            <a:r>
              <a:rPr lang="ja-JP" altLang="en-US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全て</a:t>
            </a:r>
            <a:r>
              <a:rPr kumimoji="1" lang="ja-JP" altLang="en-US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黒字で記入ください。黒字以外を使用している場合は、</a:t>
            </a:r>
            <a:r>
              <a:rPr lang="ja-JP" altLang="en-US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修正が必要となります</a:t>
            </a:r>
            <a:r>
              <a:rPr kumimoji="1" lang="ja-JP" altLang="en-US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。</a:t>
            </a:r>
            <a:endParaRPr kumimoji="1" lang="en-US" altLang="ja-JP" sz="1050" b="1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  <a:p>
            <a:pPr algn="l"/>
            <a:r>
              <a:rPr lang="ja-JP" altLang="en-US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ひな形の枠の大きさ・</a:t>
            </a:r>
            <a:r>
              <a:rPr kumimoji="1" lang="ja-JP" altLang="en-US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色・構成は変更せずに作成してください。</a:t>
            </a:r>
            <a:endParaRPr kumimoji="1" lang="en-US" altLang="ja-JP" sz="1050" b="1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94488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5AAD7F-1C58-EDC7-356A-BB86D1A7B6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9D5AEC67-E019-6DCA-E8D2-BB37CC8C836E}"/>
              </a:ext>
            </a:extLst>
          </p:cNvPr>
          <p:cNvSpPr/>
          <p:nvPr/>
        </p:nvSpPr>
        <p:spPr>
          <a:xfrm>
            <a:off x="484453" y="1093848"/>
            <a:ext cx="11346568" cy="525949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A6E0AAD4-AA1A-5C3A-4CEF-CF6D7F93FF2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734238"/>
            <a:ext cx="4141514" cy="622300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5EA22ED-27D8-967E-5143-ACF28DC9F1E4}"/>
              </a:ext>
            </a:extLst>
          </p:cNvPr>
          <p:cNvSpPr txBox="1"/>
          <p:nvPr/>
        </p:nvSpPr>
        <p:spPr>
          <a:xfrm>
            <a:off x="488540" y="816849"/>
            <a:ext cx="384216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ts val="3000"/>
              <a:defRPr/>
            </a:pPr>
            <a:r>
              <a:rPr lang="ja-JP" altLang="en-US" sz="1200" b="1">
                <a:solidFill>
                  <a:prstClr val="black"/>
                </a:solidFill>
                <a:latin typeface="+mj-ea"/>
                <a:ea typeface="+mj-ea"/>
              </a:rPr>
              <a:t>●●●●（例：売上高</a:t>
            </a:r>
            <a:r>
              <a:rPr lang="en-US" altLang="ja-JP" sz="1200" b="1">
                <a:solidFill>
                  <a:prstClr val="black"/>
                </a:solidFill>
                <a:latin typeface="+mj-ea"/>
                <a:ea typeface="+mj-ea"/>
              </a:rPr>
              <a:t>100</a:t>
            </a:r>
            <a:r>
              <a:rPr lang="ja-JP" altLang="en-US" sz="1200" b="1">
                <a:solidFill>
                  <a:prstClr val="black"/>
                </a:solidFill>
                <a:latin typeface="+mj-ea"/>
                <a:ea typeface="+mj-ea"/>
              </a:rPr>
              <a:t>億円実現の目標と課題）</a:t>
            </a:r>
            <a:endParaRPr kumimoji="1" lang="en-US" altLang="ja-JP" sz="1200" b="1" u="none" strike="noStrike" kern="1200" cap="none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32B6B10-6878-1663-F6A3-C1D1536B5AE3}"/>
              </a:ext>
            </a:extLst>
          </p:cNvPr>
          <p:cNvSpPr txBox="1"/>
          <p:nvPr/>
        </p:nvSpPr>
        <p:spPr>
          <a:xfrm>
            <a:off x="551177" y="1556449"/>
            <a:ext cx="1117970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113"/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・ひな形にある「売上高</a:t>
            </a:r>
            <a:r>
              <a:rPr kumimoji="1" lang="en-US" altLang="ja-JP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100</a:t>
            </a:r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億円実現の目標と課題」（実現目標・課題）、「売上高</a:t>
            </a:r>
            <a:r>
              <a:rPr kumimoji="1" lang="en-US" altLang="ja-JP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100</a:t>
            </a:r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億円実現に向けた具体的措置（目指す成長手段・実施体制）」などの項目について、書き切れない内容など、さらに詳しく記載したい場合には、こちらの別紙をご活用ください。</a:t>
            </a:r>
            <a:endParaRPr kumimoji="1" lang="en-US" altLang="ja-JP" sz="1100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  <a:p>
            <a:pPr marL="11113" algn="l"/>
            <a:endParaRPr lang="en-US" altLang="ja-JP" sz="1100" b="1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  <a:p>
            <a:pPr marL="11113"/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・実現目標などについて、必要に応じてこの別紙にグラフなどを追記いただけます</a:t>
            </a:r>
            <a:r>
              <a:rPr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。</a:t>
            </a:r>
            <a:endParaRPr kumimoji="1" lang="en-US" altLang="ja-JP" sz="1100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  <a:p>
            <a:pPr marL="11113" algn="l"/>
            <a:endParaRPr lang="en-US" altLang="ja-JP" sz="1100" b="1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  <a:p>
            <a:pPr marL="11113" algn="l"/>
            <a:r>
              <a:rPr kumimoji="1" lang="ja-JP" altLang="en-US" sz="110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・企業グループとして取り組む場合には、下記の例を参考に体制について記載してください。また、</a:t>
            </a:r>
            <a:r>
              <a:rPr kumimoji="1" lang="en-US" altLang="ja-JP" sz="110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100</a:t>
            </a:r>
            <a:r>
              <a:rPr kumimoji="1" lang="ja-JP" altLang="en-US" sz="110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億宣言申請書（様式２）の内容と整合するようにしてください。</a:t>
            </a:r>
            <a:endParaRPr kumimoji="1" lang="en-US" altLang="ja-JP" sz="1100" b="1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  <a:p>
            <a:pPr marL="11113" algn="l"/>
            <a:endParaRPr lang="en-US" altLang="ja-JP" sz="1100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  <a:p>
            <a:pPr marL="11113" algn="l"/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・ひな形の次ページに、宣言趣旨に沿うような自社資料</a:t>
            </a:r>
            <a:r>
              <a:rPr kumimoji="1" lang="en-US" altLang="ja-JP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※</a:t>
            </a:r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（例えば会社概要）などを加えることも可能です。</a:t>
            </a:r>
            <a:r>
              <a:rPr kumimoji="1" lang="en-US" altLang="ja-JP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※</a:t>
            </a:r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営業を目的とするような資料については、掲載をお控えください。</a:t>
            </a:r>
          </a:p>
          <a:p>
            <a:pPr marL="11113" algn="l"/>
            <a:endParaRPr kumimoji="1" lang="ja-JP" altLang="en-US" sz="1100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2562B82F-4B17-3194-3387-10689E1F26A3}"/>
              </a:ext>
            </a:extLst>
          </p:cNvPr>
          <p:cNvSpPr txBox="1"/>
          <p:nvPr/>
        </p:nvSpPr>
        <p:spPr>
          <a:xfrm>
            <a:off x="447864" y="6512555"/>
            <a:ext cx="1184573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41288" indent="-131763"/>
            <a:r>
              <a:rPr kumimoji="1" lang="ja-JP" altLang="en-US" sz="1100" dirty="0">
                <a:latin typeface="+mn-ea"/>
                <a:cs typeface="Meiryo UI" panose="020B0604030504040204" pitchFamily="50" charset="-128"/>
              </a:rPr>
              <a:t>〇法人番号：</a:t>
            </a:r>
            <a:r>
              <a:rPr kumimoji="1" lang="en-US" altLang="ja-JP" sz="1100" dirty="0">
                <a:latin typeface="+mn-ea"/>
                <a:cs typeface="Meiryo UI" panose="020B0604030504040204" pitchFamily="50" charset="-128"/>
              </a:rPr>
              <a:t>1111111111111</a:t>
            </a:r>
            <a:r>
              <a:rPr kumimoji="1" lang="ja-JP" altLang="en-US" sz="1100" dirty="0">
                <a:latin typeface="+mn-ea"/>
                <a:cs typeface="Meiryo UI" panose="020B0604030504040204" pitchFamily="50" charset="-128"/>
              </a:rPr>
              <a:t>（〇〇社）、</a:t>
            </a:r>
            <a:r>
              <a:rPr kumimoji="1" lang="en-US" altLang="ja-JP" sz="1100" dirty="0">
                <a:latin typeface="+mn-ea"/>
                <a:cs typeface="Meiryo UI" panose="020B0604030504040204" pitchFamily="50" charset="-128"/>
              </a:rPr>
              <a:t>222222222</a:t>
            </a:r>
            <a:r>
              <a:rPr lang="en-US" altLang="ja-JP" sz="1100" dirty="0">
                <a:latin typeface="+mn-ea"/>
                <a:cs typeface="Meiryo UI" panose="020B0604030504040204" pitchFamily="50" charset="-128"/>
              </a:rPr>
              <a:t>2222</a:t>
            </a:r>
            <a:r>
              <a:rPr kumimoji="1" lang="ja-JP" altLang="en-US" sz="1100" dirty="0">
                <a:latin typeface="+mn-ea"/>
                <a:cs typeface="Meiryo UI" panose="020B0604030504040204" pitchFamily="50" charset="-128"/>
              </a:rPr>
              <a:t>（</a:t>
            </a:r>
            <a:r>
              <a:rPr kumimoji="1" lang="en-US" altLang="ja-JP" sz="1100" dirty="0">
                <a:latin typeface="+mn-ea"/>
                <a:cs typeface="Meiryo UI" panose="020B0604030504040204" pitchFamily="50" charset="-128"/>
              </a:rPr>
              <a:t>XX</a:t>
            </a:r>
            <a:r>
              <a:rPr kumimoji="1" lang="ja-JP" altLang="en-US" sz="1100" dirty="0">
                <a:latin typeface="+mn-ea"/>
                <a:cs typeface="Meiryo UI" panose="020B0604030504040204" pitchFamily="50" charset="-128"/>
              </a:rPr>
              <a:t>社）　</a:t>
            </a:r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・・・</a:t>
            </a:r>
            <a:r>
              <a:rPr kumimoji="1" lang="en-US" altLang="ja-JP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【</a:t>
            </a:r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企業グループによる申請の場合は、各社の法人番号を追記</a:t>
            </a:r>
            <a:r>
              <a:rPr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。</a:t>
            </a:r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単独申請の場合は、この項目は削除。</a:t>
            </a:r>
            <a:r>
              <a:rPr kumimoji="1" lang="en-US" altLang="ja-JP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】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9103EA0D-3B71-AC55-B373-BA3CFC0CEEE4}"/>
              </a:ext>
            </a:extLst>
          </p:cNvPr>
          <p:cNvSpPr/>
          <p:nvPr/>
        </p:nvSpPr>
        <p:spPr>
          <a:xfrm>
            <a:off x="16388" y="-4497"/>
            <a:ext cx="12192000" cy="58787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9B53ABA8-C967-FE9E-FA93-1BE905AC04ED}"/>
              </a:ext>
            </a:extLst>
          </p:cNvPr>
          <p:cNvSpPr/>
          <p:nvPr/>
        </p:nvSpPr>
        <p:spPr bwMode="auto">
          <a:xfrm>
            <a:off x="0" y="-4496"/>
            <a:ext cx="3086531" cy="58927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rtlCol="0" anchor="ctr"/>
          <a:lstStyle/>
          <a:p>
            <a:pPr algn="l"/>
            <a:endParaRPr kumimoji="0" lang="ja-JP" altLang="en-US" sz="120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30" name="図 29" descr="黒い背景に白い文字がある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B43F6B54-2E25-9968-DEED-6A636DA0A58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1802"/>
            <a:ext cx="2639615" cy="545022"/>
          </a:xfrm>
          <a:prstGeom prst="rect">
            <a:avLst/>
          </a:prstGeom>
        </p:spPr>
      </p:pic>
      <p:graphicFrame>
        <p:nvGraphicFramePr>
          <p:cNvPr id="11" name="グラフ 10">
            <a:extLst>
              <a:ext uri="{FF2B5EF4-FFF2-40B4-BE49-F238E27FC236}">
                <a16:creationId xmlns:a16="http://schemas.microsoft.com/office/drawing/2014/main" id="{2947A6F4-167C-29DF-98CF-B873D7B17FBF}"/>
              </a:ext>
            </a:extLst>
          </p:cNvPr>
          <p:cNvGraphicFramePr/>
          <p:nvPr/>
        </p:nvGraphicFramePr>
        <p:xfrm>
          <a:off x="758382" y="3244370"/>
          <a:ext cx="6645596" cy="29468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B5113879-D55B-91A8-1322-CAE7AF7DFECF}"/>
              </a:ext>
            </a:extLst>
          </p:cNvPr>
          <p:cNvSpPr/>
          <p:nvPr/>
        </p:nvSpPr>
        <p:spPr bwMode="auto">
          <a:xfrm>
            <a:off x="4546876" y="5783642"/>
            <a:ext cx="572135" cy="393634"/>
          </a:xfrm>
          <a:prstGeom prst="rect">
            <a:avLst/>
          </a:prstGeom>
          <a:solidFill>
            <a:schemeClr val="accent1"/>
          </a:solidFill>
          <a:ln w="9525">
            <a:solidFill>
              <a:srgbClr val="4F50B6"/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kumimoji="0" lang="en-US" sz="1200" dirty="0">
                <a:solidFill>
                  <a:srgbClr val="FFFFFF"/>
                </a:solidFill>
                <a:latin typeface="+mj-ea"/>
                <a:ea typeface="+mj-ea"/>
              </a:rPr>
              <a:t>100</a:t>
            </a:r>
            <a:r>
              <a:rPr kumimoji="0" lang="ja-JP" altLang="en-US" sz="1200" dirty="0">
                <a:solidFill>
                  <a:srgbClr val="FFFFFF"/>
                </a:solidFill>
                <a:latin typeface="+mj-ea"/>
                <a:ea typeface="+mj-ea"/>
              </a:rPr>
              <a:t>億</a:t>
            </a:r>
            <a:endParaRPr kumimoji="0" lang="en-US" altLang="ja-JP" sz="1200" dirty="0">
              <a:solidFill>
                <a:srgbClr val="FFFFFF"/>
              </a:solidFill>
              <a:latin typeface="+mj-ea"/>
              <a:ea typeface="+mj-ea"/>
            </a:endParaRPr>
          </a:p>
          <a:p>
            <a:pPr algn="ctr"/>
            <a:r>
              <a:rPr kumimoji="0" lang="ja-JP" altLang="en-US" sz="1200" dirty="0">
                <a:solidFill>
                  <a:srgbClr val="FFFFFF"/>
                </a:solidFill>
                <a:latin typeface="+mj-ea"/>
                <a:ea typeface="+mj-ea"/>
              </a:rPr>
              <a:t>達成</a:t>
            </a:r>
            <a:endParaRPr kumimoji="0" lang="en-US" sz="1200" dirty="0">
              <a:solidFill>
                <a:srgbClr val="FFFFFF"/>
              </a:solidFill>
              <a:latin typeface="+mj-ea"/>
              <a:ea typeface="+mj-ea"/>
            </a:endParaRP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3DC330C6-EF44-D0F5-BA23-76C7D86D5CC9}"/>
              </a:ext>
            </a:extLst>
          </p:cNvPr>
          <p:cNvGrpSpPr/>
          <p:nvPr/>
        </p:nvGrpSpPr>
        <p:grpSpPr>
          <a:xfrm>
            <a:off x="8134705" y="3791084"/>
            <a:ext cx="3337065" cy="1625751"/>
            <a:chOff x="8363333" y="3500906"/>
            <a:chExt cx="3337065" cy="1625751"/>
          </a:xfrm>
        </p:grpSpPr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4A691EBC-4A85-18DB-0BFD-5C2013B69A2B}"/>
                </a:ext>
              </a:extLst>
            </p:cNvPr>
            <p:cNvSpPr/>
            <p:nvPr/>
          </p:nvSpPr>
          <p:spPr bwMode="auto">
            <a:xfrm>
              <a:off x="9190944" y="3500906"/>
              <a:ext cx="1681843" cy="55978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B2B2B2"/>
              </a:solidFill>
              <a:miter lim="800000"/>
              <a:headEnd/>
              <a:tailEnd/>
            </a:ln>
            <a:effectLst/>
          </p:spPr>
          <p:txBody>
            <a:bodyPr wrap="square" rtlCol="0" anchor="ctr"/>
            <a:lstStyle/>
            <a:p>
              <a:pPr algn="ctr"/>
              <a:r>
                <a:rPr kumimoji="0" lang="ja-JP" altLang="en-US" sz="1200" dirty="0">
                  <a:latin typeface="+mj-ea"/>
                  <a:ea typeface="+mj-ea"/>
                </a:rPr>
                <a:t>株式会社</a:t>
              </a:r>
              <a:r>
                <a:rPr kumimoji="1" lang="ja-JP" altLang="en-US" sz="1200" dirty="0">
                  <a:latin typeface="+mn-ea"/>
                  <a:cs typeface="Meiryo UI" panose="020B0604030504040204" pitchFamily="50" charset="-128"/>
                </a:rPr>
                <a:t>〇〇〇〇</a:t>
              </a:r>
              <a:endParaRPr kumimoji="0" lang="en-US" altLang="ja-JP" sz="1200" dirty="0">
                <a:latin typeface="+mj-ea"/>
                <a:ea typeface="+mj-ea"/>
              </a:endParaRPr>
            </a:p>
            <a:p>
              <a:pPr algn="ctr"/>
              <a:r>
                <a:rPr kumimoji="0" lang="ja-JP" altLang="en-US" sz="1050" dirty="0">
                  <a:latin typeface="+mj-ea"/>
                  <a:ea typeface="+mj-ea"/>
                </a:rPr>
                <a:t>●●事業</a:t>
              </a:r>
            </a:p>
          </p:txBody>
        </p:sp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C7C673CF-5116-ECB0-7A6C-B62C21B22C62}"/>
                </a:ext>
              </a:extLst>
            </p:cNvPr>
            <p:cNvSpPr/>
            <p:nvPr/>
          </p:nvSpPr>
          <p:spPr bwMode="auto">
            <a:xfrm>
              <a:off x="8363333" y="4566873"/>
              <a:ext cx="1457240" cy="55978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B2B2B2"/>
              </a:solidFill>
              <a:miter lim="800000"/>
              <a:headEnd/>
              <a:tailEnd/>
            </a:ln>
            <a:effectLst/>
          </p:spPr>
          <p:txBody>
            <a:bodyPr wrap="square" rtlCol="0" anchor="ctr"/>
            <a:lstStyle/>
            <a:p>
              <a:pPr algn="ctr"/>
              <a:r>
                <a:rPr kumimoji="1" lang="ja-JP" altLang="en-US" sz="1200" dirty="0">
                  <a:latin typeface="+mn-ea"/>
                  <a:cs typeface="Meiryo UI" panose="020B0604030504040204" pitchFamily="50" charset="-128"/>
                </a:rPr>
                <a:t>〇〇</a:t>
              </a:r>
              <a:r>
                <a:rPr kumimoji="0" lang="ja-JP" altLang="en-US" sz="1200" dirty="0">
                  <a:latin typeface="+mj-ea"/>
                  <a:ea typeface="+mj-ea"/>
                </a:rPr>
                <a:t>株式会社</a:t>
              </a:r>
              <a:endParaRPr kumimoji="0" lang="en-US" altLang="ja-JP" sz="1200" dirty="0">
                <a:latin typeface="+mj-ea"/>
                <a:ea typeface="+mj-ea"/>
              </a:endParaRPr>
            </a:p>
            <a:p>
              <a:pPr algn="ctr"/>
              <a:r>
                <a:rPr kumimoji="0" lang="ja-JP" altLang="en-US" sz="1050" dirty="0">
                  <a:latin typeface="+mj-ea"/>
                  <a:ea typeface="+mj-ea"/>
                </a:rPr>
                <a:t>●●事業</a:t>
              </a:r>
            </a:p>
          </p:txBody>
        </p: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25D01AA5-ECB2-9CF4-82A7-2B7DB73CF977}"/>
                </a:ext>
              </a:extLst>
            </p:cNvPr>
            <p:cNvSpPr/>
            <p:nvPr/>
          </p:nvSpPr>
          <p:spPr bwMode="auto">
            <a:xfrm>
              <a:off x="10243158" y="4557043"/>
              <a:ext cx="1457240" cy="55978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B2B2B2"/>
              </a:solidFill>
              <a:miter lim="800000"/>
              <a:headEnd/>
              <a:tailEnd/>
            </a:ln>
            <a:effectLst/>
          </p:spPr>
          <p:txBody>
            <a:bodyPr wrap="square" rtlCol="0" anchor="ctr"/>
            <a:lstStyle/>
            <a:p>
              <a:pPr algn="ctr"/>
              <a:r>
                <a:rPr kumimoji="0" lang="en-US" altLang="ja-JP" sz="1200">
                  <a:latin typeface="+mj-ea"/>
                  <a:ea typeface="+mj-ea"/>
                </a:rPr>
                <a:t>XX</a:t>
              </a:r>
              <a:r>
                <a:rPr kumimoji="0" lang="ja-JP" altLang="en-US" sz="1200">
                  <a:latin typeface="+mj-ea"/>
                  <a:ea typeface="+mj-ea"/>
                </a:rPr>
                <a:t>株式会社</a:t>
              </a:r>
              <a:endParaRPr kumimoji="0" lang="en-US" altLang="ja-JP" sz="1200">
                <a:latin typeface="+mj-ea"/>
                <a:ea typeface="+mj-ea"/>
              </a:endParaRPr>
            </a:p>
            <a:p>
              <a:pPr algn="ctr"/>
              <a:r>
                <a:rPr kumimoji="0" lang="ja-JP" altLang="en-US" sz="1050">
                  <a:latin typeface="+mj-ea"/>
                  <a:ea typeface="+mj-ea"/>
                </a:rPr>
                <a:t>●●事業</a:t>
              </a:r>
            </a:p>
          </p:txBody>
        </p:sp>
        <p:cxnSp>
          <p:nvCxnSpPr>
            <p:cNvPr id="12" name="コネクタ: カギ線 11">
              <a:extLst>
                <a:ext uri="{FF2B5EF4-FFF2-40B4-BE49-F238E27FC236}">
                  <a16:creationId xmlns:a16="http://schemas.microsoft.com/office/drawing/2014/main" id="{E52EB2EC-F8A8-C12D-7720-B774803A4440}"/>
                </a:ext>
              </a:extLst>
            </p:cNvPr>
            <p:cNvCxnSpPr>
              <a:cxnSpLocks/>
              <a:stCxn id="3" idx="0"/>
            </p:cNvCxnSpPr>
            <p:nvPr/>
          </p:nvCxnSpPr>
          <p:spPr>
            <a:xfrm rot="5400000" flipH="1" flipV="1">
              <a:off x="9994238" y="3435262"/>
              <a:ext cx="229326" cy="2033896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E5E5720D-F0BB-D56B-6275-BF7F24A0D1B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125848" y="4337547"/>
              <a:ext cx="0" cy="2293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" name="直線コネクタ 35">
            <a:extLst>
              <a:ext uri="{FF2B5EF4-FFF2-40B4-BE49-F238E27FC236}">
                <a16:creationId xmlns:a16="http://schemas.microsoft.com/office/drawing/2014/main" id="{744F8B64-BB8C-33AA-D47C-20C074A660C2}"/>
              </a:ext>
            </a:extLst>
          </p:cNvPr>
          <p:cNvCxnSpPr>
            <a:stCxn id="2" idx="2"/>
          </p:cNvCxnSpPr>
          <p:nvPr/>
        </p:nvCxnSpPr>
        <p:spPr>
          <a:xfrm flipH="1">
            <a:off x="9803237" y="4350868"/>
            <a:ext cx="1" cy="2768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180365B-904F-EEF3-BD84-7D74ACAC1E63}"/>
              </a:ext>
            </a:extLst>
          </p:cNvPr>
          <p:cNvSpPr txBox="1"/>
          <p:nvPr/>
        </p:nvSpPr>
        <p:spPr>
          <a:xfrm>
            <a:off x="7827074" y="678816"/>
            <a:ext cx="4211152" cy="253916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※</a:t>
            </a:r>
            <a:r>
              <a:rPr kumimoji="1" lang="ja-JP" altLang="en-US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このテキストボックスと赤字の注記は提出前に削除してください。</a:t>
            </a:r>
            <a:endParaRPr kumimoji="1" lang="en-US" altLang="ja-JP" sz="1050" b="1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A8015660-FD8B-79B0-28CC-5D3DC8106DB4}"/>
              </a:ext>
            </a:extLst>
          </p:cNvPr>
          <p:cNvSpPr txBox="1"/>
          <p:nvPr/>
        </p:nvSpPr>
        <p:spPr>
          <a:xfrm>
            <a:off x="7827074" y="5652050"/>
            <a:ext cx="4211152" cy="577081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※</a:t>
            </a:r>
            <a:r>
              <a:rPr kumimoji="1" lang="ja-JP" altLang="en-US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単独申請であって、記入する内容が無い場合はこのスライドを</a:t>
            </a:r>
            <a:br>
              <a:rPr kumimoji="1" lang="en-US" altLang="ja-JP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</a:br>
            <a:r>
              <a:rPr kumimoji="1" lang="ja-JP" altLang="en-US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削除しても構いません。（企業グループとしての申請の場合は、</a:t>
            </a:r>
            <a:br>
              <a:rPr kumimoji="1" lang="en-US" altLang="ja-JP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</a:br>
            <a:r>
              <a:rPr kumimoji="1" lang="ja-JP" altLang="en-US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このスライドに必ずグループ構成図を記載してください。）</a:t>
            </a:r>
            <a:endParaRPr kumimoji="1" lang="en-US" altLang="ja-JP" sz="1050" b="1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15" name="タイトル 2">
            <a:extLst>
              <a:ext uri="{FF2B5EF4-FFF2-40B4-BE49-F238E27FC236}">
                <a16:creationId xmlns:a16="http://schemas.microsoft.com/office/drawing/2014/main" id="{7DC45573-4CBB-A499-6FD7-6A62D755709F}"/>
              </a:ext>
            </a:extLst>
          </p:cNvPr>
          <p:cNvSpPr txBox="1">
            <a:spLocks/>
          </p:cNvSpPr>
          <p:nvPr/>
        </p:nvSpPr>
        <p:spPr>
          <a:xfrm>
            <a:off x="3091542" y="48728"/>
            <a:ext cx="9100457" cy="507009"/>
          </a:xfrm>
          <a:prstGeom prst="rect">
            <a:avLst/>
          </a:prstGeom>
        </p:spPr>
        <p:txBody>
          <a:bodyPr/>
          <a:lstStyle>
            <a:lvl1pPr algn="l" defTabSz="914423" rtl="0" eaLnBrk="1" latinLnBrk="0" hangingPunct="1">
              <a:spcBef>
                <a:spcPct val="0"/>
              </a:spcBef>
              <a:buNone/>
              <a:defRPr kumimoji="1" sz="3200" b="1" i="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solidFill>
                  <a:schemeClr val="bg1"/>
                </a:solidFill>
              </a:rPr>
              <a:t>株式会社○○○○（○○業）</a:t>
            </a:r>
          </a:p>
        </p:txBody>
      </p:sp>
    </p:spTree>
    <p:extLst>
      <p:ext uri="{BB962C8B-B14F-4D97-AF65-F5344CB8AC3E}">
        <p14:creationId xmlns:p14="http://schemas.microsoft.com/office/powerpoint/2010/main" val="19232115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3_【機○・記載例なし】">
  <a:themeElements>
    <a:clrScheme name="10bil dec">
      <a:dk1>
        <a:srgbClr val="000000"/>
      </a:dk1>
      <a:lt1>
        <a:srgbClr val="FEFFFF"/>
      </a:lt1>
      <a:dk2>
        <a:srgbClr val="000000"/>
      </a:dk2>
      <a:lt2>
        <a:srgbClr val="F8FBFB"/>
      </a:lt2>
      <a:accent1>
        <a:srgbClr val="4F50B6"/>
      </a:accent1>
      <a:accent2>
        <a:srgbClr val="2E3B66"/>
      </a:accent2>
      <a:accent3>
        <a:srgbClr val="6774BF"/>
      </a:accent3>
      <a:accent4>
        <a:srgbClr val="727070"/>
      </a:accent4>
      <a:accent5>
        <a:srgbClr val="DBDDDD"/>
      </a:accent5>
      <a:accent6>
        <a:srgbClr val="F6F9F7"/>
      </a:accent6>
      <a:hlink>
        <a:srgbClr val="4F51B4"/>
      </a:hlink>
      <a:folHlink>
        <a:srgbClr val="80008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DDDDDD"/>
        </a:solidFill>
        <a:ln w="9525">
          <a:solidFill>
            <a:srgbClr val="B2B2B2"/>
          </a:solidFill>
          <a:miter lim="800000"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wrap="square" rtlCol="0" anchor="ctr"/>
      <a:lstStyle>
        <a:defPPr algn="l">
          <a:defRPr kumimoji="0" sz="1200" dirty="0" smtClean="0">
            <a:latin typeface="+mj-ea"/>
            <a:ea typeface="+mj-ea"/>
          </a:defRPr>
        </a:defPPr>
      </a:lstStyle>
    </a:spDef>
    <a:txDef>
      <a:spPr>
        <a:noFill/>
      </a:spPr>
      <a:bodyPr wrap="square" rtlCol="0">
        <a:spAutoFit/>
      </a:bodyPr>
      <a:lstStyle>
        <a:defPPr marL="285750" indent="-285750" algn="l">
          <a:buFont typeface="Arial" panose="020B0604020202020204" pitchFamily="34" charset="0"/>
          <a:buChar char="•"/>
          <a:defRPr kumimoji="1" sz="1600" dirty="0" smtClean="0">
            <a:latin typeface="+mn-ea"/>
            <a:cs typeface="Meiryo UI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プレゼンテーション1" id="{D8C861B6-498F-4F22-A8A9-3BAFC219480C}" vid="{9E769544-01F3-4BF8-B3A9-3F1EAE4A540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777</Words>
  <Application>Microsoft Office PowerPoint</Application>
  <PresentationFormat>ワイド画面</PresentationFormat>
  <Paragraphs>55</Paragraphs>
  <Slides>2</Slides>
  <Notes>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Meiryo UI</vt:lpstr>
      <vt:lpstr>メイリオ</vt:lpstr>
      <vt:lpstr>游ゴシック</vt:lpstr>
      <vt:lpstr>Arial</vt:lpstr>
      <vt:lpstr>3_【機○・記載例なし】</vt:lpstr>
      <vt:lpstr>think-cellスライド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2025-07-31T07:02:11Z</dcterms:created>
  <dcterms:modified xsi:type="dcterms:W3CDTF">2025-08-21T08:06:13Z</dcterms:modified>
</cp:coreProperties>
</file>