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4"/>
  </p:sldMasterIdLst>
  <p:notesMasterIdLst>
    <p:notesMasterId r:id="rId42"/>
  </p:notesMasterIdLst>
  <p:handoutMasterIdLst>
    <p:handoutMasterId r:id="rId43"/>
  </p:handoutMasterIdLst>
  <p:sldIdLst>
    <p:sldId id="2145705358" r:id="rId5"/>
    <p:sldId id="2145705366" r:id="rId6"/>
    <p:sldId id="2145705361" r:id="rId7"/>
    <p:sldId id="2145705365" r:id="rId8"/>
    <p:sldId id="2145705390" r:id="rId9"/>
    <p:sldId id="2145705367" r:id="rId10"/>
    <p:sldId id="2145705394" r:id="rId11"/>
    <p:sldId id="2145705372" r:id="rId12"/>
    <p:sldId id="2145705421" r:id="rId13"/>
    <p:sldId id="2145705408" r:id="rId14"/>
    <p:sldId id="2145705374" r:id="rId15"/>
    <p:sldId id="2145705382" r:id="rId16"/>
    <p:sldId id="2145705368" r:id="rId17"/>
    <p:sldId id="2145705386" r:id="rId18"/>
    <p:sldId id="2145705375" r:id="rId19"/>
    <p:sldId id="2145705369" r:id="rId20"/>
    <p:sldId id="2145705373" r:id="rId21"/>
    <p:sldId id="2145705371" r:id="rId22"/>
    <p:sldId id="2145705418" r:id="rId23"/>
    <p:sldId id="2145705419" r:id="rId24"/>
    <p:sldId id="2145705391" r:id="rId25"/>
    <p:sldId id="2145705376" r:id="rId26"/>
    <p:sldId id="2145705420" r:id="rId27"/>
    <p:sldId id="2145705377" r:id="rId28"/>
    <p:sldId id="2145705396" r:id="rId29"/>
    <p:sldId id="2145705406" r:id="rId30"/>
    <p:sldId id="2145705399" r:id="rId31"/>
    <p:sldId id="2145705409" r:id="rId32"/>
    <p:sldId id="2145705410" r:id="rId33"/>
    <p:sldId id="2145705392" r:id="rId34"/>
    <p:sldId id="2145705380" r:id="rId35"/>
    <p:sldId id="2145705387" r:id="rId36"/>
    <p:sldId id="2145705417" r:id="rId37"/>
    <p:sldId id="2145705384" r:id="rId38"/>
    <p:sldId id="2145705385" r:id="rId39"/>
    <p:sldId id="2145705381" r:id="rId40"/>
    <p:sldId id="2145705412"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FC3722-4EB1-9DAF-D717-DCF5490DE899}" name="肥爪 智紀/社会政策コンサルティング部/RT" initials="智肥" userId="S::tomoki.hizume@mizuho-rt.co.jp::d9d4d70c-f461-419b-975d-7ef8081558b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6EA6B9-9AA8-421E-BD20-7C500634E741}" v="91" dt="2025-03-28T00:43:01.040"/>
    <p1510:client id="{69D8C7C0-D0DD-4E51-9CFB-232FEC0D7823}" v="192" dt="2025-03-27T23:11:55.99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94" d="100"/>
          <a:sy n="94" d="100"/>
        </p:scale>
        <p:origin x="196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赤松 寛明" userId="bbd9113c-68f3-4e54-bb95-739569a48f58" providerId="ADAL" clId="{306EA6B9-9AA8-421E-BD20-7C500634E741}"/>
    <pc:docChg chg="undo custSel addSld modSld">
      <pc:chgData name="赤松 寛明" userId="bbd9113c-68f3-4e54-bb95-739569a48f58" providerId="ADAL" clId="{306EA6B9-9AA8-421E-BD20-7C500634E741}" dt="2025-03-28T00:43:02.021" v="569" actId="20577"/>
      <pc:docMkLst>
        <pc:docMk/>
      </pc:docMkLst>
      <pc:sldChg chg="modSp mod">
        <pc:chgData name="赤松 寛明" userId="bbd9113c-68f3-4e54-bb95-739569a48f58" providerId="ADAL" clId="{306EA6B9-9AA8-421E-BD20-7C500634E741}" dt="2025-03-28T00:34:14.949" v="329" actId="13926"/>
        <pc:sldMkLst>
          <pc:docMk/>
          <pc:sldMk cId="3344540514" sldId="2145705358"/>
        </pc:sldMkLst>
        <pc:spChg chg="mod">
          <ac:chgData name="赤松 寛明" userId="bbd9113c-68f3-4e54-bb95-739569a48f58" providerId="ADAL" clId="{306EA6B9-9AA8-421E-BD20-7C500634E741}" dt="2025-03-28T00:34:14.949" v="329" actId="13926"/>
          <ac:spMkLst>
            <pc:docMk/>
            <pc:sldMk cId="3344540514" sldId="2145705358"/>
            <ac:spMk id="6" creationId="{FB209A85-D99B-EE9C-8FCB-8444DC6BFC47}"/>
          </ac:spMkLst>
        </pc:spChg>
      </pc:sldChg>
      <pc:sldChg chg="modSp add mod">
        <pc:chgData name="赤松 寛明" userId="bbd9113c-68f3-4e54-bb95-739569a48f58" providerId="ADAL" clId="{306EA6B9-9AA8-421E-BD20-7C500634E741}" dt="2025-03-28T00:40:18.292" v="434"/>
        <pc:sldMkLst>
          <pc:docMk/>
          <pc:sldMk cId="1525600990" sldId="2145705367"/>
        </pc:sldMkLst>
        <pc:spChg chg="mod">
          <ac:chgData name="赤松 寛明" userId="bbd9113c-68f3-4e54-bb95-739569a48f58" providerId="ADAL" clId="{306EA6B9-9AA8-421E-BD20-7C500634E741}" dt="2025-03-28T00:40:18.292" v="434"/>
          <ac:spMkLst>
            <pc:docMk/>
            <pc:sldMk cId="1525600990" sldId="2145705367"/>
            <ac:spMk id="3" creationId="{586AEEB6-3354-D81B-BFB6-593C8DD6B4FE}"/>
          </ac:spMkLst>
        </pc:spChg>
      </pc:sldChg>
      <pc:sldChg chg="modSp mod">
        <pc:chgData name="赤松 寛明" userId="bbd9113c-68f3-4e54-bb95-739569a48f58" providerId="ADAL" clId="{306EA6B9-9AA8-421E-BD20-7C500634E741}" dt="2025-03-28T00:40:58.591" v="468" actId="20577"/>
        <pc:sldMkLst>
          <pc:docMk/>
          <pc:sldMk cId="2266406314" sldId="2145705372"/>
        </pc:sldMkLst>
        <pc:spChg chg="mod">
          <ac:chgData name="赤松 寛明" userId="bbd9113c-68f3-4e54-bb95-739569a48f58" providerId="ADAL" clId="{306EA6B9-9AA8-421E-BD20-7C500634E741}" dt="2025-03-28T00:40:58.591" v="468" actId="20577"/>
          <ac:spMkLst>
            <pc:docMk/>
            <pc:sldMk cId="2266406314" sldId="2145705372"/>
            <ac:spMk id="3" creationId="{A772BC0C-EF3A-04C7-D6BC-9370F87570C8}"/>
          </ac:spMkLst>
        </pc:spChg>
        <pc:spChg chg="mod">
          <ac:chgData name="赤松 寛明" userId="bbd9113c-68f3-4e54-bb95-739569a48f58" providerId="ADAL" clId="{306EA6B9-9AA8-421E-BD20-7C500634E741}" dt="2025-03-28T00:28:09.706" v="172" actId="13926"/>
          <ac:spMkLst>
            <pc:docMk/>
            <pc:sldMk cId="2266406314" sldId="2145705372"/>
            <ac:spMk id="7" creationId="{D18FAAFE-37D1-B744-1F79-219B4D83BD6E}"/>
          </ac:spMkLst>
        </pc:spChg>
        <pc:spChg chg="mod">
          <ac:chgData name="赤松 寛明" userId="bbd9113c-68f3-4e54-bb95-739569a48f58" providerId="ADAL" clId="{306EA6B9-9AA8-421E-BD20-7C500634E741}" dt="2025-03-28T00:35:07.272" v="330" actId="13926"/>
          <ac:spMkLst>
            <pc:docMk/>
            <pc:sldMk cId="2266406314" sldId="2145705372"/>
            <ac:spMk id="25" creationId="{763A0B46-2D77-3B53-219D-345766C08F5C}"/>
          </ac:spMkLst>
        </pc:spChg>
      </pc:sldChg>
      <pc:sldChg chg="modSp mod">
        <pc:chgData name="赤松 寛明" userId="bbd9113c-68f3-4e54-bb95-739569a48f58" providerId="ADAL" clId="{306EA6B9-9AA8-421E-BD20-7C500634E741}" dt="2025-03-28T00:30:06.501" v="180" actId="13926"/>
        <pc:sldMkLst>
          <pc:docMk/>
          <pc:sldMk cId="1022027184" sldId="2145705376"/>
        </pc:sldMkLst>
        <pc:spChg chg="mod">
          <ac:chgData name="赤松 寛明" userId="bbd9113c-68f3-4e54-bb95-739569a48f58" providerId="ADAL" clId="{306EA6B9-9AA8-421E-BD20-7C500634E741}" dt="2025-03-28T00:30:06.501" v="180" actId="13926"/>
          <ac:spMkLst>
            <pc:docMk/>
            <pc:sldMk cId="1022027184" sldId="2145705376"/>
            <ac:spMk id="7" creationId="{C437AC8C-CA9A-D457-EF13-28686EE707ED}"/>
          </ac:spMkLst>
        </pc:spChg>
      </pc:sldChg>
      <pc:sldChg chg="modSp mod">
        <pc:chgData name="赤松 寛明" userId="bbd9113c-68f3-4e54-bb95-739569a48f58" providerId="ADAL" clId="{306EA6B9-9AA8-421E-BD20-7C500634E741}" dt="2025-03-28T00:12:09.272" v="0" actId="20577"/>
        <pc:sldMkLst>
          <pc:docMk/>
          <pc:sldMk cId="24909662" sldId="2145705381"/>
        </pc:sldMkLst>
        <pc:spChg chg="mod">
          <ac:chgData name="赤松 寛明" userId="bbd9113c-68f3-4e54-bb95-739569a48f58" providerId="ADAL" clId="{306EA6B9-9AA8-421E-BD20-7C500634E741}" dt="2025-03-28T00:12:09.272" v="0" actId="20577"/>
          <ac:spMkLst>
            <pc:docMk/>
            <pc:sldMk cId="24909662" sldId="2145705381"/>
            <ac:spMk id="11" creationId="{6CD9FE97-A9F7-270A-6BFD-62DF898467A5}"/>
          </ac:spMkLst>
        </pc:spChg>
      </pc:sldChg>
      <pc:sldChg chg="modSp mod">
        <pc:chgData name="赤松 寛明" userId="bbd9113c-68f3-4e54-bb95-739569a48f58" providerId="ADAL" clId="{306EA6B9-9AA8-421E-BD20-7C500634E741}" dt="2025-03-28T00:31:21.363" v="185" actId="13926"/>
        <pc:sldMkLst>
          <pc:docMk/>
          <pc:sldMk cId="1172090417" sldId="2145705406"/>
        </pc:sldMkLst>
        <pc:spChg chg="mod">
          <ac:chgData name="赤松 寛明" userId="bbd9113c-68f3-4e54-bb95-739569a48f58" providerId="ADAL" clId="{306EA6B9-9AA8-421E-BD20-7C500634E741}" dt="2025-03-28T00:31:21.363" v="185" actId="13926"/>
          <ac:spMkLst>
            <pc:docMk/>
            <pc:sldMk cId="1172090417" sldId="2145705406"/>
            <ac:spMk id="9" creationId="{41AE03F7-79B3-B367-D2C2-589EEE751D08}"/>
          </ac:spMkLst>
        </pc:spChg>
      </pc:sldChg>
      <pc:sldChg chg="modSp mod">
        <pc:chgData name="赤松 寛明" userId="bbd9113c-68f3-4e54-bb95-739569a48f58" providerId="ADAL" clId="{306EA6B9-9AA8-421E-BD20-7C500634E741}" dt="2025-03-28T00:32:25.014" v="328"/>
        <pc:sldMkLst>
          <pc:docMk/>
          <pc:sldMk cId="1247502948" sldId="2145705410"/>
        </pc:sldMkLst>
        <pc:spChg chg="mod">
          <ac:chgData name="赤松 寛明" userId="bbd9113c-68f3-4e54-bb95-739569a48f58" providerId="ADAL" clId="{306EA6B9-9AA8-421E-BD20-7C500634E741}" dt="2025-03-28T00:32:25.014" v="328"/>
          <ac:spMkLst>
            <pc:docMk/>
            <pc:sldMk cId="1247502948" sldId="2145705410"/>
            <ac:spMk id="4" creationId="{537B4F33-4853-AFCF-FDEB-38F7F10B62B6}"/>
          </ac:spMkLst>
        </pc:spChg>
        <pc:spChg chg="mod">
          <ac:chgData name="赤松 寛明" userId="bbd9113c-68f3-4e54-bb95-739569a48f58" providerId="ADAL" clId="{306EA6B9-9AA8-421E-BD20-7C500634E741}" dt="2025-03-28T00:31:50.727" v="216" actId="14100"/>
          <ac:spMkLst>
            <pc:docMk/>
            <pc:sldMk cId="1247502948" sldId="2145705410"/>
            <ac:spMk id="13" creationId="{14AD4EEA-0098-F4C4-4CEA-BD83DD22971C}"/>
          </ac:spMkLst>
        </pc:spChg>
      </pc:sldChg>
      <pc:sldChg chg="modSp mod">
        <pc:chgData name="赤松 寛明" userId="bbd9113c-68f3-4e54-bb95-739569a48f58" providerId="ADAL" clId="{306EA6B9-9AA8-421E-BD20-7C500634E741}" dt="2025-03-28T00:29:42.959" v="178" actId="13926"/>
        <pc:sldMkLst>
          <pc:docMk/>
          <pc:sldMk cId="3962352013" sldId="2145705418"/>
        </pc:sldMkLst>
        <pc:spChg chg="mod">
          <ac:chgData name="赤松 寛明" userId="bbd9113c-68f3-4e54-bb95-739569a48f58" providerId="ADAL" clId="{306EA6B9-9AA8-421E-BD20-7C500634E741}" dt="2025-03-28T00:29:42.959" v="178" actId="13926"/>
          <ac:spMkLst>
            <pc:docMk/>
            <pc:sldMk cId="3962352013" sldId="2145705418"/>
            <ac:spMk id="6" creationId="{91DD2F0F-222E-BDD8-417D-4B098FF7340B}"/>
          </ac:spMkLst>
        </pc:spChg>
        <pc:spChg chg="mod">
          <ac:chgData name="赤松 寛明" userId="bbd9113c-68f3-4e54-bb95-739569a48f58" providerId="ADAL" clId="{306EA6B9-9AA8-421E-BD20-7C500634E741}" dt="2025-03-28T00:29:42.959" v="178" actId="13926"/>
          <ac:spMkLst>
            <pc:docMk/>
            <pc:sldMk cId="3962352013" sldId="2145705418"/>
            <ac:spMk id="43" creationId="{AB77011C-7A9E-F32A-B624-7F3E43278004}"/>
          </ac:spMkLst>
        </pc:spChg>
      </pc:sldChg>
      <pc:sldChg chg="modSp mod">
        <pc:chgData name="赤松 寛明" userId="bbd9113c-68f3-4e54-bb95-739569a48f58" providerId="ADAL" clId="{306EA6B9-9AA8-421E-BD20-7C500634E741}" dt="2025-03-28T00:30:38.881" v="183" actId="108"/>
        <pc:sldMkLst>
          <pc:docMk/>
          <pc:sldMk cId="168783794" sldId="2145705419"/>
        </pc:sldMkLst>
        <pc:spChg chg="mod">
          <ac:chgData name="赤松 寛明" userId="bbd9113c-68f3-4e54-bb95-739569a48f58" providerId="ADAL" clId="{306EA6B9-9AA8-421E-BD20-7C500634E741}" dt="2025-03-28T00:29:49.381" v="179" actId="13926"/>
          <ac:spMkLst>
            <pc:docMk/>
            <pc:sldMk cId="168783794" sldId="2145705419"/>
            <ac:spMk id="5" creationId="{5AF79C1A-C6A3-6558-F8C7-F19B5597F8CE}"/>
          </ac:spMkLst>
        </pc:spChg>
        <pc:spChg chg="mod">
          <ac:chgData name="赤松 寛明" userId="bbd9113c-68f3-4e54-bb95-739569a48f58" providerId="ADAL" clId="{306EA6B9-9AA8-421E-BD20-7C500634E741}" dt="2025-03-28T00:30:38.881" v="183" actId="108"/>
          <ac:spMkLst>
            <pc:docMk/>
            <pc:sldMk cId="168783794" sldId="2145705419"/>
            <ac:spMk id="9" creationId="{15A7FC8F-04F9-764E-1AAC-E7EFE1A301C9}"/>
          </ac:spMkLst>
        </pc:spChg>
      </pc:sldChg>
      <pc:sldChg chg="addSp modSp mod">
        <pc:chgData name="赤松 寛明" userId="bbd9113c-68f3-4e54-bb95-739569a48f58" providerId="ADAL" clId="{306EA6B9-9AA8-421E-BD20-7C500634E741}" dt="2025-03-28T00:30:46.218" v="184"/>
        <pc:sldMkLst>
          <pc:docMk/>
          <pc:sldMk cId="3641527658" sldId="2145705420"/>
        </pc:sldMkLst>
        <pc:spChg chg="add mod">
          <ac:chgData name="赤松 寛明" userId="bbd9113c-68f3-4e54-bb95-739569a48f58" providerId="ADAL" clId="{306EA6B9-9AA8-421E-BD20-7C500634E741}" dt="2025-03-28T00:30:46.218" v="184"/>
          <ac:spMkLst>
            <pc:docMk/>
            <pc:sldMk cId="3641527658" sldId="2145705420"/>
            <ac:spMk id="8" creationId="{9EBB0E23-F625-36A3-76B0-35C83FFF057A}"/>
          </ac:spMkLst>
        </pc:spChg>
        <pc:spChg chg="mod">
          <ac:chgData name="赤松 寛明" userId="bbd9113c-68f3-4e54-bb95-739569a48f58" providerId="ADAL" clId="{306EA6B9-9AA8-421E-BD20-7C500634E741}" dt="2025-03-28T00:30:14.427" v="181" actId="13926"/>
          <ac:spMkLst>
            <pc:docMk/>
            <pc:sldMk cId="3641527658" sldId="2145705420"/>
            <ac:spMk id="14" creationId="{78C5B21C-2B65-BCB4-7EDB-1E2489912F02}"/>
          </ac:spMkLst>
        </pc:spChg>
      </pc:sldChg>
      <pc:sldChg chg="modSp mod">
        <pc:chgData name="赤松 寛明" userId="bbd9113c-68f3-4e54-bb95-739569a48f58" providerId="ADAL" clId="{306EA6B9-9AA8-421E-BD20-7C500634E741}" dt="2025-03-28T00:43:02.021" v="569" actId="20577"/>
        <pc:sldMkLst>
          <pc:docMk/>
          <pc:sldMk cId="1889607325" sldId="2145705421"/>
        </pc:sldMkLst>
        <pc:spChg chg="mod">
          <ac:chgData name="赤松 寛明" userId="bbd9113c-68f3-4e54-bb95-739569a48f58" providerId="ADAL" clId="{306EA6B9-9AA8-421E-BD20-7C500634E741}" dt="2025-03-28T00:43:02.021" v="569" actId="20577"/>
          <ac:spMkLst>
            <pc:docMk/>
            <pc:sldMk cId="1889607325" sldId="2145705421"/>
            <ac:spMk id="3" creationId="{A772BC0C-EF3A-04C7-D6BC-9370F87570C8}"/>
          </ac:spMkLst>
        </pc:spChg>
        <pc:spChg chg="mod">
          <ac:chgData name="赤松 寛明" userId="bbd9113c-68f3-4e54-bb95-739569a48f58" providerId="ADAL" clId="{306EA6B9-9AA8-421E-BD20-7C500634E741}" dt="2025-03-28T00:28:16.622" v="174" actId="13926"/>
          <ac:spMkLst>
            <pc:docMk/>
            <pc:sldMk cId="1889607325" sldId="2145705421"/>
            <ac:spMk id="5" creationId="{13B09AAD-7A6E-9918-3BD8-600908B6F007}"/>
          </ac:spMkLst>
        </pc:spChg>
        <pc:spChg chg="mod">
          <ac:chgData name="赤松 寛明" userId="bbd9113c-68f3-4e54-bb95-739569a48f58" providerId="ADAL" clId="{306EA6B9-9AA8-421E-BD20-7C500634E741}" dt="2025-03-28T00:28:13.481" v="173" actId="13926"/>
          <ac:spMkLst>
            <pc:docMk/>
            <pc:sldMk cId="1889607325" sldId="2145705421"/>
            <ac:spMk id="7" creationId="{D18FAAFE-37D1-B744-1F79-219B4D83BD6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2025/3/28</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2025/3/28</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33</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4B4915C-5492-6978-7884-858EB545505C}"/>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B86AC25D-D1EF-395D-11D1-CAD2234D7D9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C464B4B-C04F-4194-5BF4-8A04687C6C8D}"/>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dirty="0"/>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3" r:id="rId1"/>
    <p:sldLayoutId id="2147483661" r:id="rId2"/>
    <p:sldLayoutId id="2147483662" r:id="rId3"/>
    <p:sldLayoutId id="2147483674"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dirty="0">
                <a:solidFill>
                  <a:schemeClr val="tx1"/>
                </a:solidFill>
                <a:latin typeface="Meiryo UI" panose="020B0604030504040204" pitchFamily="50" charset="-128"/>
                <a:ea typeface="Meiryo UI" panose="020B0604030504040204" pitchFamily="50" charset="-128"/>
              </a:rPr>
              <a:t>【</a:t>
            </a:r>
            <a:r>
              <a:rPr kumimoji="1" lang="ja-JP" altLang="en-US" sz="1662" b="1" dirty="0">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dirty="0">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dirty="0"/>
              <a:t>本資料に記載している項目に必要情報を入力し、「投資計画書」を作成してください。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b="1" dirty="0">
                <a:solidFill>
                  <a:srgbClr val="FF0000"/>
                </a:solidFill>
              </a:rPr>
              <a:t>申請にあたっては、</a:t>
            </a:r>
            <a:r>
              <a:rPr kumimoji="1" lang="en-US" altLang="ja-JP" sz="1400" b="1" dirty="0">
                <a:solidFill>
                  <a:srgbClr val="FF0000"/>
                </a:solidFill>
              </a:rPr>
              <a:t>PDF</a:t>
            </a:r>
            <a:r>
              <a:rPr kumimoji="1" lang="ja-JP" altLang="en-US" sz="1400" b="1" dirty="0">
                <a:solidFill>
                  <a:srgbClr val="FF0000"/>
                </a:solidFill>
              </a:rPr>
              <a:t>形式に変換した上で提出してください</a:t>
            </a:r>
            <a:r>
              <a:rPr kumimoji="1" lang="ja-JP" altLang="en-US" sz="1400" dirty="0"/>
              <a:t>。</a:t>
            </a:r>
          </a:p>
          <a:p>
            <a:pPr marL="278606" indent="-278606">
              <a:lnSpc>
                <a:spcPct val="100000"/>
              </a:lnSpc>
              <a:spcBef>
                <a:spcPts val="0"/>
              </a:spcBef>
              <a:spcAft>
                <a:spcPts val="600"/>
              </a:spcAft>
              <a:buFont typeface="Arial" panose="020B0604020202020204" pitchFamily="34" charset="0"/>
              <a:buChar char="•"/>
            </a:pPr>
            <a:r>
              <a:rPr kumimoji="1" lang="ja-JP" altLang="en-US" sz="1400" dirty="0"/>
              <a:t>適宜、必要な項目についてはスライドを複製の上、ご記載いただくことは可能ですが、表紙含め、</a:t>
            </a:r>
            <a:r>
              <a:rPr kumimoji="1" lang="en-US" altLang="ja-JP" sz="1400" b="1" dirty="0">
                <a:solidFill>
                  <a:srgbClr val="FF0000"/>
                </a:solidFill>
              </a:rPr>
              <a:t>40</a:t>
            </a:r>
            <a:r>
              <a:rPr kumimoji="1" lang="ja-JP" altLang="en-US" sz="1400" b="1" dirty="0">
                <a:solidFill>
                  <a:srgbClr val="FF0000"/>
                </a:solidFill>
              </a:rPr>
              <a:t>ページ以内で作成</a:t>
            </a:r>
            <a:r>
              <a:rPr kumimoji="1" lang="ja-JP" altLang="en-US" sz="1400" dirty="0"/>
              <a:t>してください。</a:t>
            </a:r>
            <a:r>
              <a:rPr kumimoji="1" lang="en-US" altLang="ja-JP" sz="1400" dirty="0"/>
              <a:t>40</a:t>
            </a:r>
            <a:r>
              <a:rPr kumimoji="1" lang="ja-JP" altLang="en-US" sz="1400" dirty="0"/>
              <a:t>ページを超えている場合、審査を行わない場合があります。（コンソーシアム形式のため、複数枚での記入を許容しているページ数に限り、</a:t>
            </a:r>
            <a:r>
              <a:rPr kumimoji="1" lang="en-US" altLang="ja-JP" sz="1400" dirty="0"/>
              <a:t>40</a:t>
            </a:r>
            <a:r>
              <a:rPr kumimoji="1" lang="ja-JP" altLang="en-US" sz="1400" dirty="0"/>
              <a:t>ページを超えても差し支えありません。）</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b="1" dirty="0">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dirty="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dirty="0">
                <a:solidFill>
                  <a:srgbClr val="FF0000"/>
                </a:solidFill>
              </a:rPr>
              <a:t>各ページの記載ガイドについて十分な言及がない場合は、審査において十分に評価されない可能性があります</a:t>
            </a:r>
            <a:r>
              <a:rPr kumimoji="1" lang="ja-JP" altLang="en-US" sz="1400" dirty="0"/>
              <a:t>。なお、事実・データ等の記載は、その出典を明記してください。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記載する数字は、投資</a:t>
            </a:r>
            <a:r>
              <a:rPr kumimoji="1" lang="ja-JP" altLang="en-US" sz="1400" dirty="0">
                <a:solidFill>
                  <a:schemeClr val="tx1"/>
                </a:solidFill>
                <a:latin typeface="Meiryo UI" panose="020B0604030504040204" pitchFamily="50" charset="-128"/>
                <a:ea typeface="Meiryo UI" panose="020B0604030504040204" pitchFamily="50" charset="-128"/>
              </a:rPr>
              <a:t>計画書別紙</a:t>
            </a:r>
            <a:r>
              <a:rPr kumimoji="1" lang="ja-JP" altLang="en-US" sz="1400" dirty="0"/>
              <a:t>（</a:t>
            </a:r>
            <a:r>
              <a:rPr kumimoji="1" lang="en-US" altLang="ja-JP" sz="1400" dirty="0"/>
              <a:t>Excel</a:t>
            </a:r>
            <a:r>
              <a:rPr kumimoji="1" lang="ja-JP" altLang="en-US" sz="1400" dirty="0"/>
              <a:t>）</a:t>
            </a:r>
            <a:r>
              <a:rPr kumimoji="1" lang="ja-JP" altLang="en-US" sz="1400" dirty="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dirty="0"/>
              <a:t>必要に応じて、参考資料（自由様式）を挿入してください。（補助事業に関する事業計画（</a:t>
            </a:r>
            <a:r>
              <a:rPr kumimoji="1" lang="en-US" altLang="ja-JP" sz="1400" dirty="0"/>
              <a:t>PL</a:t>
            </a:r>
            <a:r>
              <a:rPr kumimoji="1" lang="ja-JP" altLang="en-US" sz="1400" dirty="0"/>
              <a:t>・</a:t>
            </a:r>
            <a:r>
              <a:rPr kumimoji="1" lang="en-US" altLang="ja-JP" sz="1400" dirty="0"/>
              <a:t>CF</a:t>
            </a:r>
            <a:r>
              <a:rPr kumimoji="1" lang="ja-JP" altLang="en-US" sz="1400" dirty="0"/>
              <a:t>など）・</a:t>
            </a:r>
            <a:r>
              <a:rPr kumimoji="1" lang="en-US" altLang="ja-JP" sz="1400" dirty="0"/>
              <a:t>DCF</a:t>
            </a:r>
            <a:r>
              <a:rPr kumimoji="1" lang="ja-JP" altLang="en-US" sz="1400" dirty="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dirty="0"/>
              <a:t>投資計画書の内容については、採択された場合に事業の成果の発表や事例集の作成等に活用させていただく場合があります。その際は、</a:t>
            </a:r>
            <a:r>
              <a:rPr kumimoji="1" lang="ja-JP" altLang="en-US" sz="1400" b="1" dirty="0">
                <a:solidFill>
                  <a:srgbClr val="FF0000"/>
                </a:solidFill>
              </a:rPr>
              <a:t>差し支えない範囲での公表にご協力をお願いする場合があります</a:t>
            </a:r>
            <a:r>
              <a:rPr kumimoji="1" lang="ja-JP" altLang="en-US" sz="1400" dirty="0"/>
              <a:t>ので、あらかじめご了承ください。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応募にあたっては、公募要領及び交付規程をご覧下さい。</a:t>
            </a:r>
            <a:r>
              <a:rPr kumimoji="1" lang="ja-JP" altLang="en-US" sz="1400" b="1" dirty="0">
                <a:solidFill>
                  <a:srgbClr val="FF0000"/>
                </a:solidFill>
              </a:rPr>
              <a:t>審査の結果、採択され、事業を実施するには、公募要領及び交付規程の内容に従って</a:t>
            </a:r>
            <a:r>
              <a:rPr kumimoji="1" lang="ja-JP" altLang="en-US" sz="1400" dirty="0"/>
              <a:t>いただくことが必要です。</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dirty="0">
                <a:solidFill>
                  <a:schemeClr val="tx1"/>
                </a:solidFill>
                <a:latin typeface="Meiryo UI" panose="020B0604030504040204" pitchFamily="50" charset="-128"/>
                <a:ea typeface="Meiryo UI" panose="020B0604030504040204" pitchFamily="50" charset="-128"/>
              </a:rPr>
              <a:t>100</a:t>
            </a:r>
            <a:r>
              <a:rPr kumimoji="1" lang="ja-JP" altLang="en-US" sz="1400" dirty="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dirty="0"/>
          </a:p>
          <a:p>
            <a:pPr>
              <a:spcBef>
                <a:spcPts val="0"/>
              </a:spcBef>
              <a:spcAft>
                <a:spcPts val="600"/>
              </a:spcAft>
            </a:pPr>
            <a:endParaRPr lang="ja-JP" altLang="en-US" sz="1400" dirty="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dirty="0"/>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5">
            <a:extLst>
              <a:ext uri="{FF2B5EF4-FFF2-40B4-BE49-F238E27FC236}">
                <a16:creationId xmlns:a16="http://schemas.microsoft.com/office/drawing/2014/main" id="{BEB219F4-9A94-A834-22FF-1366817CA0A2}"/>
              </a:ext>
            </a:extLst>
          </p:cNvPr>
          <p:cNvGraphicFramePr>
            <a:graphicFrameLocks noGrp="1"/>
          </p:cNvGraphicFramePr>
          <p:nvPr>
            <p:extLst>
              <p:ext uri="{D42A27DB-BD31-4B8C-83A1-F6EECF244321}">
                <p14:modId xmlns:p14="http://schemas.microsoft.com/office/powerpoint/2010/main" val="371881632"/>
              </p:ext>
            </p:extLst>
          </p:nvPr>
        </p:nvGraphicFramePr>
        <p:xfrm>
          <a:off x="138018" y="2870187"/>
          <a:ext cx="8906222" cy="1585680"/>
        </p:xfrm>
        <a:graphic>
          <a:graphicData uri="http://schemas.openxmlformats.org/drawingml/2006/table">
            <a:tbl>
              <a:tblPr firstRow="1" bandRow="1">
                <a:tableStyleId>{5C22544A-7EE6-4342-B048-85BDC9FD1C3A}</a:tableStyleId>
              </a:tblPr>
              <a:tblGrid>
                <a:gridCol w="1043082">
                  <a:extLst>
                    <a:ext uri="{9D8B030D-6E8A-4147-A177-3AD203B41FA5}">
                      <a16:colId xmlns:a16="http://schemas.microsoft.com/office/drawing/2014/main" val="3169601281"/>
                    </a:ext>
                  </a:extLst>
                </a:gridCol>
                <a:gridCol w="1600200">
                  <a:extLst>
                    <a:ext uri="{9D8B030D-6E8A-4147-A177-3AD203B41FA5}">
                      <a16:colId xmlns:a16="http://schemas.microsoft.com/office/drawing/2014/main" val="2008957846"/>
                    </a:ext>
                  </a:extLst>
                </a:gridCol>
                <a:gridCol w="971550">
                  <a:extLst>
                    <a:ext uri="{9D8B030D-6E8A-4147-A177-3AD203B41FA5}">
                      <a16:colId xmlns:a16="http://schemas.microsoft.com/office/drawing/2014/main" val="4242931742"/>
                    </a:ext>
                  </a:extLst>
                </a:gridCol>
                <a:gridCol w="914400">
                  <a:extLst>
                    <a:ext uri="{9D8B030D-6E8A-4147-A177-3AD203B41FA5}">
                      <a16:colId xmlns:a16="http://schemas.microsoft.com/office/drawing/2014/main" val="2350833029"/>
                    </a:ext>
                  </a:extLst>
                </a:gridCol>
                <a:gridCol w="942975">
                  <a:extLst>
                    <a:ext uri="{9D8B030D-6E8A-4147-A177-3AD203B41FA5}">
                      <a16:colId xmlns:a16="http://schemas.microsoft.com/office/drawing/2014/main" val="3940804484"/>
                    </a:ext>
                  </a:extLst>
                </a:gridCol>
                <a:gridCol w="1133475">
                  <a:extLst>
                    <a:ext uri="{9D8B030D-6E8A-4147-A177-3AD203B41FA5}">
                      <a16:colId xmlns:a16="http://schemas.microsoft.com/office/drawing/2014/main" val="1933326502"/>
                    </a:ext>
                  </a:extLst>
                </a:gridCol>
                <a:gridCol w="1133475">
                  <a:extLst>
                    <a:ext uri="{9D8B030D-6E8A-4147-A177-3AD203B41FA5}">
                      <a16:colId xmlns:a16="http://schemas.microsoft.com/office/drawing/2014/main" val="574974242"/>
                    </a:ext>
                  </a:extLst>
                </a:gridCol>
                <a:gridCol w="1167065">
                  <a:extLst>
                    <a:ext uri="{9D8B030D-6E8A-4147-A177-3AD203B41FA5}">
                      <a16:colId xmlns:a16="http://schemas.microsoft.com/office/drawing/2014/main" val="2830091423"/>
                    </a:ext>
                  </a:extLst>
                </a:gridCol>
              </a:tblGrid>
              <a:tr h="0">
                <a:tc>
                  <a:txBody>
                    <a:bodyPr/>
                    <a:lstStyle/>
                    <a:p>
                      <a:r>
                        <a:rPr kumimoji="1" lang="ja-JP" altLang="en-US" sz="1000" dirty="0">
                          <a:latin typeface="Meiryo UI" panose="020B0604030504040204" pitchFamily="50" charset="-128"/>
                          <a:ea typeface="Meiryo UI" panose="020B0604030504040204" pitchFamily="50" charset="-128"/>
                        </a:rPr>
                        <a:t>対象</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項目</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最新決算期</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（実績）</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2025</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2026</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基準年度</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2027</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2028</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solidFill>
                          <a:schemeClr val="bg1"/>
                        </a:solidFill>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2029</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solidFill>
                          <a:schemeClr val="bg1"/>
                        </a:solidFill>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721737215"/>
                  </a:ext>
                </a:extLst>
              </a:tr>
              <a:tr h="0">
                <a:tc rowSpan="2">
                  <a:txBody>
                    <a:bodyPr/>
                    <a:lstStyle/>
                    <a:p>
                      <a:r>
                        <a:rPr kumimoji="1" lang="ja-JP" altLang="en-US" sz="1000" b="1" dirty="0">
                          <a:latin typeface="Meiryo UI" panose="020B0604030504040204" pitchFamily="50" charset="-128"/>
                          <a:ea typeface="Meiryo UI" panose="020B0604030504040204" pitchFamily="50" charset="-128"/>
                        </a:rPr>
                        <a:t>全社</a:t>
                      </a:r>
                    </a:p>
                  </a:txBody>
                  <a:tcPr marL="101590" marR="101590" marT="34350" marB="3435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2587222542"/>
                  </a:ext>
                </a:extLst>
              </a:tr>
              <a:tr h="0">
                <a:tc vMerge="1">
                  <a:txBody>
                    <a:bodyPr/>
                    <a:lstStyle/>
                    <a:p>
                      <a:endParaRPr kumimoji="1" lang="ja-JP" altLang="en-US"/>
                    </a:p>
                  </a:txBody>
                  <a:tcPr/>
                </a:tc>
                <a:tc>
                  <a:txBody>
                    <a:bodyPr/>
                    <a:lstStyle/>
                    <a:p>
                      <a:pPr algn="l"/>
                      <a:r>
                        <a:rPr kumimoji="1" lang="ja-JP" altLang="en-US" sz="1000" dirty="0">
                          <a:latin typeface="Meiryo UI" panose="020B0604030504040204" pitchFamily="50" charset="-128"/>
                          <a:ea typeface="Meiryo UI" panose="020B0604030504040204" pitchFamily="50" charset="-128"/>
                        </a:rPr>
                        <a:t>売上高成長率（％）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BlToTr w="12700" cap="flat" cmpd="sng" algn="ctr">
                      <a:solidFill>
                        <a:schemeClr val="bg2">
                          <a:lumMod val="90000"/>
                        </a:schemeClr>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166855533"/>
                  </a:ext>
                </a:extLst>
              </a:tr>
              <a:tr h="0">
                <a:tc rowSpan="3">
                  <a:txBody>
                    <a:bodyPr/>
                    <a:lstStyle/>
                    <a:p>
                      <a:r>
                        <a:rPr kumimoji="1" lang="ja-JP" altLang="en-US" sz="1000" b="1" dirty="0">
                          <a:latin typeface="Meiryo UI" panose="020B0604030504040204" pitchFamily="50" charset="-128"/>
                          <a:ea typeface="Meiryo UI" panose="020B0604030504040204" pitchFamily="50" charset="-128"/>
                        </a:rPr>
                        <a:t>補助事業</a:t>
                      </a:r>
                      <a:endParaRPr kumimoji="1" lang="en-US" altLang="ja-JP" sz="1000" b="1" dirty="0">
                        <a:latin typeface="Meiryo UI" panose="020B0604030504040204" pitchFamily="50" charset="-128"/>
                        <a:ea typeface="Meiryo UI" panose="020B0604030504040204" pitchFamily="50" charset="-128"/>
                      </a:endParaRPr>
                    </a:p>
                  </a:txBody>
                  <a:tcPr marL="101590" marR="101590" marT="34350" marB="3435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673070463"/>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全社に占める割合（％）</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870229878"/>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売上高成長率（％）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BlToTr w="12700" cap="flat" cmpd="sng" algn="ctr">
                      <a:solidFill>
                        <a:schemeClr val="bg2">
                          <a:lumMod val="90000"/>
                        </a:schemeClr>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219320404"/>
                  </a:ext>
                </a:extLst>
              </a:tr>
            </a:tbl>
          </a:graphicData>
        </a:graphic>
      </p:graphicFrame>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2228912"/>
            <a:ext cx="244351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575237"/>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448745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売上高成長の実現に向けた取組</a:t>
            </a:r>
            <a:endParaRPr kumimoji="1" lang="en-US" altLang="ja-JP" sz="1200" b="1" dirty="0">
              <a:solidFill>
                <a:sysClr val="windowText" lastClr="000000"/>
              </a:solidFill>
              <a:latin typeface="Meiryo UI"/>
              <a:ea typeface="Meiryo UI"/>
            </a:endParaRPr>
          </a:p>
        </p:txBody>
      </p:sp>
      <p:sp>
        <p:nvSpPr>
          <p:cNvPr id="3" name="正方形/長方形 2">
            <a:extLst>
              <a:ext uri="{FF2B5EF4-FFF2-40B4-BE49-F238E27FC236}">
                <a16:creationId xmlns:a16="http://schemas.microsoft.com/office/drawing/2014/main" id="{2C7D2B59-7219-5F1A-0614-66435C5566DE}"/>
              </a:ext>
            </a:extLst>
          </p:cNvPr>
          <p:cNvSpPr/>
          <p:nvPr/>
        </p:nvSpPr>
        <p:spPr>
          <a:xfrm>
            <a:off x="129778" y="1246875"/>
            <a:ext cx="8884444" cy="79407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売上高成長率（補助事業期間を含む今後５年程度）の目標設定とともに、その実現に向けた取組をご記載ください。</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審査の対象となるのは補助事業実施期間（最長</a:t>
            </a:r>
            <a:r>
              <a:rPr kumimoji="1" lang="en-US" altLang="ja-JP" sz="1200" dirty="0">
                <a:solidFill>
                  <a:schemeClr val="tx1"/>
                </a:solidFill>
                <a:latin typeface="Meiryo UI" panose="020B0604030504040204" pitchFamily="50" charset="-128"/>
                <a:ea typeface="Meiryo UI" panose="020B0604030504040204" pitchFamily="50" charset="-128"/>
              </a:rPr>
              <a:t>24</a:t>
            </a:r>
            <a:r>
              <a:rPr kumimoji="1" lang="ja-JP" altLang="en-US" sz="1200" dirty="0">
                <a:solidFill>
                  <a:schemeClr val="tx1"/>
                </a:solidFill>
                <a:latin typeface="Meiryo UI" panose="020B0604030504040204" pitchFamily="50" charset="-128"/>
                <a:ea typeface="Meiryo UI" panose="020B0604030504040204" pitchFamily="50" charset="-128"/>
              </a:rPr>
              <a:t>か月間）の終了後、３年間の数値（表中</a:t>
            </a:r>
            <a:r>
              <a:rPr kumimoji="1" lang="en-US" altLang="ja-JP" sz="1200" dirty="0">
                <a:solidFill>
                  <a:schemeClr val="tx1"/>
                </a:solidFill>
                <a:latin typeface="Meiryo UI" panose="020B0604030504040204" pitchFamily="50" charset="-128"/>
                <a:ea typeface="Meiryo UI" panose="020B0604030504040204" pitchFamily="50" charset="-128"/>
              </a:rPr>
              <a:t>2027</a:t>
            </a:r>
            <a:r>
              <a:rPr kumimoji="1" lang="ja-JP" altLang="en-US" sz="1200" dirty="0">
                <a:solidFill>
                  <a:schemeClr val="tx1"/>
                </a:solidFill>
                <a:latin typeface="Meiryo UI" panose="020B0604030504040204" pitchFamily="50" charset="-128"/>
                <a:ea typeface="Meiryo UI" panose="020B0604030504040204" pitchFamily="50" charset="-128"/>
              </a:rPr>
              <a:t>年度～</a:t>
            </a:r>
            <a:r>
              <a:rPr kumimoji="1" lang="en-US" altLang="ja-JP" sz="1200" dirty="0">
                <a:solidFill>
                  <a:schemeClr val="tx1"/>
                </a:solidFill>
                <a:latin typeface="Meiryo UI" panose="020B0604030504040204" pitchFamily="50" charset="-128"/>
                <a:ea typeface="Meiryo UI" panose="020B0604030504040204" pitchFamily="50" charset="-128"/>
              </a:rPr>
              <a:t>2029</a:t>
            </a:r>
            <a:r>
              <a:rPr kumimoji="1" lang="ja-JP" altLang="en-US" sz="1200" dirty="0">
                <a:solidFill>
                  <a:schemeClr val="tx1"/>
                </a:solidFill>
                <a:latin typeface="Meiryo UI" panose="020B0604030504040204" pitchFamily="50" charset="-128"/>
                <a:ea typeface="Meiryo UI" panose="020B0604030504040204" pitchFamily="50" charset="-128"/>
              </a:rPr>
              <a:t>年度）となります。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吹き出し: 四角形 11">
            <a:extLst>
              <a:ext uri="{FF2B5EF4-FFF2-40B4-BE49-F238E27FC236}">
                <a16:creationId xmlns:a16="http://schemas.microsoft.com/office/drawing/2014/main" id="{58F9DC2F-0045-64D7-33A3-BEB52C27DD82}"/>
              </a:ext>
            </a:extLst>
          </p:cNvPr>
          <p:cNvSpPr/>
          <p:nvPr/>
        </p:nvSpPr>
        <p:spPr>
          <a:xfrm>
            <a:off x="328007" y="5331959"/>
            <a:ext cx="2239361" cy="846190"/>
          </a:xfrm>
          <a:prstGeom prst="wedgeRectCallout">
            <a:avLst>
              <a:gd name="adj1" fmla="val -23457"/>
              <a:gd name="adj2" fmla="val -1097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本補助事業を含めて、売上高成長率を実現できる根拠や具体的な計画を事業戦略を基にご説明ください。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334AA51E-D9A1-6BDA-DDFE-0EB0628B41B9}"/>
              </a:ext>
            </a:extLst>
          </p:cNvPr>
          <p:cNvSpPr/>
          <p:nvPr/>
        </p:nvSpPr>
        <p:spPr>
          <a:xfrm flipH="1">
            <a:off x="5556195" y="4178839"/>
            <a:ext cx="2791299" cy="1298036"/>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参考情報（単独申請者用）」の該当列の</a:t>
            </a:r>
            <a:r>
              <a:rPr kumimoji="1" lang="en-US" altLang="ja-JP" sz="900" dirty="0">
                <a:solidFill>
                  <a:srgbClr val="FF0000"/>
                </a:solidFill>
                <a:latin typeface="Meiryo UI" panose="020B0604030504040204" pitchFamily="50" charset="-128"/>
                <a:ea typeface="Meiryo UI" panose="020B0604030504040204" pitchFamily="50" charset="-128"/>
              </a:rPr>
              <a:t>11</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15</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9</a:t>
            </a:fld>
            <a:endParaRPr kumimoji="1" lang="ja-JP" altLang="en-US"/>
          </a:p>
        </p:txBody>
      </p:sp>
      <p:sp>
        <p:nvSpPr>
          <p:cNvPr id="14" name="四角形: 1 つの角を切り取る 13">
            <a:extLst>
              <a:ext uri="{FF2B5EF4-FFF2-40B4-BE49-F238E27FC236}">
                <a16:creationId xmlns:a16="http://schemas.microsoft.com/office/drawing/2014/main" id="{039F494E-3CE2-B4BD-8B3A-8B75C48ABB2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1A8BD7DA-1D1B-9D8C-EA26-31B5AF5E710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7" name="四角形: 1 つの角を切り取る 16">
            <a:extLst>
              <a:ext uri="{FF2B5EF4-FFF2-40B4-BE49-F238E27FC236}">
                <a16:creationId xmlns:a16="http://schemas.microsoft.com/office/drawing/2014/main" id="{1DB5ABFA-D550-61C7-42D1-CAB52F66D2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8" name="矢印: 左右 17">
            <a:extLst>
              <a:ext uri="{FF2B5EF4-FFF2-40B4-BE49-F238E27FC236}">
                <a16:creationId xmlns:a16="http://schemas.microsoft.com/office/drawing/2014/main" id="{17F21E4E-BD93-9EAB-AFF4-0F8C7A281A66}"/>
              </a:ext>
            </a:extLst>
          </p:cNvPr>
          <p:cNvSpPr/>
          <p:nvPr/>
        </p:nvSpPr>
        <p:spPr>
          <a:xfrm>
            <a:off x="3752850" y="2535071"/>
            <a:ext cx="1875248" cy="295824"/>
          </a:xfrm>
          <a:prstGeom prst="leftRightArrow">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rPr>
              <a:t>補助事業実施期間</a:t>
            </a:r>
          </a:p>
        </p:txBody>
      </p:sp>
      <p:sp>
        <p:nvSpPr>
          <p:cNvPr id="21" name="吹き出し: 四角形 20">
            <a:extLst>
              <a:ext uri="{FF2B5EF4-FFF2-40B4-BE49-F238E27FC236}">
                <a16:creationId xmlns:a16="http://schemas.microsoft.com/office/drawing/2014/main" id="{DE110CCE-6188-C210-15F3-46E89CD7C1B5}"/>
              </a:ext>
            </a:extLst>
          </p:cNvPr>
          <p:cNvSpPr/>
          <p:nvPr/>
        </p:nvSpPr>
        <p:spPr>
          <a:xfrm>
            <a:off x="6108133" y="2163871"/>
            <a:ext cx="2239361" cy="687058"/>
          </a:xfrm>
          <a:prstGeom prst="wedgeRectCallout">
            <a:avLst>
              <a:gd name="adj1" fmla="val -62397"/>
              <a:gd name="adj2" fmla="val 45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本補助事業期間を追記いただき、期間に合わせて、矢印の長さや位置を修正してください。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96BECE5B-FB39-5481-4773-8485D8D325AE}"/>
              </a:ext>
            </a:extLst>
          </p:cNvPr>
          <p:cNvSpPr/>
          <p:nvPr/>
        </p:nvSpPr>
        <p:spPr>
          <a:xfrm>
            <a:off x="3569982" y="2238756"/>
            <a:ext cx="2355283" cy="2958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補助事業実施期間：●年●月～●年●月</a:t>
            </a:r>
          </a:p>
        </p:txBody>
      </p:sp>
      <p:sp>
        <p:nvSpPr>
          <p:cNvPr id="11" name="吹き出し: 四角形 10">
            <a:extLst>
              <a:ext uri="{FF2B5EF4-FFF2-40B4-BE49-F238E27FC236}">
                <a16:creationId xmlns:a16="http://schemas.microsoft.com/office/drawing/2014/main" id="{78AAD755-EEC3-D14C-DA6F-355FD41C0A05}"/>
              </a:ext>
            </a:extLst>
          </p:cNvPr>
          <p:cNvSpPr/>
          <p:nvPr/>
        </p:nvSpPr>
        <p:spPr>
          <a:xfrm flipH="1">
            <a:off x="2068150" y="3826319"/>
            <a:ext cx="2908410" cy="1397517"/>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コンソーシアム形式の場合は、最新決算期、基準年度、事業化報告</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a:t>
            </a:r>
            <a:r>
              <a:rPr kumimoji="1" lang="en-US" altLang="ja-JP" sz="900" b="1" dirty="0">
                <a:solidFill>
                  <a:srgbClr val="FF0000"/>
                </a:solidFill>
                <a:latin typeface="Meiryo UI" panose="020B0604030504040204" pitchFamily="50" charset="-128"/>
                <a:ea typeface="Meiryo UI" panose="020B0604030504040204" pitchFamily="50" charset="-128"/>
              </a:rPr>
              <a:t>3</a:t>
            </a:r>
            <a:r>
              <a:rPr kumimoji="1" lang="ja-JP" altLang="en-US" sz="900" b="1" dirty="0">
                <a:solidFill>
                  <a:srgbClr val="FF0000"/>
                </a:solidFill>
                <a:latin typeface="Meiryo UI" panose="020B0604030504040204" pitchFamily="50" charset="-128"/>
                <a:ea typeface="Meiryo UI" panose="020B0604030504040204" pitchFamily="50" charset="-128"/>
              </a:rPr>
              <a:t>年分のみ欄を設け、</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参考情報（共同申請者用）」の該当列の</a:t>
            </a:r>
            <a:r>
              <a:rPr kumimoji="1" lang="en-US" altLang="ja-JP" sz="900" dirty="0">
                <a:solidFill>
                  <a:srgbClr val="FF0000"/>
                </a:solidFill>
                <a:latin typeface="Meiryo UI" panose="020B0604030504040204" pitchFamily="50" charset="-128"/>
                <a:ea typeface="Meiryo UI" panose="020B0604030504040204" pitchFamily="50" charset="-128"/>
              </a:rPr>
              <a:t>9</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13</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1424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6915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dirty="0">
              <a:latin typeface="Meiryo UI"/>
              <a:ea typeface="Meiryo UI"/>
            </a:endParaRPr>
          </a:p>
        </p:txBody>
      </p:sp>
      <p:sp>
        <p:nvSpPr>
          <p:cNvPr id="19" name="正方形/長方形 18">
            <a:extLst>
              <a:ext uri="{FF2B5EF4-FFF2-40B4-BE49-F238E27FC236}">
                <a16:creationId xmlns:a16="http://schemas.microsoft.com/office/drawing/2014/main" id="{EB7F29DF-85A2-CDA3-391E-633979B9C013}"/>
              </a:ext>
            </a:extLst>
          </p:cNvPr>
          <p:cNvSpPr/>
          <p:nvPr/>
        </p:nvSpPr>
        <p:spPr>
          <a:xfrm>
            <a:off x="129778" y="1233547"/>
            <a:ext cx="8884444" cy="631535"/>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付加価値増加率（補助事業期間を含む今後５年程度）の目標設定とともに、その実現に向けた取組をご記載ください。</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審査の対象となるのは補助事業実施期間（最長</a:t>
            </a:r>
            <a:r>
              <a:rPr kumimoji="1" lang="en-US" altLang="ja-JP" sz="1200" dirty="0">
                <a:solidFill>
                  <a:schemeClr val="tx1"/>
                </a:solidFill>
                <a:latin typeface="Meiryo UI" panose="020B0604030504040204" pitchFamily="50" charset="-128"/>
                <a:ea typeface="Meiryo UI" panose="020B0604030504040204" pitchFamily="50" charset="-128"/>
              </a:rPr>
              <a:t>24</a:t>
            </a:r>
            <a:r>
              <a:rPr kumimoji="1" lang="ja-JP" altLang="en-US" sz="1200" dirty="0">
                <a:solidFill>
                  <a:schemeClr val="tx1"/>
                </a:solidFill>
                <a:latin typeface="Meiryo UI" panose="020B0604030504040204" pitchFamily="50" charset="-128"/>
                <a:ea typeface="Meiryo UI" panose="020B0604030504040204" pitchFamily="50" charset="-128"/>
              </a:rPr>
              <a:t>か月間）の終了後、３年間の数値（表中</a:t>
            </a:r>
            <a:r>
              <a:rPr kumimoji="1" lang="en-US" altLang="ja-JP" sz="1200" dirty="0">
                <a:solidFill>
                  <a:schemeClr val="tx1"/>
                </a:solidFill>
                <a:latin typeface="Meiryo UI" panose="020B0604030504040204" pitchFamily="50" charset="-128"/>
                <a:ea typeface="Meiryo UI" panose="020B0604030504040204" pitchFamily="50" charset="-128"/>
              </a:rPr>
              <a:t>2027</a:t>
            </a:r>
            <a:r>
              <a:rPr kumimoji="1" lang="ja-JP" altLang="en-US" sz="1200" dirty="0">
                <a:solidFill>
                  <a:schemeClr val="tx1"/>
                </a:solidFill>
                <a:latin typeface="Meiryo UI" panose="020B0604030504040204" pitchFamily="50" charset="-128"/>
                <a:ea typeface="Meiryo UI" panose="020B0604030504040204" pitchFamily="50" charset="-128"/>
              </a:rPr>
              <a:t>年度～</a:t>
            </a:r>
            <a:r>
              <a:rPr kumimoji="1" lang="en-US" altLang="ja-JP" sz="1200" dirty="0">
                <a:solidFill>
                  <a:schemeClr val="tx1"/>
                </a:solidFill>
                <a:latin typeface="Meiryo UI" panose="020B0604030504040204" pitchFamily="50" charset="-128"/>
                <a:ea typeface="Meiryo UI" panose="020B0604030504040204" pitchFamily="50" charset="-128"/>
              </a:rPr>
              <a:t>2029</a:t>
            </a:r>
            <a:r>
              <a:rPr kumimoji="1" lang="ja-JP" altLang="en-US" sz="1200" dirty="0">
                <a:solidFill>
                  <a:schemeClr val="tx1"/>
                </a:solidFill>
                <a:latin typeface="Meiryo UI" panose="020B0604030504040204" pitchFamily="50" charset="-128"/>
                <a:ea typeface="Meiryo UI" panose="020B0604030504040204" pitchFamily="50" charset="-128"/>
              </a:rPr>
              <a:t>年度）となります。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p:txBody>
          <a:bodyPr/>
          <a:lstStyle/>
          <a:p>
            <a:fld id="{70AD163A-2AD1-4CCD-B429-51A5FDE21725}" type="slidenum">
              <a:rPr kumimoji="1" lang="ja-JP" altLang="en-US" smtClean="0"/>
              <a:t>10</a:t>
            </a:fld>
            <a:endParaRPr kumimoji="1" lang="ja-JP" altLang="en-US"/>
          </a:p>
        </p:txBody>
      </p:sp>
      <p:sp>
        <p:nvSpPr>
          <p:cNvPr id="28" name="四角形: 1 つの角を切り取る 27">
            <a:extLst>
              <a:ext uri="{FF2B5EF4-FFF2-40B4-BE49-F238E27FC236}">
                <a16:creationId xmlns:a16="http://schemas.microsoft.com/office/drawing/2014/main" id="{F4D4F9FA-B0DE-B89A-869A-8BE6713CE5C9}"/>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5DC329E6-528F-77E6-1358-E40557B3A0D6}"/>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30" name="四角形: 1 つの角を切り取る 29">
            <a:extLst>
              <a:ext uri="{FF2B5EF4-FFF2-40B4-BE49-F238E27FC236}">
                <a16:creationId xmlns:a16="http://schemas.microsoft.com/office/drawing/2014/main" id="{4CA38F6D-F00A-6CFF-B359-CF6F40B2759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2" name="正方形/長方形 11">
            <a:extLst>
              <a:ext uri="{FF2B5EF4-FFF2-40B4-BE49-F238E27FC236}">
                <a16:creationId xmlns:a16="http://schemas.microsoft.com/office/drawing/2014/main" id="{26D2CC18-868A-8DF6-3156-A8C75272A369}"/>
              </a:ext>
            </a:extLst>
          </p:cNvPr>
          <p:cNvSpPr/>
          <p:nvPr/>
        </p:nvSpPr>
        <p:spPr>
          <a:xfrm>
            <a:off x="159796" y="4575237"/>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46784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付加価値増加の実現に向けた取組</a:t>
            </a:r>
            <a:endParaRPr kumimoji="1" lang="en-US" altLang="ja-JP" sz="1200" b="1" dirty="0">
              <a:solidFill>
                <a:sysClr val="windowText" lastClr="000000"/>
              </a:solidFill>
              <a:latin typeface="Meiryo UI"/>
              <a:ea typeface="Meiryo UI"/>
            </a:endParaRPr>
          </a:p>
        </p:txBody>
      </p:sp>
      <p:sp>
        <p:nvSpPr>
          <p:cNvPr id="17" name="吹き出し: 四角形 16">
            <a:extLst>
              <a:ext uri="{FF2B5EF4-FFF2-40B4-BE49-F238E27FC236}">
                <a16:creationId xmlns:a16="http://schemas.microsoft.com/office/drawing/2014/main" id="{00E78DE3-5BA4-1AAF-7818-1494A528EDC3}"/>
              </a:ext>
            </a:extLst>
          </p:cNvPr>
          <p:cNvSpPr/>
          <p:nvPr/>
        </p:nvSpPr>
        <p:spPr>
          <a:xfrm>
            <a:off x="246521" y="5347887"/>
            <a:ext cx="2888862" cy="846190"/>
          </a:xfrm>
          <a:prstGeom prst="wedgeRectCallout">
            <a:avLst>
              <a:gd name="adj1" fmla="val -23916"/>
              <a:gd name="adj2" fmla="val -10081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省力化や生産性向上の取組を通じて、掲げられた付加価値増加率の目標を実現できる根拠や計画を記載してください。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graphicFrame>
        <p:nvGraphicFramePr>
          <p:cNvPr id="3" name="表 15">
            <a:extLst>
              <a:ext uri="{FF2B5EF4-FFF2-40B4-BE49-F238E27FC236}">
                <a16:creationId xmlns:a16="http://schemas.microsoft.com/office/drawing/2014/main" id="{8159BE73-CA32-D649-B3D4-20AB122C3F25}"/>
              </a:ext>
            </a:extLst>
          </p:cNvPr>
          <p:cNvGraphicFramePr>
            <a:graphicFrameLocks noGrp="1"/>
          </p:cNvGraphicFramePr>
          <p:nvPr>
            <p:extLst>
              <p:ext uri="{D42A27DB-BD31-4B8C-83A1-F6EECF244321}">
                <p14:modId xmlns:p14="http://schemas.microsoft.com/office/powerpoint/2010/main" val="1763485991"/>
              </p:ext>
            </p:extLst>
          </p:nvPr>
        </p:nvGraphicFramePr>
        <p:xfrm>
          <a:off x="138018" y="2705087"/>
          <a:ext cx="8928003" cy="1738080"/>
        </p:xfrm>
        <a:graphic>
          <a:graphicData uri="http://schemas.openxmlformats.org/drawingml/2006/table">
            <a:tbl>
              <a:tblPr firstRow="1" bandRow="1">
                <a:tableStyleId>{5C22544A-7EE6-4342-B048-85BDC9FD1C3A}</a:tableStyleId>
              </a:tblPr>
              <a:tblGrid>
                <a:gridCol w="824007">
                  <a:extLst>
                    <a:ext uri="{9D8B030D-6E8A-4147-A177-3AD203B41FA5}">
                      <a16:colId xmlns:a16="http://schemas.microsoft.com/office/drawing/2014/main" val="3169601281"/>
                    </a:ext>
                  </a:extLst>
                </a:gridCol>
                <a:gridCol w="1641475">
                  <a:extLst>
                    <a:ext uri="{9D8B030D-6E8A-4147-A177-3AD203B41FA5}">
                      <a16:colId xmlns:a16="http://schemas.microsoft.com/office/drawing/2014/main" val="2008957846"/>
                    </a:ext>
                  </a:extLst>
                </a:gridCol>
                <a:gridCol w="962660">
                  <a:extLst>
                    <a:ext uri="{9D8B030D-6E8A-4147-A177-3AD203B41FA5}">
                      <a16:colId xmlns:a16="http://schemas.microsoft.com/office/drawing/2014/main" val="4242931742"/>
                    </a:ext>
                  </a:extLst>
                </a:gridCol>
                <a:gridCol w="929640">
                  <a:extLst>
                    <a:ext uri="{9D8B030D-6E8A-4147-A177-3AD203B41FA5}">
                      <a16:colId xmlns:a16="http://schemas.microsoft.com/office/drawing/2014/main" val="2350833029"/>
                    </a:ext>
                  </a:extLst>
                </a:gridCol>
                <a:gridCol w="971550">
                  <a:extLst>
                    <a:ext uri="{9D8B030D-6E8A-4147-A177-3AD203B41FA5}">
                      <a16:colId xmlns:a16="http://schemas.microsoft.com/office/drawing/2014/main" val="3940804484"/>
                    </a:ext>
                  </a:extLst>
                </a:gridCol>
                <a:gridCol w="1190625">
                  <a:extLst>
                    <a:ext uri="{9D8B030D-6E8A-4147-A177-3AD203B41FA5}">
                      <a16:colId xmlns:a16="http://schemas.microsoft.com/office/drawing/2014/main" val="1933326502"/>
                    </a:ext>
                  </a:extLst>
                </a:gridCol>
                <a:gridCol w="1228725">
                  <a:extLst>
                    <a:ext uri="{9D8B030D-6E8A-4147-A177-3AD203B41FA5}">
                      <a16:colId xmlns:a16="http://schemas.microsoft.com/office/drawing/2014/main" val="574974242"/>
                    </a:ext>
                  </a:extLst>
                </a:gridCol>
                <a:gridCol w="1179321">
                  <a:extLst>
                    <a:ext uri="{9D8B030D-6E8A-4147-A177-3AD203B41FA5}">
                      <a16:colId xmlns:a16="http://schemas.microsoft.com/office/drawing/2014/main" val="2830091423"/>
                    </a:ext>
                  </a:extLst>
                </a:gridCol>
              </a:tblGrid>
              <a:tr h="0">
                <a:tc>
                  <a:txBody>
                    <a:bodyPr/>
                    <a:lstStyle/>
                    <a:p>
                      <a:r>
                        <a:rPr kumimoji="1" lang="ja-JP" altLang="en-US" sz="1000" dirty="0">
                          <a:latin typeface="Meiryo UI" panose="020B0604030504040204" pitchFamily="50" charset="-128"/>
                          <a:ea typeface="Meiryo UI" panose="020B0604030504040204" pitchFamily="50" charset="-128"/>
                        </a:rPr>
                        <a:t>対象</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項目</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最新決算期</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（実績）</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2025</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2026</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基準年度</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2027</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2028</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2029</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721737215"/>
                  </a:ext>
                </a:extLst>
              </a:tr>
              <a:tr h="0">
                <a:tc rowSpan="5">
                  <a:txBody>
                    <a:bodyPr/>
                    <a:lstStyle/>
                    <a:p>
                      <a:r>
                        <a:rPr kumimoji="1" lang="ja-JP" altLang="en-US" sz="1000" b="1" dirty="0">
                          <a:latin typeface="Meiryo UI" panose="020B0604030504040204" pitchFamily="50" charset="-128"/>
                          <a:ea typeface="Meiryo UI" panose="020B0604030504040204" pitchFamily="50" charset="-128"/>
                        </a:rPr>
                        <a:t>全社</a:t>
                      </a:r>
                    </a:p>
                  </a:txBody>
                  <a:tcPr marL="101590" marR="101590"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営業利益（千円）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2587222542"/>
                  </a:ext>
                </a:extLst>
              </a:tr>
              <a:tr h="0">
                <a:tc vMerge="1">
                  <a:txBody>
                    <a:bodyPr/>
                    <a:lstStyle/>
                    <a:p>
                      <a:endParaRPr kumimoji="1" lang="ja-JP" altLang="en-US"/>
                    </a:p>
                  </a:txBody>
                  <a:tcPr/>
                </a:tc>
                <a:tc>
                  <a:txBody>
                    <a:bodyPr/>
                    <a:lstStyle/>
                    <a:p>
                      <a:pPr algn="l"/>
                      <a:r>
                        <a:rPr kumimoji="1" lang="ja-JP" altLang="en-US" sz="1000" dirty="0">
                          <a:latin typeface="Meiryo UI" panose="020B0604030504040204" pitchFamily="50" charset="-128"/>
                          <a:ea typeface="Meiryo UI" panose="020B0604030504040204" pitchFamily="50" charset="-128"/>
                        </a:rPr>
                        <a:t>給与支給総額（千円）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166855533"/>
                  </a:ext>
                </a:extLst>
              </a:tr>
              <a:tr h="0">
                <a:tc vMerge="1">
                  <a:txBody>
                    <a:bodyPr/>
                    <a:lstStyle/>
                    <a:p>
                      <a:endParaRPr kumimoji="1" lang="en-US" altLang="ja-JP" sz="1000" b="1" dirty="0">
                        <a:latin typeface="Meiryo UI" panose="020B0604030504040204" pitchFamily="50" charset="-128"/>
                        <a:ea typeface="Meiryo UI" panose="020B0604030504040204" pitchFamily="50" charset="-128"/>
                      </a:endParaRPr>
                    </a:p>
                  </a:txBody>
                  <a:tcPr marL="101590" marR="101590"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減価償却費（千円）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673070463"/>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付加価値額（千円）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870229878"/>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付加価値増加率（％）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BlToTr w="12700" cap="flat" cmpd="sng" algn="ctr">
                      <a:solidFill>
                        <a:schemeClr val="accent3"/>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219320404"/>
                  </a:ext>
                </a:extLst>
              </a:tr>
            </a:tbl>
          </a:graphicData>
        </a:graphic>
      </p:graphicFrame>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2063812"/>
            <a:ext cx="2944960"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a:t>
            </a:r>
          </a:p>
        </p:txBody>
      </p:sp>
      <p:sp>
        <p:nvSpPr>
          <p:cNvPr id="7" name="矢印: 左右 6">
            <a:extLst>
              <a:ext uri="{FF2B5EF4-FFF2-40B4-BE49-F238E27FC236}">
                <a16:creationId xmlns:a16="http://schemas.microsoft.com/office/drawing/2014/main" id="{567D792A-6EE3-CBA7-52A8-4F3544EDF863}"/>
              </a:ext>
            </a:extLst>
          </p:cNvPr>
          <p:cNvSpPr/>
          <p:nvPr/>
        </p:nvSpPr>
        <p:spPr>
          <a:xfrm>
            <a:off x="3617947" y="2363531"/>
            <a:ext cx="1875248" cy="295824"/>
          </a:xfrm>
          <a:prstGeom prst="leftRightArrow">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rPr>
              <a:t>補助事業実施期間</a:t>
            </a:r>
          </a:p>
        </p:txBody>
      </p:sp>
      <p:sp>
        <p:nvSpPr>
          <p:cNvPr id="8" name="吹き出し: 四角形 7">
            <a:extLst>
              <a:ext uri="{FF2B5EF4-FFF2-40B4-BE49-F238E27FC236}">
                <a16:creationId xmlns:a16="http://schemas.microsoft.com/office/drawing/2014/main" id="{B7BB45D5-463D-7E7B-8B7D-9B5F69D248EA}"/>
              </a:ext>
            </a:extLst>
          </p:cNvPr>
          <p:cNvSpPr/>
          <p:nvPr/>
        </p:nvSpPr>
        <p:spPr>
          <a:xfrm>
            <a:off x="6612958" y="1990447"/>
            <a:ext cx="2239361" cy="687058"/>
          </a:xfrm>
          <a:prstGeom prst="wedgeRectCallout">
            <a:avLst>
              <a:gd name="adj1" fmla="val -62397"/>
              <a:gd name="adj2" fmla="val 45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本補助事業期間を追記いただき、期間に合わせて、矢印の長さや位置を修正してください。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598D1F5-E287-3471-C3FE-4C053A5974B3}"/>
              </a:ext>
            </a:extLst>
          </p:cNvPr>
          <p:cNvSpPr/>
          <p:nvPr/>
        </p:nvSpPr>
        <p:spPr>
          <a:xfrm>
            <a:off x="3464639" y="2063812"/>
            <a:ext cx="2355283" cy="2958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補助事業実施期間：●年●月～●年●月</a:t>
            </a:r>
          </a:p>
        </p:txBody>
      </p:sp>
      <p:sp>
        <p:nvSpPr>
          <p:cNvPr id="6" name="吹き出し: 四角形 5">
            <a:extLst>
              <a:ext uri="{FF2B5EF4-FFF2-40B4-BE49-F238E27FC236}">
                <a16:creationId xmlns:a16="http://schemas.microsoft.com/office/drawing/2014/main" id="{D55425D6-883F-40D2-A5F7-905679EF5658}"/>
              </a:ext>
            </a:extLst>
          </p:cNvPr>
          <p:cNvSpPr/>
          <p:nvPr/>
        </p:nvSpPr>
        <p:spPr>
          <a:xfrm flipH="1">
            <a:off x="5556195" y="4178839"/>
            <a:ext cx="2785165" cy="1298036"/>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参考情報（単独申請者用）」の該当列の</a:t>
            </a:r>
            <a:r>
              <a:rPr kumimoji="1" lang="en-US" altLang="ja-JP" sz="900" dirty="0">
                <a:solidFill>
                  <a:srgbClr val="FF0000"/>
                </a:solidFill>
                <a:latin typeface="Meiryo UI" panose="020B0604030504040204" pitchFamily="50" charset="-128"/>
                <a:ea typeface="Meiryo UI" panose="020B0604030504040204" pitchFamily="50" charset="-128"/>
              </a:rPr>
              <a:t>18</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22</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11" name="吹き出し: 四角形 10">
            <a:extLst>
              <a:ext uri="{FF2B5EF4-FFF2-40B4-BE49-F238E27FC236}">
                <a16:creationId xmlns:a16="http://schemas.microsoft.com/office/drawing/2014/main" id="{B768011F-D908-C600-BE09-A9EB38DE6D24}"/>
              </a:ext>
            </a:extLst>
          </p:cNvPr>
          <p:cNvSpPr/>
          <p:nvPr/>
        </p:nvSpPr>
        <p:spPr>
          <a:xfrm flipH="1">
            <a:off x="2010434" y="3701943"/>
            <a:ext cx="2908410" cy="1397517"/>
          </a:xfrm>
          <a:prstGeom prst="wedgeRectCallout">
            <a:avLst>
              <a:gd name="adj1" fmla="val -28593"/>
              <a:gd name="adj2" fmla="val -952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コンソーシアム形式の場合は、最新決算期、基準年度、事業化報告</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a:t>
            </a:r>
            <a:r>
              <a:rPr kumimoji="1" lang="en-US" altLang="ja-JP" sz="900" b="1" dirty="0">
                <a:solidFill>
                  <a:srgbClr val="FF0000"/>
                </a:solidFill>
                <a:latin typeface="Meiryo UI" panose="020B0604030504040204" pitchFamily="50" charset="-128"/>
                <a:ea typeface="Meiryo UI" panose="020B0604030504040204" pitchFamily="50" charset="-128"/>
              </a:rPr>
              <a:t>3</a:t>
            </a:r>
            <a:r>
              <a:rPr kumimoji="1" lang="ja-JP" altLang="en-US" sz="900" b="1" dirty="0">
                <a:solidFill>
                  <a:srgbClr val="FF0000"/>
                </a:solidFill>
                <a:latin typeface="Meiryo UI" panose="020B0604030504040204" pitchFamily="50" charset="-128"/>
                <a:ea typeface="Meiryo UI" panose="020B0604030504040204" pitchFamily="50" charset="-128"/>
              </a:rPr>
              <a:t>年分のみ欄を設け、</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参考情報（共同申請者用）」の該当列の</a:t>
            </a:r>
            <a:r>
              <a:rPr kumimoji="1" lang="en-US" altLang="ja-JP" sz="900" dirty="0">
                <a:solidFill>
                  <a:srgbClr val="FF0000"/>
                </a:solidFill>
                <a:latin typeface="Meiryo UI" panose="020B0604030504040204" pitchFamily="50" charset="-128"/>
                <a:ea typeface="Meiryo UI" panose="020B0604030504040204" pitchFamily="50" charset="-128"/>
              </a:rPr>
              <a:t>16</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20</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b="1" dirty="0">
              <a:solidFill>
                <a:srgbClr val="FF0000"/>
              </a:solidFill>
              <a:latin typeface="Meiryo UI" panose="020B0604030504040204" pitchFamily="50" charset="-128"/>
              <a:ea typeface="Meiryo UI" panose="020B0604030504040204" pitchFamily="50" charset="-128"/>
            </a:endParaRPr>
          </a:p>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なお、過去の実績がない場合は、その旨を理由とともに吹き出し等でご記載の上、過年度の数値は空欄にして頂いて問題ございません。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53220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754920"/>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636492"/>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収益規模に応じたリスクをとった投資であることの説明</a:t>
            </a:r>
            <a:endParaRPr kumimoji="1" lang="en-US" altLang="ja-JP" sz="1200" b="1" dirty="0">
              <a:solidFill>
                <a:sysClr val="windowText" lastClr="000000"/>
              </a:solidFill>
              <a:latin typeface="Meiryo UI"/>
              <a:ea typeface="Meiryo UI"/>
            </a:endParaRPr>
          </a:p>
        </p:txBody>
      </p:sp>
      <p:sp>
        <p:nvSpPr>
          <p:cNvPr id="3" name="正方形/長方形 2">
            <a:extLst>
              <a:ext uri="{FF2B5EF4-FFF2-40B4-BE49-F238E27FC236}">
                <a16:creationId xmlns:a16="http://schemas.microsoft.com/office/drawing/2014/main" id="{AB5E9327-4B59-1224-FAB7-5DE20FB8A0C2}"/>
              </a:ext>
            </a:extLst>
          </p:cNvPr>
          <p:cNvSpPr/>
          <p:nvPr/>
        </p:nvSpPr>
        <p:spPr>
          <a:xfrm>
            <a:off x="129778" y="1225609"/>
            <a:ext cx="8884444" cy="80869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売上高投資比率をご記載ください。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000" dirty="0">
                <a:solidFill>
                  <a:schemeClr val="tx1"/>
                </a:solidFill>
                <a:latin typeface="Meiryo UI" panose="020B0604030504040204" pitchFamily="50" charset="-128"/>
                <a:ea typeface="Meiryo UI" panose="020B0604030504040204" pitchFamily="50" charset="-128"/>
              </a:rPr>
              <a:t>売上高投資比率は、「本補助事業全体に要する経費（自己負担分も含め、今回、補助事業を通じて実施する設備投資に係る経費の全体額）」が、直近決算期の売上高に占める割合を指します。例えば、補助事業を通じて</a:t>
            </a:r>
            <a:r>
              <a:rPr kumimoji="1" lang="en-US" altLang="ja-JP" sz="1000" dirty="0">
                <a:solidFill>
                  <a:schemeClr val="tx1"/>
                </a:solidFill>
                <a:latin typeface="Meiryo UI" panose="020B0604030504040204" pitchFamily="50" charset="-128"/>
                <a:ea typeface="Meiryo UI" panose="020B0604030504040204" pitchFamily="50" charset="-128"/>
              </a:rPr>
              <a:t>20</a:t>
            </a:r>
            <a:r>
              <a:rPr kumimoji="1" lang="ja-JP" altLang="en-US" sz="1000" dirty="0">
                <a:solidFill>
                  <a:schemeClr val="tx1"/>
                </a:solidFill>
                <a:latin typeface="Meiryo UI" panose="020B0604030504040204" pitchFamily="50" charset="-128"/>
                <a:ea typeface="Meiryo UI" panose="020B0604030504040204" pitchFamily="50" charset="-128"/>
              </a:rPr>
              <a:t>億円の設備投資を実施する場合、直近決算期の売上高が</a:t>
            </a:r>
            <a:r>
              <a:rPr kumimoji="1" lang="en-US" altLang="ja-JP" sz="1000" dirty="0">
                <a:solidFill>
                  <a:schemeClr val="tx1"/>
                </a:solidFill>
                <a:latin typeface="Meiryo UI" panose="020B0604030504040204" pitchFamily="50" charset="-128"/>
                <a:ea typeface="Meiryo UI" panose="020B0604030504040204" pitchFamily="50" charset="-128"/>
              </a:rPr>
              <a:t>50</a:t>
            </a:r>
            <a:r>
              <a:rPr kumimoji="1" lang="ja-JP" altLang="en-US" sz="1000" dirty="0">
                <a:solidFill>
                  <a:schemeClr val="tx1"/>
                </a:solidFill>
                <a:latin typeface="Meiryo UI" panose="020B0604030504040204" pitchFamily="50" charset="-128"/>
                <a:ea typeface="Meiryo UI" panose="020B0604030504040204" pitchFamily="50" charset="-128"/>
              </a:rPr>
              <a:t>億円としますと、売上高投資比率は約</a:t>
            </a:r>
            <a:r>
              <a:rPr kumimoji="1" lang="en-US" altLang="ja-JP" sz="1000" dirty="0">
                <a:solidFill>
                  <a:schemeClr val="tx1"/>
                </a:solidFill>
                <a:latin typeface="Meiryo UI" panose="020B0604030504040204" pitchFamily="50" charset="-128"/>
                <a:ea typeface="Meiryo UI" panose="020B0604030504040204" pitchFamily="50" charset="-128"/>
              </a:rPr>
              <a:t>40</a:t>
            </a:r>
            <a:r>
              <a:rPr kumimoji="1" lang="ja-JP" altLang="en-US" sz="1000" dirty="0">
                <a:solidFill>
                  <a:schemeClr val="tx1"/>
                </a:solidFill>
                <a:latin typeface="Meiryo UI" panose="020B0604030504040204" pitchFamily="50" charset="-128"/>
                <a:ea typeface="Meiryo UI" panose="020B0604030504040204" pitchFamily="50" charset="-128"/>
              </a:rPr>
              <a:t>％となります。 </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11</a:t>
            </a:fld>
            <a:endParaRPr kumimoji="1" lang="ja-JP" altLang="en-US" dirty="0"/>
          </a:p>
        </p:txBody>
      </p:sp>
      <p:sp>
        <p:nvSpPr>
          <p:cNvPr id="14" name="四角形: 1 つの角を切り取る 13">
            <a:extLst>
              <a:ext uri="{FF2B5EF4-FFF2-40B4-BE49-F238E27FC236}">
                <a16:creationId xmlns:a16="http://schemas.microsoft.com/office/drawing/2014/main" id="{0FFF3319-5981-D7E3-E697-58D18AF159B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A428A915-96E2-3DB4-A5CF-E62DA179DD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7" name="四角形: 1 つの角を切り取る 16">
            <a:extLst>
              <a:ext uri="{FF2B5EF4-FFF2-40B4-BE49-F238E27FC236}">
                <a16:creationId xmlns:a16="http://schemas.microsoft.com/office/drawing/2014/main" id="{456C504E-E8A1-0D8D-41A7-C18715678CDC}"/>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9" name="正方形/長方形 18">
            <a:extLst>
              <a:ext uri="{FF2B5EF4-FFF2-40B4-BE49-F238E27FC236}">
                <a16:creationId xmlns:a16="http://schemas.microsoft.com/office/drawing/2014/main" id="{4A048DCF-55FA-DB98-60AC-4482FED89ACF}"/>
              </a:ext>
            </a:extLst>
          </p:cNvPr>
          <p:cNvSpPr/>
          <p:nvPr/>
        </p:nvSpPr>
        <p:spPr>
          <a:xfrm>
            <a:off x="2694107" y="2286252"/>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591129" y="235348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最新決算期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591129" y="306966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dirty="0">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591129" y="3785844"/>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売上高投資比率（</a:t>
            </a:r>
            <a:r>
              <a:rPr lang="en-US" altLang="ja-JP" sz="1200" dirty="0">
                <a:solidFill>
                  <a:schemeClr val="tx1"/>
                </a:solidFill>
                <a:latin typeface="Arial" panose="020B0604020202020204" pitchFamily="34" charset="0"/>
                <a:ea typeface="Meiryo UI" panose="020B0604030504040204" pitchFamily="50" charset="-128"/>
              </a:rPr>
              <a:t>b/a</a:t>
            </a:r>
            <a:r>
              <a:rPr lang="ja-JP" altLang="en-US" sz="1200" i="0" u="none" strike="noStrike" dirty="0">
                <a:solidFill>
                  <a:schemeClr val="tx1"/>
                </a:solidFill>
                <a:effectLst/>
                <a:latin typeface="Arial" panose="020B0604020202020204" pitchFamily="34" charset="0"/>
                <a:ea typeface="Meiryo UI" panose="020B0604030504040204" pitchFamily="50" charset="-128"/>
              </a:rPr>
              <a:t>）</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2694107" y="235348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2694107" y="306966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2694107" y="3785844"/>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3836455" y="282953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3882947" y="4272478"/>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3" name="正方形/長方形 32">
            <a:extLst>
              <a:ext uri="{FF2B5EF4-FFF2-40B4-BE49-F238E27FC236}">
                <a16:creationId xmlns:a16="http://schemas.microsoft.com/office/drawing/2014/main" id="{AF0AB25B-B142-815A-0BC8-B9A4AC38F180}"/>
              </a:ext>
            </a:extLst>
          </p:cNvPr>
          <p:cNvSpPr/>
          <p:nvPr/>
        </p:nvSpPr>
        <p:spPr>
          <a:xfrm>
            <a:off x="4809117" y="2282534"/>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r>
              <a:rPr lang="en-US"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例</a:t>
            </a:r>
            <a:r>
              <a:rPr lang="en-US"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34" name="正方形/長方形 33">
            <a:extLst>
              <a:ext uri="{FF2B5EF4-FFF2-40B4-BE49-F238E27FC236}">
                <a16:creationId xmlns:a16="http://schemas.microsoft.com/office/drawing/2014/main" id="{73F15278-8461-8E0D-982A-B01163DE8510}"/>
              </a:ext>
            </a:extLst>
          </p:cNvPr>
          <p:cNvSpPr/>
          <p:nvPr/>
        </p:nvSpPr>
        <p:spPr>
          <a:xfrm>
            <a:off x="4809117" y="2349768"/>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5,000,000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5" name="正方形/長方形 34">
            <a:extLst>
              <a:ext uri="{FF2B5EF4-FFF2-40B4-BE49-F238E27FC236}">
                <a16:creationId xmlns:a16="http://schemas.microsoft.com/office/drawing/2014/main" id="{1DB89DA6-4B9E-0A0F-97C3-FC664710A1A0}"/>
              </a:ext>
            </a:extLst>
          </p:cNvPr>
          <p:cNvSpPr/>
          <p:nvPr/>
        </p:nvSpPr>
        <p:spPr>
          <a:xfrm>
            <a:off x="4809117" y="306594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2,000,000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6" name="正方形/長方形 35">
            <a:extLst>
              <a:ext uri="{FF2B5EF4-FFF2-40B4-BE49-F238E27FC236}">
                <a16:creationId xmlns:a16="http://schemas.microsoft.com/office/drawing/2014/main" id="{9AE61A52-84A5-77A6-A704-CD36961B5EDD}"/>
              </a:ext>
            </a:extLst>
          </p:cNvPr>
          <p:cNvSpPr/>
          <p:nvPr/>
        </p:nvSpPr>
        <p:spPr>
          <a:xfrm>
            <a:off x="4809117" y="378212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40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7" name="正方形/長方形 19">
            <a:extLst>
              <a:ext uri="{FF2B5EF4-FFF2-40B4-BE49-F238E27FC236}">
                <a16:creationId xmlns:a16="http://schemas.microsoft.com/office/drawing/2014/main" id="{D665FBB9-B58C-ED85-E1DA-C08C69839AFB}"/>
              </a:ext>
            </a:extLst>
          </p:cNvPr>
          <p:cNvSpPr/>
          <p:nvPr/>
        </p:nvSpPr>
        <p:spPr>
          <a:xfrm>
            <a:off x="5951465" y="282581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9" name="正方形/長方形 19">
            <a:extLst>
              <a:ext uri="{FF2B5EF4-FFF2-40B4-BE49-F238E27FC236}">
                <a16:creationId xmlns:a16="http://schemas.microsoft.com/office/drawing/2014/main" id="{506978B1-F102-B087-3B0A-854310ADC47F}"/>
              </a:ext>
            </a:extLst>
          </p:cNvPr>
          <p:cNvSpPr/>
          <p:nvPr/>
        </p:nvSpPr>
        <p:spPr>
          <a:xfrm>
            <a:off x="5997957" y="426876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40" name="吹き出し: 四角形 39">
            <a:extLst>
              <a:ext uri="{FF2B5EF4-FFF2-40B4-BE49-F238E27FC236}">
                <a16:creationId xmlns:a16="http://schemas.microsoft.com/office/drawing/2014/main" id="{AB2E1AD4-0BC7-91B9-2AC9-142129C20F8F}"/>
              </a:ext>
            </a:extLst>
          </p:cNvPr>
          <p:cNvSpPr/>
          <p:nvPr/>
        </p:nvSpPr>
        <p:spPr>
          <a:xfrm>
            <a:off x="6438019" y="3665214"/>
            <a:ext cx="2474248" cy="1607826"/>
          </a:xfrm>
          <a:prstGeom prst="wedgeRectCallout">
            <a:avLst>
              <a:gd name="adj1" fmla="val -69627"/>
              <a:gd name="adj2" fmla="val -5195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自己負担分も含め、今回、補助事業を通じて実施する設備投資に係る経費の全体額をご記載ください。</a:t>
            </a:r>
            <a:endParaRPr kumimoji="1" lang="en-US" altLang="ja-JP" sz="900" dirty="0">
              <a:solidFill>
                <a:schemeClr val="tx1"/>
              </a:solidFill>
              <a:highlight>
                <a:srgbClr val="FFFF00"/>
              </a:highlight>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26</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rgbClr val="00B05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24</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3822584" y="352834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42" name="正方形/長方形 19">
            <a:extLst>
              <a:ext uri="{FF2B5EF4-FFF2-40B4-BE49-F238E27FC236}">
                <a16:creationId xmlns:a16="http://schemas.microsoft.com/office/drawing/2014/main" id="{E9C94D65-72AC-622E-FDDA-B89D2C53C56B}"/>
              </a:ext>
            </a:extLst>
          </p:cNvPr>
          <p:cNvSpPr/>
          <p:nvPr/>
        </p:nvSpPr>
        <p:spPr>
          <a:xfrm>
            <a:off x="5927969" y="3524624"/>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 name="吹き出し: 四角形 1">
            <a:extLst>
              <a:ext uri="{FF2B5EF4-FFF2-40B4-BE49-F238E27FC236}">
                <a16:creationId xmlns:a16="http://schemas.microsoft.com/office/drawing/2014/main" id="{2C78D2DF-3798-8D45-CE5B-B48B6CBA62EF}"/>
              </a:ext>
            </a:extLst>
          </p:cNvPr>
          <p:cNvSpPr/>
          <p:nvPr/>
        </p:nvSpPr>
        <p:spPr>
          <a:xfrm>
            <a:off x="6448187" y="2128500"/>
            <a:ext cx="2474248" cy="1435888"/>
          </a:xfrm>
          <a:prstGeom prst="wedgeRectCallout">
            <a:avLst>
              <a:gd name="adj1" fmla="val -68395"/>
              <a:gd name="adj2" fmla="val -21402"/>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25</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rgbClr val="00B05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23</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5" name="吹き出し: 四角形 4">
            <a:extLst>
              <a:ext uri="{FF2B5EF4-FFF2-40B4-BE49-F238E27FC236}">
                <a16:creationId xmlns:a16="http://schemas.microsoft.com/office/drawing/2014/main" id="{EA4A3070-6DC5-FE00-7D26-86831991007B}"/>
              </a:ext>
            </a:extLst>
          </p:cNvPr>
          <p:cNvSpPr/>
          <p:nvPr/>
        </p:nvSpPr>
        <p:spPr>
          <a:xfrm>
            <a:off x="3592904" y="5092172"/>
            <a:ext cx="2636429" cy="1378961"/>
          </a:xfrm>
          <a:prstGeom prst="wedgeRectCallout">
            <a:avLst>
              <a:gd name="adj1" fmla="val 22128"/>
              <a:gd name="adj2" fmla="val -100718"/>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rgbClr val="00B05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25</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6785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989968"/>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756040"/>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政治</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経済</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社会</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技術</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756040"/>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5019239"/>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50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4260651"/>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100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6026612"/>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817198"/>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562319"/>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4005367"/>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6109370"/>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2025</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5223923"/>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5215631"/>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6109370"/>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4005367"/>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4005367"/>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6109370"/>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5124278"/>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5006648"/>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4363181"/>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4270105"/>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dirty="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4005367"/>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511727"/>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6109370"/>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2027</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4370887"/>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734940"/>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817198"/>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562319"/>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6090326"/>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rgbClr val="575757"/>
                </a:solidFill>
                <a:latin typeface="Meiryo UI" panose="020B0604030504040204" pitchFamily="50" charset="-128"/>
                <a:ea typeface="Meiryo UI" panose="020B0604030504040204" pitchFamily="50" charset="-128"/>
              </a:rPr>
              <a:t>(</a:t>
            </a:r>
            <a:r>
              <a:rPr kumimoji="1" lang="ja-JP" altLang="en-US" sz="1000" dirty="0">
                <a:solidFill>
                  <a:srgbClr val="575757"/>
                </a:solidFill>
                <a:latin typeface="Meiryo UI" panose="020B0604030504040204" pitchFamily="50" charset="-128"/>
                <a:ea typeface="Meiryo UI" panose="020B0604030504040204" pitchFamily="50" charset="-128"/>
              </a:rPr>
              <a:t>年度</a:t>
            </a:r>
            <a:r>
              <a:rPr kumimoji="1" lang="en-US" altLang="ja-JP" sz="1000" dirty="0">
                <a:solidFill>
                  <a:srgbClr val="575757"/>
                </a:solidFill>
                <a:latin typeface="Meiryo UI" panose="020B0604030504040204" pitchFamily="50" charset="-128"/>
                <a:ea typeface="Meiryo UI" panose="020B0604030504040204" pitchFamily="50" charset="-128"/>
              </a:rPr>
              <a:t>)</a:t>
            </a:r>
            <a:endParaRPr kumimoji="1" lang="ja-JP" altLang="en-US" sz="1000" dirty="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913753"/>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2010768"/>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2" name="吹き出し: 角を丸めた四角形 1">
            <a:extLst>
              <a:ext uri="{FF2B5EF4-FFF2-40B4-BE49-F238E27FC236}">
                <a16:creationId xmlns:a16="http://schemas.microsoft.com/office/drawing/2014/main" id="{0B71036A-25D2-367A-390F-36F57C4C15FA}"/>
              </a:ext>
            </a:extLst>
          </p:cNvPr>
          <p:cNvSpPr/>
          <p:nvPr/>
        </p:nvSpPr>
        <p:spPr>
          <a:xfrm>
            <a:off x="4378821" y="6313645"/>
            <a:ext cx="1688816" cy="523550"/>
          </a:xfrm>
          <a:prstGeom prst="wedgeRoundRectCallout">
            <a:avLst>
              <a:gd name="adj1" fmla="val 45588"/>
              <a:gd name="adj2" fmla="val -142081"/>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000" dirty="0">
                <a:solidFill>
                  <a:schemeClr val="tx1"/>
                </a:solidFill>
                <a:latin typeface="Meiryo UI" panose="020B0604030504040204" pitchFamily="50" charset="-128"/>
                <a:ea typeface="Meiryo UI" panose="020B0604030504040204" pitchFamily="50" charset="-128"/>
              </a:rPr>
              <a:t>設備投資によって規模拡大・生産性向上を見込む</a:t>
            </a:r>
          </a:p>
        </p:txBody>
      </p:sp>
      <p:sp>
        <p:nvSpPr>
          <p:cNvPr id="3" name="正方形/長方形 2">
            <a:extLst>
              <a:ext uri="{FF2B5EF4-FFF2-40B4-BE49-F238E27FC236}">
                <a16:creationId xmlns:a16="http://schemas.microsoft.com/office/drawing/2014/main" id="{A4E9C5C3-8696-C65C-78C8-EA1D34DD5FED}"/>
              </a:ext>
            </a:extLst>
          </p:cNvPr>
          <p:cNvSpPr/>
          <p:nvPr/>
        </p:nvSpPr>
        <p:spPr>
          <a:xfrm>
            <a:off x="4466899" y="3261112"/>
            <a:ext cx="1428750" cy="26247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defTabSz="742950">
              <a:defRPr/>
            </a:pPr>
            <a:r>
              <a:rPr kumimoji="1" lang="ja-JP" altLang="en-US" sz="1000" dirty="0">
                <a:solidFill>
                  <a:srgbClr val="575757"/>
                </a:solidFill>
                <a:latin typeface="Meiryo UI" panose="020B0604030504040204" pitchFamily="50" charset="-128"/>
                <a:ea typeface="Meiryo UI" panose="020B0604030504040204" pitchFamily="50" charset="-128"/>
              </a:rPr>
              <a:t>グラフイメージ</a:t>
            </a:r>
          </a:p>
        </p:txBody>
      </p:sp>
      <p:sp>
        <p:nvSpPr>
          <p:cNvPr id="10" name="正方形/長方形 9">
            <a:extLst>
              <a:ext uri="{FF2B5EF4-FFF2-40B4-BE49-F238E27FC236}">
                <a16:creationId xmlns:a16="http://schemas.microsoft.com/office/drawing/2014/main" id="{0AB27E7D-8D03-C5E8-10CF-F5A33ECC3378}"/>
              </a:ext>
            </a:extLst>
          </p:cNvPr>
          <p:cNvSpPr/>
          <p:nvPr/>
        </p:nvSpPr>
        <p:spPr>
          <a:xfrm>
            <a:off x="176108" y="1232558"/>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国際情勢や技術発展、市場動向等の自社を取り巻く外部環境についてご記載ください。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市場における自社の位置づけをグラフとしてご記載ください。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p:txBody>
          <a:bodyPr/>
          <a:lstStyle/>
          <a:p>
            <a:fld id="{70AD163A-2AD1-4CCD-B429-51A5FDE21725}" type="slidenum">
              <a:rPr kumimoji="1" lang="ja-JP" altLang="en-US" smtClean="0"/>
              <a:t>12</a:t>
            </a:fld>
            <a:endParaRPr kumimoji="1" lang="ja-JP" altLang="en-US"/>
          </a:p>
        </p:txBody>
      </p:sp>
      <p:sp>
        <p:nvSpPr>
          <p:cNvPr id="16" name="四角形: 1 つの角を切り取る 15">
            <a:extLst>
              <a:ext uri="{FF2B5EF4-FFF2-40B4-BE49-F238E27FC236}">
                <a16:creationId xmlns:a16="http://schemas.microsoft.com/office/drawing/2014/main" id="{083A5054-87D1-CA8D-C5B3-C98C56D545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6D22EDBD-5EC4-2485-E147-C3025402A648}"/>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9" name="四角形: 1 つの角を切り取る 18">
            <a:extLst>
              <a:ext uri="{FF2B5EF4-FFF2-40B4-BE49-F238E27FC236}">
                <a16:creationId xmlns:a16="http://schemas.microsoft.com/office/drawing/2014/main" id="{39FD3F98-F18A-A22D-5AE5-8222E04C49A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4255903"/>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10,000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5031064"/>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5,000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4036427"/>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4099628"/>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当社の事業売上高</a:t>
            </a:r>
          </a:p>
        </p:txBody>
      </p:sp>
      <p:sp>
        <p:nvSpPr>
          <p:cNvPr id="27" name="吹き出し: 四角形 26">
            <a:extLst>
              <a:ext uri="{FF2B5EF4-FFF2-40B4-BE49-F238E27FC236}">
                <a16:creationId xmlns:a16="http://schemas.microsoft.com/office/drawing/2014/main" id="{24C3BFB7-E733-DDCC-DA13-1EA91D724BB5}"/>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コンソーシアム形式の場合は、必要に応じてシートを複製し、自社を取り巻く外部環境を記入してください。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6239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四角形: 1 つの角を切り取る 41">
            <a:extLst>
              <a:ext uri="{FF2B5EF4-FFF2-40B4-BE49-F238E27FC236}">
                <a16:creationId xmlns:a16="http://schemas.microsoft.com/office/drawing/2014/main" id="{4A849DEC-6953-96B9-2BC7-62F469A6F316}"/>
              </a:ext>
            </a:extLst>
          </p:cNvPr>
          <p:cNvSpPr/>
          <p:nvPr/>
        </p:nvSpPr>
        <p:spPr>
          <a:xfrm>
            <a:off x="2312851" y="0"/>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43" name="四角形: 1 つの角を切り取る 42">
            <a:extLst>
              <a:ext uri="{FF2B5EF4-FFF2-40B4-BE49-F238E27FC236}">
                <a16:creationId xmlns:a16="http://schemas.microsoft.com/office/drawing/2014/main" id="{1271B28C-C898-69DB-D848-D4E57C09D20F}"/>
              </a:ext>
            </a:extLst>
          </p:cNvPr>
          <p:cNvSpPr/>
          <p:nvPr/>
        </p:nvSpPr>
        <p:spPr>
          <a:xfrm>
            <a:off x="4625702" y="0"/>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44" name="四角形: 1 つの角を切り取る 43">
            <a:extLst>
              <a:ext uri="{FF2B5EF4-FFF2-40B4-BE49-F238E27FC236}">
                <a16:creationId xmlns:a16="http://schemas.microsoft.com/office/drawing/2014/main" id="{8CD72F27-7463-154B-C4BF-1398298F8262}"/>
              </a:ext>
            </a:extLst>
          </p:cNvPr>
          <p:cNvSpPr/>
          <p:nvPr/>
        </p:nvSpPr>
        <p:spPr>
          <a:xfrm>
            <a:off x="0" y="0"/>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2550006"/>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申請時売上高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851304"/>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b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b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３年目の売上高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5204748"/>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3141826"/>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dirty="0">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2214605"/>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2292092"/>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4301037"/>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4422711"/>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dirty="0">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784598"/>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dirty="0">
                  <a:solidFill>
                    <a:schemeClr val="tx1"/>
                  </a:solidFill>
                  <a:latin typeface="Arial" panose="020B0604020202020204" pitchFamily="34" charset="0"/>
                  <a:ea typeface="Meiryo UI" panose="020B0604030504040204" pitchFamily="50" charset="-128"/>
                </a:rPr>
                <a:t>2</a:t>
              </a:r>
              <a:r>
                <a:rPr lang="en-US" altLang="ja-JP" sz="1400" i="0" u="none" strike="noStrike" dirty="0">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243760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商品</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4507371"/>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流通</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243760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価格</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4507371"/>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販売</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73548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805242"/>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73548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805242"/>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596129"/>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買い手の属性</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a:t>
            </a:r>
            <a:r>
              <a:rPr kumimoji="1" lang="en-US" altLang="ja-JP" sz="1200" dirty="0" err="1">
                <a:solidFill>
                  <a:srgbClr val="575757"/>
                </a:solidFill>
                <a:latin typeface="Meiryo UI" panose="020B0604030504040204" pitchFamily="50" charset="-128"/>
                <a:ea typeface="Meiryo UI" panose="020B0604030504040204" pitchFamily="50" charset="-128"/>
              </a:rPr>
              <a:t>toB</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en-US" altLang="ja-JP" sz="1200" dirty="0" err="1">
                <a:solidFill>
                  <a:srgbClr val="575757"/>
                </a:solidFill>
                <a:latin typeface="Meiryo UI" panose="020B0604030504040204" pitchFamily="50" charset="-128"/>
                <a:ea typeface="Meiryo UI" panose="020B0604030504040204" pitchFamily="50" charset="-128"/>
              </a:rPr>
              <a:t>toC</a:t>
            </a:r>
            <a:r>
              <a:rPr kumimoji="1" lang="ja-JP" altLang="en-US" sz="1200" dirty="0">
                <a:solidFill>
                  <a:srgbClr val="575757"/>
                </a:solidFill>
                <a:latin typeface="Meiryo UI" panose="020B0604030504040204" pitchFamily="50" charset="-128"/>
                <a:ea typeface="Meiryo UI" panose="020B0604030504040204" pitchFamily="50" charset="-128"/>
              </a:rPr>
              <a:t>、既存</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dirty="0">
                <a:solidFill>
                  <a:srgbClr val="575757"/>
                </a:solidFill>
                <a:latin typeface="Meiryo UI" panose="020B0604030504040204" pitchFamily="50" charset="-128"/>
                <a:ea typeface="Meiryo UI" panose="020B0604030504040204" pitchFamily="50" charset="-128"/>
              </a:rPr>
              <a:t>新規、等）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2437608"/>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想定される</a:t>
            </a:r>
            <a:br>
              <a:rPr kumimoji="1" lang="en-US" altLang="ja-JP" sz="1600" b="1" dirty="0">
                <a:solidFill>
                  <a:srgbClr val="575757"/>
                </a:solidFill>
                <a:latin typeface="Meiryo UI" panose="020B0604030504040204" pitchFamily="50" charset="-128"/>
                <a:ea typeface="Meiryo UI" panose="020B0604030504040204" pitchFamily="50" charset="-128"/>
              </a:rPr>
            </a:br>
            <a:r>
              <a:rPr kumimoji="1" lang="ja-JP" altLang="en-US" sz="1600" b="1" dirty="0">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dirty="0">
              <a:solidFill>
                <a:srgbClr val="575757"/>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F6BBD1DB-8E53-5AD3-E403-444807DDDC29}"/>
              </a:ext>
            </a:extLst>
          </p:cNvPr>
          <p:cNvSpPr/>
          <p:nvPr/>
        </p:nvSpPr>
        <p:spPr>
          <a:xfrm>
            <a:off x="119307" y="1260819"/>
            <a:ext cx="8891587" cy="71488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補助事業における売上向上の実現可能性を説明するために、根拠となる製品やサービスのユーザー・マーケットの情報をご記載ください。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マーケット規模の測定や市場ニーズの検証ができている場合や、想定される買い手</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en-US" altLang="ja-JP" sz="1200" dirty="0" err="1">
                <a:solidFill>
                  <a:schemeClr val="tx1"/>
                </a:solidFill>
                <a:latin typeface="Meiryo UI" panose="020B0604030504040204" pitchFamily="50" charset="-128"/>
                <a:ea typeface="Meiryo UI" panose="020B0604030504040204" pitchFamily="50" charset="-128"/>
              </a:rPr>
              <a:t>toB,toC</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が明確化されている場合はそれらの情報をご記載ください。</a:t>
            </a: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p:txBody>
          <a:bodyPr/>
          <a:lstStyle/>
          <a:p>
            <a:fld id="{70AD163A-2AD1-4CCD-B429-51A5FDE21725}" type="slidenum">
              <a:rPr kumimoji="1" lang="ja-JP" altLang="en-US" smtClean="0"/>
              <a:t>13</a:t>
            </a:fld>
            <a:endParaRPr kumimoji="1" lang="ja-JP" altLang="en-US"/>
          </a:p>
        </p:txBody>
      </p:sp>
      <p:sp>
        <p:nvSpPr>
          <p:cNvPr id="34" name="吹き出し: 四角形 33">
            <a:extLst>
              <a:ext uri="{FF2B5EF4-FFF2-40B4-BE49-F238E27FC236}">
                <a16:creationId xmlns:a16="http://schemas.microsoft.com/office/drawing/2014/main" id="{A1F68E82-1129-94AF-0768-90A3DC4FBD0B}"/>
              </a:ext>
            </a:extLst>
          </p:cNvPr>
          <p:cNvSpPr/>
          <p:nvPr/>
        </p:nvSpPr>
        <p:spPr>
          <a:xfrm>
            <a:off x="1482063" y="5734243"/>
            <a:ext cx="1616501" cy="917530"/>
          </a:xfrm>
          <a:prstGeom prst="wedgeRectCallout">
            <a:avLst>
              <a:gd name="adj1" fmla="val -20319"/>
              <a:gd name="adj2" fmla="val -7485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補助事業の実施によって増加する売上高を明記してください。また、その増加要因として、想定顧客とマーケティング戦略を記載してください。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35" name="吹き出し: 四角形 34">
            <a:extLst>
              <a:ext uri="{FF2B5EF4-FFF2-40B4-BE49-F238E27FC236}">
                <a16:creationId xmlns:a16="http://schemas.microsoft.com/office/drawing/2014/main" id="{A1DF87C9-A3B9-3936-F061-D983DEC3B24C}"/>
              </a:ext>
            </a:extLst>
          </p:cNvPr>
          <p:cNvSpPr/>
          <p:nvPr/>
        </p:nvSpPr>
        <p:spPr>
          <a:xfrm flipH="1">
            <a:off x="1600438" y="2986634"/>
            <a:ext cx="2727344" cy="1913462"/>
          </a:xfrm>
          <a:prstGeom prst="wedgeRectCallout">
            <a:avLst>
              <a:gd name="adj1" fmla="val 68657"/>
              <a:gd name="adj2" fmla="val -5134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公募申請時点の直近の確定した決算数値をご入力ください。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11</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）該当列の</a:t>
            </a:r>
            <a:r>
              <a:rPr kumimoji="1" lang="en-US" altLang="ja-JP" sz="900" dirty="0">
                <a:solidFill>
                  <a:srgbClr val="FF0000"/>
                </a:solidFill>
                <a:latin typeface="Meiryo UI" panose="020B0604030504040204" pitchFamily="50" charset="-128"/>
                <a:ea typeface="Meiryo UI" panose="020B0604030504040204" pitchFamily="50" charset="-128"/>
              </a:rPr>
              <a:t>11</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rgbClr val="00B050"/>
              </a:solidFill>
              <a:latin typeface="Meiryo UI" panose="020B0604030504040204" pitchFamily="50" charset="-128"/>
              <a:ea typeface="Meiryo UI" panose="020B0604030504040204" pitchFamily="50" charset="-128"/>
            </a:endParaRP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a:t>
            </a:r>
            <a:r>
              <a:rPr kumimoji="1" lang="en-US" altLang="ja-JP" sz="900" dirty="0">
                <a:solidFill>
                  <a:srgbClr val="FF0000"/>
                </a:solidFill>
                <a:latin typeface="Meiryo UI" panose="020B0604030504040204" pitchFamily="50" charset="-128"/>
                <a:ea typeface="Meiryo UI" panose="020B0604030504040204" pitchFamily="50" charset="-128"/>
              </a:rPr>
              <a:t>G</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9</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B</a:t>
            </a:r>
            <a:r>
              <a:rPr kumimoji="1" lang="ja-JP" altLang="en-US" sz="900" dirty="0">
                <a:solidFill>
                  <a:srgbClr val="FF0000"/>
                </a:solidFill>
                <a:latin typeface="Meiryo UI" panose="020B0604030504040204" pitchFamily="50" charset="-128"/>
                <a:ea typeface="Meiryo UI" panose="020B0604030504040204" pitchFamily="50" charset="-128"/>
              </a:rPr>
              <a:t>）</a:t>
            </a:r>
            <a:r>
              <a:rPr kumimoji="1" lang="en-US" altLang="ja-JP" sz="900" dirty="0">
                <a:solidFill>
                  <a:srgbClr val="FF0000"/>
                </a:solidFill>
                <a:latin typeface="Meiryo UI" panose="020B0604030504040204" pitchFamily="50" charset="-128"/>
                <a:ea typeface="Meiryo UI" panose="020B0604030504040204" pitchFamily="50" charset="-128"/>
              </a:rPr>
              <a:t> K</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9</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25817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438816" cy="23368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／外部環境（市場規模と市場ニーズ）</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 name="正方形/長方形 2">
            <a:extLst>
              <a:ext uri="{FF2B5EF4-FFF2-40B4-BE49-F238E27FC236}">
                <a16:creationId xmlns:a16="http://schemas.microsoft.com/office/drawing/2014/main" id="{32E14E4A-5F7B-CAC6-9D66-9F2AAC264B17}"/>
              </a:ext>
            </a:extLst>
          </p:cNvPr>
          <p:cNvSpPr/>
          <p:nvPr/>
        </p:nvSpPr>
        <p:spPr>
          <a:xfrm>
            <a:off x="138643" y="1297780"/>
            <a:ext cx="8884444" cy="45351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先行投資の取組、事業化可能性調査、テストマーケティング等を実施している場合には記載してください。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6" name="スライド番号プレースホルダー 15">
            <a:extLst>
              <a:ext uri="{FF2B5EF4-FFF2-40B4-BE49-F238E27FC236}">
                <a16:creationId xmlns:a16="http://schemas.microsoft.com/office/drawing/2014/main" id="{6E06CCB3-204B-2E43-5585-BF911E0258F8}"/>
              </a:ext>
            </a:extLst>
          </p:cNvPr>
          <p:cNvSpPr>
            <a:spLocks noGrp="1"/>
          </p:cNvSpPr>
          <p:nvPr>
            <p:ph type="sldNum" sz="quarter" idx="12"/>
          </p:nvPr>
        </p:nvSpPr>
        <p:spPr/>
        <p:txBody>
          <a:bodyPr/>
          <a:lstStyle/>
          <a:p>
            <a:fld id="{70AD163A-2AD1-4CCD-B429-51A5FDE21725}" type="slidenum">
              <a:rPr kumimoji="1" lang="ja-JP" altLang="en-US" smtClean="0"/>
              <a:t>14</a:t>
            </a:fld>
            <a:endParaRPr kumimoji="1" lang="ja-JP" altLang="en-US"/>
          </a:p>
        </p:txBody>
      </p:sp>
      <p:sp>
        <p:nvSpPr>
          <p:cNvPr id="46" name="四角形: 1 つの角を切り取る 45">
            <a:extLst>
              <a:ext uri="{FF2B5EF4-FFF2-40B4-BE49-F238E27FC236}">
                <a16:creationId xmlns:a16="http://schemas.microsoft.com/office/drawing/2014/main" id="{C4781F2A-6EF2-51DB-19E0-A6326D999DC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51" name="四角形: 1 つの角を切り取る 50">
            <a:extLst>
              <a:ext uri="{FF2B5EF4-FFF2-40B4-BE49-F238E27FC236}">
                <a16:creationId xmlns:a16="http://schemas.microsoft.com/office/drawing/2014/main" id="{A9110984-34EF-CF14-C5A1-BBD478EE3C6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2" name="四角形: 1 つの角を切り取る 51">
            <a:extLst>
              <a:ext uri="{FF2B5EF4-FFF2-40B4-BE49-F238E27FC236}">
                <a16:creationId xmlns:a16="http://schemas.microsoft.com/office/drawing/2014/main" id="{C8427308-4DA4-0436-02F7-3175C7414BF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48" name="正方形/長方形 47">
            <a:extLst>
              <a:ext uri="{FF2B5EF4-FFF2-40B4-BE49-F238E27FC236}">
                <a16:creationId xmlns:a16="http://schemas.microsoft.com/office/drawing/2014/main" id="{A0BA4FA8-4BB1-A9B9-13AA-8590414C26B7}"/>
              </a:ext>
            </a:extLst>
          </p:cNvPr>
          <p:cNvSpPr/>
          <p:nvPr/>
        </p:nvSpPr>
        <p:spPr>
          <a:xfrm>
            <a:off x="138643" y="1958926"/>
            <a:ext cx="852808" cy="4384045"/>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先行投資</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事業化可能性調査</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テストマーケティング　等</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0A4B13A-4FC2-B33B-7037-DA1F2AAFF078}"/>
              </a:ext>
            </a:extLst>
          </p:cNvPr>
          <p:cNvSpPr/>
          <p:nvPr/>
        </p:nvSpPr>
        <p:spPr>
          <a:xfrm>
            <a:off x="1083742" y="1981674"/>
            <a:ext cx="7905920" cy="438404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05034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942578"/>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dirty="0">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942578"/>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dirty="0">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2319996"/>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331690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431381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531072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情報</a:t>
            </a: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2317832"/>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a:t>
            </a:r>
            <a:r>
              <a:rPr kumimoji="1" lang="ja-JP" altLang="en-US" sz="1200" dirty="0">
                <a:solidFill>
                  <a:srgbClr val="575757"/>
                </a:solidFill>
                <a:latin typeface="Meiryo UI" panose="020B0604030504040204" pitchFamily="50" charset="-128"/>
                <a:ea typeface="Meiryo UI" panose="020B0604030504040204" pitchFamily="50" charset="-128"/>
              </a:rPr>
              <a:t>優秀</a:t>
            </a:r>
            <a:r>
              <a:rPr kumimoji="1" lang="ja-JP" altLang="en-US" sz="1200">
                <a:solidFill>
                  <a:srgbClr val="575757"/>
                </a:solidFill>
                <a:latin typeface="Meiryo UI" panose="020B0604030504040204" pitchFamily="50" charset="-128"/>
                <a:ea typeface="Meiryo UI" panose="020B0604030504040204" pitchFamily="50" charset="-128"/>
              </a:rPr>
              <a:t>な</a:t>
            </a:r>
            <a:r>
              <a:rPr kumimoji="1" lang="ja-JP" altLang="en-US" sz="1200" dirty="0">
                <a:solidFill>
                  <a:srgbClr val="575757"/>
                </a:solidFill>
                <a:latin typeface="Meiryo UI" panose="020B0604030504040204" pitchFamily="50" charset="-128"/>
                <a:ea typeface="Meiryo UI" panose="020B0604030504040204" pitchFamily="50" charset="-128"/>
              </a:rPr>
              <a:t>人材がそろっている、業界における</a:t>
            </a:r>
            <a:r>
              <a:rPr kumimoji="1" lang="ja-JP" altLang="en-US" sz="1200">
                <a:solidFill>
                  <a:srgbClr val="575757"/>
                </a:solidFill>
                <a:latin typeface="Meiryo UI" panose="020B0604030504040204" pitchFamily="50" charset="-128"/>
                <a:ea typeface="Meiryo UI" panose="020B0604030504040204" pitchFamily="50" charset="-128"/>
              </a:rPr>
              <a:t>専門知識を持ち合わせた</a:t>
            </a:r>
            <a:r>
              <a:rPr kumimoji="1" lang="ja-JP" altLang="en-US" sz="1200" dirty="0">
                <a:solidFill>
                  <a:srgbClr val="575757"/>
                </a:solidFill>
                <a:latin typeface="Meiryo UI" panose="020B0604030504040204" pitchFamily="50" charset="-128"/>
                <a:ea typeface="Meiryo UI" panose="020B0604030504040204" pitchFamily="50" charset="-128"/>
              </a:rPr>
              <a:t>人材が多く、</a:t>
            </a:r>
            <a:r>
              <a:rPr kumimoji="1" lang="ja-JP" altLang="en-US" sz="1200">
                <a:solidFill>
                  <a:srgbClr val="575757"/>
                </a:solidFill>
                <a:latin typeface="Meiryo UI" panose="020B0604030504040204" pitchFamily="50" charset="-128"/>
                <a:ea typeface="Meiryo UI" panose="020B0604030504040204" pitchFamily="50" charset="-128"/>
              </a:rPr>
              <a:t>競合他社に勝る</a:t>
            </a:r>
            <a:r>
              <a:rPr kumimoji="1" lang="ja-JP" altLang="en-US" sz="1200" dirty="0">
                <a:solidFill>
                  <a:srgbClr val="575757"/>
                </a:solidFill>
                <a:latin typeface="Meiryo UI" panose="020B0604030504040204" pitchFamily="50" charset="-128"/>
                <a:ea typeface="Meiryo UI" panose="020B0604030504040204" pitchFamily="50" charset="-128"/>
              </a:rPr>
              <a:t>効率的な生産体制を有している</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2319996"/>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（例：</a:t>
            </a:r>
            <a:r>
              <a:rPr kumimoji="1" lang="ja-JP" altLang="en-US" sz="1200">
                <a:solidFill>
                  <a:srgbClr val="575757"/>
                </a:solidFill>
                <a:latin typeface="Meiryo UI" panose="020B0604030504040204" pitchFamily="50" charset="-128"/>
                <a:ea typeface="Meiryo UI" panose="020B0604030504040204" pitchFamily="50" charset="-128"/>
              </a:rPr>
              <a:t>新卒採用を開始したのが</a:t>
            </a:r>
            <a:r>
              <a:rPr kumimoji="1" lang="ja-JP" altLang="en-US" sz="1200" dirty="0">
                <a:solidFill>
                  <a:srgbClr val="575757"/>
                </a:solidFill>
                <a:latin typeface="Meiryo UI" panose="020B0604030504040204" pitchFamily="50" charset="-128"/>
                <a:ea typeface="Meiryo UI" panose="020B0604030504040204" pitchFamily="50" charset="-128"/>
              </a:rPr>
              <a:t>最近で</a:t>
            </a:r>
            <a:r>
              <a:rPr kumimoji="1" lang="ja-JP" altLang="en-US" sz="1200">
                <a:solidFill>
                  <a:srgbClr val="575757"/>
                </a:solidFill>
                <a:latin typeface="Meiryo UI" panose="020B0604030504040204" pitchFamily="50" charset="-128"/>
                <a:ea typeface="Meiryo UI" panose="020B0604030504040204" pitchFamily="50" charset="-128"/>
              </a:rPr>
              <a:t>あり、</a:t>
            </a:r>
            <a:r>
              <a:rPr kumimoji="1" lang="ja-JP" altLang="en-US" sz="1200" dirty="0">
                <a:solidFill>
                  <a:srgbClr val="575757"/>
                </a:solidFill>
                <a:latin typeface="Meiryo UI" panose="020B0604030504040204" pitchFamily="50" charset="-128"/>
                <a:ea typeface="Meiryo UI" panose="020B0604030504040204" pitchFamily="50" charset="-128"/>
              </a:rPr>
              <a:t>自社の平均年齢が</a:t>
            </a:r>
            <a:r>
              <a:rPr kumimoji="1" lang="ja-JP" altLang="en-US" sz="1200">
                <a:solidFill>
                  <a:srgbClr val="575757"/>
                </a:solidFill>
                <a:latin typeface="Meiryo UI" panose="020B0604030504040204" pitchFamily="50" charset="-128"/>
                <a:ea typeface="Meiryo UI" panose="020B0604030504040204" pitchFamily="50" charset="-128"/>
              </a:rPr>
              <a:t>高い</a:t>
            </a:r>
            <a:r>
              <a:rPr kumimoji="1" lang="ja-JP" altLang="en-US" sz="1200" dirty="0">
                <a:solidFill>
                  <a:srgbClr val="575757"/>
                </a:solidFill>
                <a:latin typeface="Meiryo UI" panose="020B0604030504040204" pitchFamily="50" charset="-128"/>
                <a:ea typeface="Meiryo UI" panose="020B0604030504040204" pitchFamily="50" charset="-128"/>
              </a:rPr>
              <a:t>（業界内比）</a:t>
            </a:r>
            <a:r>
              <a:rPr kumimoji="1" lang="ja-JP" altLang="en-US" sz="1200">
                <a:solidFill>
                  <a:srgbClr val="575757"/>
                </a:solidFill>
                <a:latin typeface="Meiryo UI" panose="020B0604030504040204" pitchFamily="50" charset="-128"/>
                <a:ea typeface="Meiryo UI" panose="020B0604030504040204" pitchFamily="50" charset="-128"/>
              </a:rPr>
              <a:t>実情から</a:t>
            </a:r>
            <a:r>
              <a:rPr kumimoji="1" lang="ja-JP" altLang="en-US" sz="1200" dirty="0">
                <a:solidFill>
                  <a:srgbClr val="575757"/>
                </a:solidFill>
                <a:latin typeface="Meiryo UI" panose="020B0604030504040204" pitchFamily="50" charset="-128"/>
                <a:ea typeface="Meiryo UI" panose="020B0604030504040204" pitchFamily="50" charset="-128"/>
              </a:rPr>
              <a:t>人材の高齢化が懸念</a:t>
            </a:r>
            <a:r>
              <a:rPr kumimoji="1" lang="ja-JP" altLang="en-US" sz="1200">
                <a:solidFill>
                  <a:srgbClr val="575757"/>
                </a:solidFill>
                <a:latin typeface="Meiryo UI" panose="020B0604030504040204" pitchFamily="50" charset="-128"/>
                <a:ea typeface="Meiryo UI" panose="020B0604030504040204" pitchFamily="50" charset="-128"/>
              </a:rPr>
              <a:t>される</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C097A8C-E292-CD12-BD8C-058EE1971906}"/>
              </a:ext>
            </a:extLst>
          </p:cNvPr>
          <p:cNvSpPr/>
          <p:nvPr/>
        </p:nvSpPr>
        <p:spPr>
          <a:xfrm>
            <a:off x="129778" y="1253207"/>
            <a:ext cx="8884444" cy="60459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prstClr val="black"/>
                </a:solidFill>
                <a:latin typeface="Meiryo UI" panose="020B0604030504040204" pitchFamily="50" charset="-128"/>
                <a:ea typeface="Meiryo UI" panose="020B0604030504040204" pitchFamily="50" charset="-128"/>
              </a:rPr>
              <a:t>経営資源（ヒト・モノ（技術含む）・カネ・情報（データやネットワーク含む））について、自社の強み・弱みの認識を簡潔にご記載ください。</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prstClr val="black"/>
                </a:solidFill>
                <a:latin typeface="Meiryo UI" panose="020B0604030504040204" pitchFamily="50" charset="-128"/>
                <a:ea typeface="Meiryo UI" panose="020B0604030504040204" pitchFamily="50" charset="-128"/>
              </a:rPr>
              <a:t>強みだけでなく、考えうるリスクや脅威等の弱みをいかに正確に認識しているかについても評価対象となるためご記載ください。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4" name="四角形: 1 つの角を切り取る 13">
            <a:extLst>
              <a:ext uri="{FF2B5EF4-FFF2-40B4-BE49-F238E27FC236}">
                <a16:creationId xmlns:a16="http://schemas.microsoft.com/office/drawing/2014/main" id="{AF71C44B-208A-C358-E6C4-1FCE6A93288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6" name="四角形: 1 つの角を切り取る 15">
            <a:extLst>
              <a:ext uri="{FF2B5EF4-FFF2-40B4-BE49-F238E27FC236}">
                <a16:creationId xmlns:a16="http://schemas.microsoft.com/office/drawing/2014/main" id="{221234FC-3D4B-1A8A-195C-106006D418D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8402395C-75BF-C013-EE1A-903EA4E2F3A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3" name="吹き出し: 四角形 2">
            <a:extLst>
              <a:ext uri="{FF2B5EF4-FFF2-40B4-BE49-F238E27FC236}">
                <a16:creationId xmlns:a16="http://schemas.microsoft.com/office/drawing/2014/main" id="{3CE7F13C-B58B-5FA4-4F33-05ED881A03F9}"/>
              </a:ext>
            </a:extLst>
          </p:cNvPr>
          <p:cNvSpPr/>
          <p:nvPr/>
        </p:nvSpPr>
        <p:spPr>
          <a:xfrm>
            <a:off x="6107012" y="538477"/>
            <a:ext cx="2670071" cy="581675"/>
          </a:xfrm>
          <a:prstGeom prst="wedgeRectCallout">
            <a:avLst>
              <a:gd name="adj1" fmla="val -18893"/>
              <a:gd name="adj2" fmla="val 27424"/>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コンソーシアム形式の場合は、必要に応じてシートを複製し、自社を取り巻く内部環境を記入してください。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90496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 name="正方形/長方形 2">
            <a:extLst>
              <a:ext uri="{FF2B5EF4-FFF2-40B4-BE49-F238E27FC236}">
                <a16:creationId xmlns:a16="http://schemas.microsoft.com/office/drawing/2014/main" id="{A890F310-5E5A-51A2-4D69-50BCBBDBFF1F}"/>
              </a:ext>
            </a:extLst>
          </p:cNvPr>
          <p:cNvSpPr/>
          <p:nvPr/>
        </p:nvSpPr>
        <p:spPr>
          <a:xfrm>
            <a:off x="152400" y="1280972"/>
            <a:ext cx="8884444" cy="44799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上述の外部環境、内部環境の分析を踏まえた上で、自社の優位性や特性が確保され、差別化された戦略となっていることをご記載ください。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16</a:t>
            </a:fld>
            <a:endParaRPr kumimoji="1" lang="ja-JP" altLang="en-US" dirty="0"/>
          </a:p>
        </p:txBody>
      </p:sp>
      <p:sp>
        <p:nvSpPr>
          <p:cNvPr id="24" name="四角形: 1 つの角を切り取る 23">
            <a:extLst>
              <a:ext uri="{FF2B5EF4-FFF2-40B4-BE49-F238E27FC236}">
                <a16:creationId xmlns:a16="http://schemas.microsoft.com/office/drawing/2014/main" id="{18085135-AF44-7CD8-8A81-73E2395561E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5" name="四角形: 1 つの角を切り取る 24">
            <a:extLst>
              <a:ext uri="{FF2B5EF4-FFF2-40B4-BE49-F238E27FC236}">
                <a16:creationId xmlns:a16="http://schemas.microsoft.com/office/drawing/2014/main" id="{68998204-BC0F-84E1-2672-151436F91B70}"/>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1" name="四角形: 1 つの角を切り取る 30">
            <a:extLst>
              <a:ext uri="{FF2B5EF4-FFF2-40B4-BE49-F238E27FC236}">
                <a16:creationId xmlns:a16="http://schemas.microsoft.com/office/drawing/2014/main" id="{90694F2E-E379-48FE-A79A-590102FBF2E9}"/>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851303"/>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差別化</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の取組</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851303"/>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（差別化の例）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07327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650136"/>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2514938"/>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dirty="0">
                <a:solidFill>
                  <a:sysClr val="windowText" lastClr="000000"/>
                </a:solidFill>
                <a:latin typeface="Meiryo UI"/>
                <a:ea typeface="Meiryo UI"/>
              </a:rPr>
              <a:t>内部</a:t>
            </a:r>
            <a:r>
              <a:rPr lang="ja-JP" altLang="en-US" sz="1200" b="1">
                <a:solidFill>
                  <a:sysClr val="windowText" lastClr="000000"/>
                </a:solidFill>
                <a:latin typeface="Meiryo UI"/>
                <a:ea typeface="Meiryo UI"/>
              </a:rPr>
              <a:t>の取組</a:t>
            </a:r>
            <a:endParaRPr lang="en-US" altLang="ja-JP" sz="1200" b="1" dirty="0">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648020"/>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dirty="0">
                <a:solidFill>
                  <a:schemeClr val="tx1"/>
                </a:solidFill>
                <a:latin typeface="Meiryo UI" panose="020B0604030504040204" pitchFamily="50" charset="-128"/>
                <a:ea typeface="Meiryo UI" panose="020B0604030504040204" pitchFamily="50" charset="-128"/>
              </a:rPr>
              <a:t>KPI</a:t>
            </a:r>
            <a:r>
              <a:rPr kumimoji="1" lang="ja-JP" altLang="en-US" sz="1000" dirty="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3464972"/>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4281924"/>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5098876"/>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648020"/>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3464972"/>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4281924"/>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5098876"/>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4250529"/>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9D29DB0-0F92-9630-3C01-A5E6CF8863FC}"/>
              </a:ext>
            </a:extLst>
          </p:cNvPr>
          <p:cNvSpPr/>
          <p:nvPr/>
        </p:nvSpPr>
        <p:spPr>
          <a:xfrm>
            <a:off x="129778" y="1304626"/>
            <a:ext cx="8884444"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補助事業の成果目標等の達成に向けた効率的な管理体制であることをご記載ください。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17</a:t>
            </a:fld>
            <a:endParaRPr kumimoji="1" lang="ja-JP" altLang="en-US"/>
          </a:p>
        </p:txBody>
      </p:sp>
      <p:sp>
        <p:nvSpPr>
          <p:cNvPr id="13" name="四角形: 1 つの角を切り取る 12">
            <a:extLst>
              <a:ext uri="{FF2B5EF4-FFF2-40B4-BE49-F238E27FC236}">
                <a16:creationId xmlns:a16="http://schemas.microsoft.com/office/drawing/2014/main" id="{04708C6D-F3A2-05ED-92AA-76E06218B9A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a:t>
            </a:r>
            <a:endParaRPr kumimoji="1" lang="ja-JP" altLang="en-US" sz="800" dirty="0">
              <a:solidFill>
                <a:schemeClr val="bg1"/>
              </a:solidFill>
            </a:endParaRPr>
          </a:p>
        </p:txBody>
      </p:sp>
      <p:sp>
        <p:nvSpPr>
          <p:cNvPr id="14" name="四角形: 1 つの角を切り取る 13">
            <a:extLst>
              <a:ext uri="{FF2B5EF4-FFF2-40B4-BE49-F238E27FC236}">
                <a16:creationId xmlns:a16="http://schemas.microsoft.com/office/drawing/2014/main" id="{AF55C179-AC58-079A-309F-1BDE92BC7E2C}"/>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6" name="四角形: 1 つの角を切り取る 15">
            <a:extLst>
              <a:ext uri="{FF2B5EF4-FFF2-40B4-BE49-F238E27FC236}">
                <a16:creationId xmlns:a16="http://schemas.microsoft.com/office/drawing/2014/main" id="{FE475818-AB6B-2C8A-2425-13CE0101218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エ</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6" name="正方形/長方形 55">
            <a:extLst>
              <a:ext uri="{FF2B5EF4-FFF2-40B4-BE49-F238E27FC236}">
                <a16:creationId xmlns:a16="http://schemas.microsoft.com/office/drawing/2014/main" id="{18A9F6CC-096F-F640-53BA-686D5ADD24BA}"/>
              </a:ext>
            </a:extLst>
          </p:cNvPr>
          <p:cNvSpPr/>
          <p:nvPr/>
        </p:nvSpPr>
        <p:spPr>
          <a:xfrm>
            <a:off x="99632" y="1578123"/>
            <a:ext cx="8828457" cy="398215"/>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a:solidFill>
                  <a:schemeClr val="tx1"/>
                </a:solidFill>
                <a:latin typeface="Meiryo UI" panose="020B0604030504040204" pitchFamily="50" charset="-128"/>
                <a:ea typeface="Meiryo UI" panose="020B0604030504040204" pitchFamily="50" charset="-128"/>
              </a:rPr>
              <a:t>共同申請の場合には、スキームの全体像をお示し頂くとともにと連携の意義・目的、相乗効果についてご記載ください。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727994DA-65F9-18BC-BCF9-0E8FF57264E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経営力　</a:t>
            </a:r>
            <a:r>
              <a:rPr kumimoji="1" lang="ja-JP" altLang="en-US" sz="800" b="1">
                <a:solidFill>
                  <a:schemeClr val="bg1"/>
                </a:solidFill>
                <a:latin typeface="Meiryo UI" panose="020B0604030504040204" pitchFamily="50" charset="-128"/>
                <a:ea typeface="Meiryo UI" panose="020B0604030504040204" pitchFamily="50" charset="-128"/>
              </a:rPr>
              <a:t>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a:t>
            </a:r>
            <a:r>
              <a:rPr kumimoji="1" lang="ja-JP" altLang="en-US" sz="800" b="1">
                <a:solidFill>
                  <a:schemeClr val="tx1"/>
                </a:solidFill>
                <a:latin typeface="Meiryo UI" panose="020B0604030504040204" pitchFamily="50" charset="-128"/>
                <a:ea typeface="Meiryo UI" panose="020B0604030504040204" pitchFamily="50" charset="-128"/>
              </a:rPr>
              <a:t>エ</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46" name="四角形: 1 つの角を切り取る 45">
            <a:extLst>
              <a:ext uri="{FF2B5EF4-FFF2-40B4-BE49-F238E27FC236}">
                <a16:creationId xmlns:a16="http://schemas.microsoft.com/office/drawing/2014/main" id="{02FE98EA-161D-2C56-7C4F-767EF9107F66}"/>
              </a:ext>
            </a:extLst>
          </p:cNvPr>
          <p:cNvSpPr/>
          <p:nvPr/>
        </p:nvSpPr>
        <p:spPr>
          <a:xfrm>
            <a:off x="2316593" y="-1078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p>
        </p:txBody>
      </p:sp>
      <p:sp>
        <p:nvSpPr>
          <p:cNvPr id="47" name="四角形: 1 つの角を切り取る 46">
            <a:extLst>
              <a:ext uri="{FF2B5EF4-FFF2-40B4-BE49-F238E27FC236}">
                <a16:creationId xmlns:a16="http://schemas.microsoft.com/office/drawing/2014/main" id="{E1DEF2CB-A717-92A7-23AB-8BA4D9B2CF6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703019"/>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703019"/>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455502"/>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926657"/>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397811"/>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3068394"/>
            <a:ext cx="1338828" cy="230832"/>
          </a:xfrm>
          <a:prstGeom prst="rect">
            <a:avLst/>
          </a:prstGeom>
          <a:noFill/>
        </p:spPr>
        <p:txBody>
          <a:bodyPr wrap="none" rtlCol="0">
            <a:spAutoFit/>
          </a:bodyPr>
          <a:lstStyle/>
          <a:p>
            <a:pPr defTabSz="685800">
              <a:defRPr/>
            </a:pPr>
            <a:r>
              <a:rPr kumimoji="1" lang="ja-JP" altLang="en-US" sz="900" dirty="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dirty="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982356"/>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455502"/>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926657"/>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397811"/>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838858"/>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3046608"/>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3068394"/>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462033"/>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461930"/>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3183810"/>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2225089"/>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981460"/>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362204"/>
            <a:ext cx="1098941" cy="276999"/>
          </a:xfrm>
          <a:prstGeom prst="rect">
            <a:avLst/>
          </a:prstGeom>
          <a:noFill/>
        </p:spPr>
        <p:txBody>
          <a:bodyPr wrap="square" rtlCol="0">
            <a:spAutoFit/>
          </a:bodyPr>
          <a:lstStyle/>
          <a:p>
            <a:pPr algn="ctr" defTabSz="685800"/>
            <a:r>
              <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2181217"/>
            <a:ext cx="1098941" cy="276999"/>
          </a:xfrm>
          <a:prstGeom prst="rect">
            <a:avLst/>
          </a:prstGeom>
          <a:noFill/>
        </p:spPr>
        <p:txBody>
          <a:bodyPr wrap="square" rtlCol="0">
            <a:spAutoFit/>
          </a:bodyPr>
          <a:lstStyle/>
          <a:p>
            <a:pPr algn="ctr" defTabSz="685800"/>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628627"/>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4099782"/>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567256"/>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455502"/>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926657"/>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397812"/>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a:t>
            </a:r>
            <a:r>
              <a:rPr kumimoji="1" lang="en-US" altLang="ja-JP" sz="1600" dirty="0">
                <a:solidFill>
                  <a:srgbClr val="FF0000"/>
                </a:solidFill>
                <a:latin typeface="Meiryo UI" panose="020B0604030504040204" pitchFamily="50" charset="-128"/>
                <a:ea typeface="Meiryo UI" panose="020B0604030504040204" pitchFamily="50" charset="-128"/>
              </a:rPr>
              <a:t>100</a:t>
            </a:r>
            <a:r>
              <a:rPr kumimoji="1" lang="ja-JP" altLang="en-US" sz="1600" dirty="0">
                <a:solidFill>
                  <a:srgbClr val="FF0000"/>
                </a:solidFill>
                <a:latin typeface="Meiryo UI" panose="020B0604030504040204" pitchFamily="50" charset="-128"/>
                <a:ea typeface="Meiryo UI" panose="020B0604030504040204" pitchFamily="50" charset="-128"/>
              </a:rPr>
              <a:t>億宣言を実施する異なる企業間）の場合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972325"/>
            <a:ext cx="1800493" cy="369332"/>
          </a:xfrm>
          <a:prstGeom prst="rect">
            <a:avLst/>
          </a:prstGeom>
          <a:noFill/>
        </p:spPr>
        <p:txBody>
          <a:bodyPr wrap="none" rtlCol="0">
            <a:spAutoFit/>
          </a:bodyPr>
          <a:lstStyle/>
          <a:p>
            <a:r>
              <a:rPr kumimoji="1" lang="en-US" altLang="ja-JP" dirty="0"/>
              <a:t>【</a:t>
            </a:r>
            <a:r>
              <a:rPr kumimoji="1" lang="ja-JP" altLang="en-US" dirty="0"/>
              <a:t>スキーム図</a:t>
            </a:r>
            <a:r>
              <a:rPr kumimoji="1" lang="en-US" altLang="ja-JP" dirty="0"/>
              <a:t>】</a:t>
            </a:r>
            <a:endParaRPr kumimoji="1" lang="ja-JP" altLang="en-US" dirty="0"/>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254657"/>
            <a:ext cx="8884444" cy="1429928"/>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505748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latin typeface="Meiryo UI"/>
                <a:ea typeface="Meiryo UI"/>
              </a:rPr>
              <a:t>連携の意義・目的、相乗効果等</a:t>
            </a:r>
            <a:endParaRPr kumimoji="1" lang="en-US" altLang="ja-JP" sz="1200" b="1" dirty="0">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p:txBody>
          <a:bodyPr/>
          <a:lstStyle/>
          <a:p>
            <a:fld id="{70AD163A-2AD1-4CCD-B429-51A5FDE21725}" type="slidenum">
              <a:rPr kumimoji="1" lang="ja-JP" altLang="en-US" smtClean="0"/>
              <a:t>18</a:t>
            </a:fld>
            <a:endParaRPr kumimoji="1" lang="ja-JP" altLang="en-US"/>
          </a:p>
        </p:txBody>
      </p:sp>
    </p:spTree>
    <p:extLst>
      <p:ext uri="{BB962C8B-B14F-4D97-AF65-F5344CB8AC3E}">
        <p14:creationId xmlns:p14="http://schemas.microsoft.com/office/powerpoint/2010/main" val="396235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dirty="0"/>
              <a:t>令和●年●月●日</a:t>
            </a:r>
            <a:endParaRPr lang="zh-TW" altLang="en-US" sz="1500" dirty="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633371880"/>
              </p:ext>
            </p:extLst>
          </p:nvPr>
        </p:nvGraphicFramePr>
        <p:xfrm>
          <a:off x="5025390" y="4259610"/>
          <a:ext cx="4023360" cy="14630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24648">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外部支援事業者名：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3156393607"/>
                  </a:ext>
                </a:extLst>
              </a:tr>
              <a:tr h="159314">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確認書を発行した金融機関名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a:t>
            </a:fld>
            <a:endParaRPr kumimoji="1" lang="ja-JP" altLang="en-US"/>
          </a:p>
        </p:txBody>
      </p:sp>
      <p:sp>
        <p:nvSpPr>
          <p:cNvPr id="7" name="テキスト ボックス 6">
            <a:extLst>
              <a:ext uri="{FF2B5EF4-FFF2-40B4-BE49-F238E27FC236}">
                <a16:creationId xmlns:a16="http://schemas.microsoft.com/office/drawing/2014/main" id="{5095CB37-5D0F-A6ED-97BF-98C25BC188D5}"/>
              </a:ext>
            </a:extLst>
          </p:cNvPr>
          <p:cNvSpPr txBox="1"/>
          <p:nvPr/>
        </p:nvSpPr>
        <p:spPr>
          <a:xfrm>
            <a:off x="2831810" y="4517023"/>
            <a:ext cx="1941530" cy="279350"/>
          </a:xfrm>
          <a:prstGeom prst="wedgeRoundRectCallout">
            <a:avLst>
              <a:gd name="adj1" fmla="val 62588"/>
              <a:gd name="adj2" fmla="val 14435"/>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dirty="0">
                <a:solidFill>
                  <a:schemeClr val="tx1"/>
                </a:solidFill>
                <a:latin typeface="Meiryo UI" panose="020B0604030504040204" pitchFamily="50" charset="-128"/>
                <a:ea typeface="Meiryo UI" panose="020B0604030504040204" pitchFamily="50" charset="-128"/>
              </a:rPr>
              <a:t>※</a:t>
            </a:r>
            <a:r>
              <a:rPr kumimoji="1" lang="ja-JP" altLang="en-US" sz="731" dirty="0">
                <a:solidFill>
                  <a:schemeClr val="tx1"/>
                </a:solidFill>
                <a:latin typeface="Meiryo UI" panose="020B0604030504040204" pitchFamily="50" charset="-128"/>
                <a:ea typeface="Meiryo UI" panose="020B0604030504040204" pitchFamily="50" charset="-128"/>
              </a:rPr>
              <a:t>コンソーシアム等による共同申請の場合には、幹事企業を明記</a:t>
            </a:r>
          </a:p>
        </p:txBody>
      </p:sp>
      <p:sp>
        <p:nvSpPr>
          <p:cNvPr id="9" name="テキスト ボックス 8">
            <a:extLst>
              <a:ext uri="{FF2B5EF4-FFF2-40B4-BE49-F238E27FC236}">
                <a16:creationId xmlns:a16="http://schemas.microsoft.com/office/drawing/2014/main" id="{2F639ECF-69A7-AEFA-54F4-978BDB230007}"/>
              </a:ext>
            </a:extLst>
          </p:cNvPr>
          <p:cNvSpPr txBox="1"/>
          <p:nvPr/>
        </p:nvSpPr>
        <p:spPr>
          <a:xfrm>
            <a:off x="2122095" y="5004569"/>
            <a:ext cx="2449905" cy="614013"/>
          </a:xfrm>
          <a:prstGeom prst="wedgeRoundRectCallout">
            <a:avLst>
              <a:gd name="adj1" fmla="val 68514"/>
              <a:gd name="adj2" fmla="val -44783"/>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dirty="0">
                <a:solidFill>
                  <a:schemeClr val="tx1"/>
                </a:solidFill>
                <a:latin typeface="Meiryo UI" panose="020B0604030504040204" pitchFamily="50" charset="-128"/>
                <a:ea typeface="Meiryo UI" panose="020B0604030504040204" pitchFamily="50" charset="-128"/>
              </a:rPr>
              <a:t>※</a:t>
            </a:r>
            <a:r>
              <a:rPr kumimoji="1" lang="ja-JP" altLang="en-US" sz="800" dirty="0">
                <a:solidFill>
                  <a:schemeClr val="tx1"/>
                </a:solidFill>
                <a:latin typeface="Meiryo UI" panose="020B0604030504040204" pitchFamily="50" charset="-128"/>
                <a:ea typeface="Meiryo UI" panose="020B0604030504040204" pitchFamily="50" charset="-128"/>
              </a:rPr>
              <a:t>投資計画書等の作成を支援した外部支援者（コンサル等）がいる場合は、当該事業者名及び契約期間を記載</a:t>
            </a:r>
          </a:p>
        </p:txBody>
      </p:sp>
      <p:sp>
        <p:nvSpPr>
          <p:cNvPr id="10" name="テキスト ボックス 9">
            <a:extLst>
              <a:ext uri="{FF2B5EF4-FFF2-40B4-BE49-F238E27FC236}">
                <a16:creationId xmlns:a16="http://schemas.microsoft.com/office/drawing/2014/main" id="{84E51B68-FE7C-02A8-1078-D3FF7AA1B20F}"/>
              </a:ext>
            </a:extLst>
          </p:cNvPr>
          <p:cNvSpPr txBox="1"/>
          <p:nvPr/>
        </p:nvSpPr>
        <p:spPr>
          <a:xfrm>
            <a:off x="5269377" y="3586609"/>
            <a:ext cx="1446565" cy="515391"/>
          </a:xfrm>
          <a:prstGeom prst="wedgeRoundRectCallout">
            <a:avLst>
              <a:gd name="adj1" fmla="val -14029"/>
              <a:gd name="adj2" fmla="val 76321"/>
              <a:gd name="adj3" fmla="val 16667"/>
            </a:avLst>
          </a:prstGeom>
          <a:solidFill>
            <a:schemeClr val="accent4">
              <a:lumMod val="40000"/>
              <a:lumOff val="6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en-US" altLang="ja-JP" sz="731" dirty="0">
                <a:solidFill>
                  <a:schemeClr val="tx1"/>
                </a:solidFill>
                <a:latin typeface="Meiryo UI" panose="020B0604030504040204" pitchFamily="50" charset="-128"/>
                <a:ea typeface="Meiryo UI" panose="020B0604030504040204" pitchFamily="50" charset="-128"/>
              </a:rPr>
              <a:t>※</a:t>
            </a:r>
            <a:r>
              <a:rPr kumimoji="1" lang="ja-JP" altLang="en-US" sz="731" dirty="0">
                <a:solidFill>
                  <a:schemeClr val="tx1"/>
                </a:solidFill>
                <a:latin typeface="Meiryo UI" panose="020B0604030504040204" pitchFamily="50" charset="-128"/>
                <a:ea typeface="Meiryo UI" panose="020B0604030504040204" pitchFamily="50" charset="-128"/>
              </a:rPr>
              <a:t>事業名を明記</a:t>
            </a:r>
            <a:br>
              <a:rPr kumimoji="1" lang="en-US" altLang="ja-JP" sz="731" dirty="0">
                <a:solidFill>
                  <a:schemeClr val="tx1"/>
                </a:solidFill>
                <a:latin typeface="Meiryo UI" panose="020B0604030504040204" pitchFamily="50" charset="-128"/>
                <a:ea typeface="Meiryo UI" panose="020B0604030504040204" pitchFamily="50" charset="-128"/>
              </a:rPr>
            </a:br>
            <a:r>
              <a:rPr kumimoji="1" lang="ja-JP" altLang="en-US" sz="731" dirty="0">
                <a:solidFill>
                  <a:schemeClr val="tx1"/>
                </a:solidFill>
                <a:latin typeface="Meiryo UI" panose="020B0604030504040204" pitchFamily="50" charset="-128"/>
                <a:ea typeface="Meiryo UI" panose="020B0604030504040204" pitchFamily="50" charset="-128"/>
              </a:rPr>
              <a:t>様式２</a:t>
            </a:r>
            <a:r>
              <a:rPr kumimoji="1" lang="ja-JP" altLang="en-US" sz="731">
                <a:solidFill>
                  <a:schemeClr val="tx1"/>
                </a:solidFill>
                <a:latin typeface="Meiryo UI" panose="020B0604030504040204" pitchFamily="50" charset="-128"/>
                <a:ea typeface="Meiryo UI" panose="020B0604030504040204" pitchFamily="50" charset="-128"/>
              </a:rPr>
              <a:t>の「①申請者</a:t>
            </a:r>
            <a:r>
              <a:rPr kumimoji="1" lang="ja-JP" altLang="en-US" sz="731" dirty="0">
                <a:solidFill>
                  <a:schemeClr val="tx1"/>
                </a:solidFill>
                <a:latin typeface="Meiryo UI" panose="020B0604030504040204" pitchFamily="50" charset="-128"/>
                <a:ea typeface="Meiryo UI" panose="020B0604030504040204" pitchFamily="50" charset="-128"/>
              </a:rPr>
              <a:t>情報」に記載する事業名と一致させてください。</a:t>
            </a:r>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エ</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6" name="正方形/長方形 55">
            <a:extLst>
              <a:ext uri="{FF2B5EF4-FFF2-40B4-BE49-F238E27FC236}">
                <a16:creationId xmlns:a16="http://schemas.microsoft.com/office/drawing/2014/main" id="{18A9F6CC-096F-F640-53BA-686D5ADD24BA}"/>
              </a:ext>
            </a:extLst>
          </p:cNvPr>
          <p:cNvSpPr/>
          <p:nvPr/>
        </p:nvSpPr>
        <p:spPr>
          <a:xfrm>
            <a:off x="99632" y="1503774"/>
            <a:ext cx="8828457" cy="557586"/>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ja-JP" sz="1200" dirty="0">
                <a:solidFill>
                  <a:schemeClr val="tx1"/>
                </a:solidFill>
                <a:latin typeface="Meiryo UI" panose="020B0604030504040204" pitchFamily="50" charset="-128"/>
                <a:ea typeface="Meiryo UI" panose="020B0604030504040204" pitchFamily="50" charset="-128"/>
              </a:rPr>
              <a:t>企業グループの</a:t>
            </a:r>
            <a:r>
              <a:rPr kumimoji="1" lang="ja-JP" altLang="en-US" sz="1200" dirty="0">
                <a:solidFill>
                  <a:schemeClr val="tx1"/>
                </a:solidFill>
                <a:latin typeface="Meiryo UI" panose="020B0604030504040204" pitchFamily="50" charset="-128"/>
                <a:ea typeface="Meiryo UI" panose="020B0604030504040204" pitchFamily="50" charset="-128"/>
              </a:rPr>
              <a:t>全部又は</a:t>
            </a:r>
            <a:r>
              <a:rPr kumimoji="1" lang="ja-JP" altLang="ja-JP" sz="1200" dirty="0">
                <a:solidFill>
                  <a:schemeClr val="tx1"/>
                </a:solidFill>
                <a:latin typeface="Meiryo UI" panose="020B0604030504040204" pitchFamily="50" charset="-128"/>
                <a:ea typeface="Meiryo UI" panose="020B0604030504040204" pitchFamily="50" charset="-128"/>
              </a:rPr>
              <a:t>一部で</a:t>
            </a:r>
            <a:r>
              <a:rPr kumimoji="1" lang="ja-JP" altLang="en-US" sz="1200" dirty="0">
                <a:solidFill>
                  <a:schemeClr val="tx1"/>
                </a:solidFill>
                <a:latin typeface="Meiryo UI" panose="020B0604030504040204" pitchFamily="50" charset="-128"/>
                <a:ea typeface="Meiryo UI" panose="020B0604030504040204" pitchFamily="50" charset="-128"/>
              </a:rPr>
              <a:t>共同申請を行う場合には、スキームの全体像をお示しください。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（企業グループの</a:t>
            </a:r>
            <a:r>
              <a:rPr kumimoji="1" lang="ja-JP" altLang="en-US" sz="1200" u="sng" dirty="0">
                <a:solidFill>
                  <a:schemeClr val="tx1"/>
                </a:solidFill>
                <a:latin typeface="Meiryo UI" panose="020B0604030504040204" pitchFamily="50" charset="-128"/>
                <a:ea typeface="Meiryo UI" panose="020B0604030504040204" pitchFamily="50" charset="-128"/>
              </a:rPr>
              <a:t>一部</a:t>
            </a:r>
            <a:r>
              <a:rPr kumimoji="1" lang="ja-JP" altLang="en-US" sz="1200" dirty="0">
                <a:solidFill>
                  <a:schemeClr val="tx1"/>
                </a:solidFill>
                <a:latin typeface="Meiryo UI" panose="020B0604030504040204" pitchFamily="50" charset="-128"/>
                <a:ea typeface="Meiryo UI" panose="020B0604030504040204" pitchFamily="50" charset="-128"/>
              </a:rPr>
              <a:t>で共同申請を行う場合には、事業遂行上、一部で行うことが合理的である理由についてご記載ください。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3" name="四角形: 1 つの角を切り取る 2">
            <a:extLst>
              <a:ext uri="{FF2B5EF4-FFF2-40B4-BE49-F238E27FC236}">
                <a16:creationId xmlns:a16="http://schemas.microsoft.com/office/drawing/2014/main" id="{727994DA-65F9-18BC-BCF9-0E8FF57264E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経営力　</a:t>
            </a:r>
            <a:r>
              <a:rPr kumimoji="1" lang="ja-JP" altLang="en-US" sz="800" b="1">
                <a:solidFill>
                  <a:schemeClr val="bg1"/>
                </a:solidFill>
                <a:latin typeface="Meiryo UI" panose="020B0604030504040204" pitchFamily="50" charset="-128"/>
                <a:ea typeface="Meiryo UI" panose="020B0604030504040204" pitchFamily="50" charset="-128"/>
              </a:rPr>
              <a:t>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a:t>
            </a:r>
            <a:r>
              <a:rPr kumimoji="1" lang="ja-JP" altLang="en-US" sz="800" b="1">
                <a:solidFill>
                  <a:schemeClr val="tx1"/>
                </a:solidFill>
                <a:latin typeface="Meiryo UI" panose="020B0604030504040204" pitchFamily="50" charset="-128"/>
                <a:ea typeface="Meiryo UI" panose="020B0604030504040204" pitchFamily="50" charset="-128"/>
              </a:rPr>
              <a:t>エ</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46" name="四角形: 1 つの角を切り取る 45">
            <a:extLst>
              <a:ext uri="{FF2B5EF4-FFF2-40B4-BE49-F238E27FC236}">
                <a16:creationId xmlns:a16="http://schemas.microsoft.com/office/drawing/2014/main" id="{02FE98EA-161D-2C56-7C4F-767EF9107F66}"/>
              </a:ext>
            </a:extLst>
          </p:cNvPr>
          <p:cNvSpPr/>
          <p:nvPr/>
        </p:nvSpPr>
        <p:spPr>
          <a:xfrm>
            <a:off x="2316593" y="-1078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p>
        </p:txBody>
      </p:sp>
      <p:sp>
        <p:nvSpPr>
          <p:cNvPr id="47" name="四角形: 1 つの角を切り取る 46">
            <a:extLst>
              <a:ext uri="{FF2B5EF4-FFF2-40B4-BE49-F238E27FC236}">
                <a16:creationId xmlns:a16="http://schemas.microsoft.com/office/drawing/2014/main" id="{E1DEF2CB-A717-92A7-23AB-8BA4D9B2CF6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587892"/>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4340375"/>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811530"/>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5282684"/>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723731"/>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4083180"/>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854292"/>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3195476"/>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530915"/>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366920" y="2620413"/>
            <a:ext cx="1098941"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513500"/>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4984654"/>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5452128"/>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434037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81153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5282684"/>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587892"/>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854292"/>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434037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81153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5282684"/>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3969708"/>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2417500"/>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248973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248973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2489733"/>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2179591"/>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2146094"/>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873492"/>
            <a:ext cx="1569661" cy="230832"/>
          </a:xfrm>
          <a:prstGeom prst="rect">
            <a:avLst/>
          </a:prstGeom>
          <a:noFill/>
        </p:spPr>
        <p:txBody>
          <a:bodyPr wrap="none" rtlCol="0">
            <a:spAutoFit/>
          </a:bodyPr>
          <a:lstStyle/>
          <a:p>
            <a:pPr algn="ctr" defTabSz="685800">
              <a:defRPr/>
            </a:pPr>
            <a:r>
              <a:rPr kumimoji="1" lang="ja-JP" altLang="en-US" sz="900" dirty="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dirty="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3217929"/>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3222414"/>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3035634"/>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588150"/>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854292"/>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2144618"/>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dirty="0">
                <a:solidFill>
                  <a:srgbClr val="000000"/>
                </a:solidFill>
                <a:ea typeface="メイリオ" panose="020B0604030504040204" pitchFamily="50" charset="-128"/>
              </a:rPr>
              <a:t>例：</a:t>
            </a:r>
            <a:endParaRPr kumimoji="1" lang="en-US" altLang="ja-JP" sz="1000" dirty="0">
              <a:solidFill>
                <a:srgbClr val="000000"/>
              </a:solidFill>
              <a:ea typeface="メイリオ" panose="020B0604030504040204" pitchFamily="50" charset="-128"/>
            </a:endParaRPr>
          </a:p>
          <a:p>
            <a:pPr marL="0" indent="0" defTabSz="685800"/>
            <a:r>
              <a:rPr kumimoji="1" lang="ja-JP" altLang="en-US" sz="1000" dirty="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dirty="0">
                <a:solidFill>
                  <a:srgbClr val="000000"/>
                </a:solidFill>
                <a:ea typeface="メイリオ" panose="020B0604030504040204" pitchFamily="50" charset="-128"/>
              </a:rPr>
              <a:t>C</a:t>
            </a:r>
            <a:r>
              <a:rPr kumimoji="1" lang="ja-JP" altLang="en-US" sz="1000" dirty="0">
                <a:solidFill>
                  <a:srgbClr val="000000"/>
                </a:solidFill>
                <a:ea typeface="メイリオ" panose="020B0604030504040204" pitchFamily="50" charset="-128"/>
              </a:rPr>
              <a:t>社以外の</a:t>
            </a:r>
            <a:r>
              <a:rPr kumimoji="1" lang="en-US" altLang="ja-JP" sz="1000" dirty="0">
                <a:solidFill>
                  <a:srgbClr val="000000"/>
                </a:solidFill>
                <a:ea typeface="メイリオ" panose="020B0604030504040204" pitchFamily="50" charset="-128"/>
              </a:rPr>
              <a:t>H</a:t>
            </a:r>
            <a:r>
              <a:rPr kumimoji="1" lang="ja-JP" altLang="en-US" sz="1000" dirty="0">
                <a:solidFill>
                  <a:srgbClr val="000000"/>
                </a:solidFill>
                <a:ea typeface="メイリオ" panose="020B0604030504040204" pitchFamily="50" charset="-128"/>
              </a:rPr>
              <a:t>社</a:t>
            </a:r>
            <a:r>
              <a:rPr kumimoji="1" lang="en-US" altLang="ja-JP" sz="1000" dirty="0">
                <a:solidFill>
                  <a:srgbClr val="000000"/>
                </a:solidFill>
                <a:ea typeface="メイリオ" panose="020B0604030504040204" pitchFamily="50" charset="-128"/>
              </a:rPr>
              <a:t>,A</a:t>
            </a:r>
            <a:r>
              <a:rPr kumimoji="1" lang="ja-JP" altLang="en-US" sz="1000" dirty="0">
                <a:solidFill>
                  <a:srgbClr val="000000"/>
                </a:solidFill>
                <a:ea typeface="メイリオ" panose="020B0604030504040204" pitchFamily="50" charset="-128"/>
              </a:rPr>
              <a:t>社</a:t>
            </a:r>
            <a:r>
              <a:rPr kumimoji="1" lang="en-US" altLang="ja-JP" sz="1000" dirty="0">
                <a:solidFill>
                  <a:srgbClr val="000000"/>
                </a:solidFill>
                <a:ea typeface="メイリオ" panose="020B0604030504040204" pitchFamily="50" charset="-128"/>
              </a:rPr>
              <a:t>,B</a:t>
            </a:r>
            <a:r>
              <a:rPr kumimoji="1" lang="ja-JP" altLang="en-US" sz="1000" dirty="0">
                <a:solidFill>
                  <a:srgbClr val="000000"/>
                </a:solidFill>
                <a:ea typeface="メイリオ" panose="020B0604030504040204" pitchFamily="50" charset="-128"/>
              </a:rPr>
              <a:t>社）となる場合。</a:t>
            </a:r>
            <a:endParaRPr kumimoji="1" lang="ja-JP" altLang="ja-JP" sz="1000" dirty="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3013415"/>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4313122"/>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784276"/>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5255431"/>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en-US" altLang="ja-JP" sz="1600" dirty="0">
                <a:solidFill>
                  <a:srgbClr val="FF0000"/>
                </a:solidFill>
                <a:latin typeface="Meiryo UI" panose="020B0604030504040204" pitchFamily="50" charset="-128"/>
                <a:ea typeface="Meiryo UI" panose="020B0604030504040204" pitchFamily="50" charset="-128"/>
              </a:rPr>
              <a:t>100</a:t>
            </a:r>
            <a:r>
              <a:rPr kumimoji="1" lang="ja-JP" altLang="en-US" sz="1600" dirty="0">
                <a:solidFill>
                  <a:srgbClr val="FF0000"/>
                </a:solidFill>
                <a:latin typeface="Meiryo UI" panose="020B0604030504040204" pitchFamily="50" charset="-128"/>
                <a:ea typeface="Meiryo UI" panose="020B0604030504040204" pitchFamily="50" charset="-128"/>
              </a:rPr>
              <a:t>億宣言を実施し、傘下の企業でコンソーシアムを組む場合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2171564"/>
            <a:ext cx="1800493" cy="369332"/>
          </a:xfrm>
          <a:prstGeom prst="rect">
            <a:avLst/>
          </a:prstGeom>
          <a:noFill/>
        </p:spPr>
        <p:txBody>
          <a:bodyPr wrap="none" rtlCol="0">
            <a:spAutoFit/>
          </a:bodyPr>
          <a:lstStyle/>
          <a:p>
            <a:r>
              <a:rPr kumimoji="1" lang="en-US" altLang="ja-JP" dirty="0"/>
              <a:t>【</a:t>
            </a:r>
            <a:r>
              <a:rPr kumimoji="1" lang="ja-JP" altLang="en-US" dirty="0"/>
              <a:t>スキーム図</a:t>
            </a:r>
            <a:r>
              <a:rPr kumimoji="1" lang="en-US" altLang="ja-JP" dirty="0"/>
              <a:t>】</a:t>
            </a:r>
            <a:endParaRPr kumimoji="1" lang="ja-JP" altLang="en-US" dirty="0"/>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909964"/>
            <a:ext cx="8884444" cy="83891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855793"/>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latin typeface="Meiryo UI"/>
                <a:ea typeface="Meiryo UI"/>
              </a:rPr>
              <a:t>連携の意義・目的、相乗効果等</a:t>
            </a:r>
            <a:endParaRPr kumimoji="1" lang="en-US" altLang="ja-JP" sz="1200" b="1" dirty="0">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p:txBody>
          <a:bodyPr/>
          <a:lstStyle/>
          <a:p>
            <a:fld id="{70AD163A-2AD1-4CCD-B429-51A5FDE21725}" type="slidenum">
              <a:rPr kumimoji="1" lang="ja-JP" altLang="en-US" smtClean="0"/>
              <a:t>19</a:t>
            </a:fld>
            <a:endParaRPr kumimoji="1" lang="ja-JP" altLang="en-US"/>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168783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p:txBody>
          <a:bodyPr/>
          <a:lstStyle/>
          <a:p>
            <a:fld id="{70AD163A-2AD1-4CCD-B429-51A5FDE21725}" type="slidenum">
              <a:rPr kumimoji="1" lang="ja-JP" altLang="en-US" smtClean="0"/>
              <a:t>20</a:t>
            </a:fld>
            <a:endParaRPr kumimoji="1" lang="ja-JP" altLang="en-US"/>
          </a:p>
        </p:txBody>
      </p:sp>
    </p:spTree>
    <p:extLst>
      <p:ext uri="{BB962C8B-B14F-4D97-AF65-F5344CB8AC3E}">
        <p14:creationId xmlns:p14="http://schemas.microsoft.com/office/powerpoint/2010/main" val="2301374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4D3385D2-835A-3F5C-1F7D-C61F6DAEFF02}"/>
              </a:ext>
            </a:extLst>
          </p:cNvPr>
          <p:cNvSpPr/>
          <p:nvPr/>
        </p:nvSpPr>
        <p:spPr>
          <a:xfrm>
            <a:off x="129778" y="5485419"/>
            <a:ext cx="8884444" cy="122681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lang="ja-JP" altLang="en-US" sz="1200" dirty="0">
                <a:solidFill>
                  <a:sysClr val="windowText" lastClr="000000"/>
                </a:solidFill>
                <a:latin typeface="Meiryo UI"/>
                <a:ea typeface="Meiryo UI"/>
              </a:rPr>
              <a:t>例：目標とする賃上げ率の実現に向けて、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graphicFrame>
        <p:nvGraphicFramePr>
          <p:cNvPr id="9" name="表 8">
            <a:extLst>
              <a:ext uri="{FF2B5EF4-FFF2-40B4-BE49-F238E27FC236}">
                <a16:creationId xmlns:a16="http://schemas.microsoft.com/office/drawing/2014/main" id="{E06480EA-AE15-2B2D-C3F3-2C94CD24F106}"/>
              </a:ext>
            </a:extLst>
          </p:cNvPr>
          <p:cNvGraphicFramePr>
            <a:graphicFrameLocks noGrp="1"/>
          </p:cNvGraphicFramePr>
          <p:nvPr>
            <p:extLst>
              <p:ext uri="{D42A27DB-BD31-4B8C-83A1-F6EECF244321}">
                <p14:modId xmlns:p14="http://schemas.microsoft.com/office/powerpoint/2010/main" val="103002703"/>
              </p:ext>
            </p:extLst>
          </p:nvPr>
        </p:nvGraphicFramePr>
        <p:xfrm>
          <a:off x="6781790" y="2891091"/>
          <a:ext cx="2173718" cy="350342"/>
        </p:xfrm>
        <a:graphic>
          <a:graphicData uri="http://schemas.openxmlformats.org/drawingml/2006/table">
            <a:tbl>
              <a:tblPr firstRow="1" bandRow="1">
                <a:tableStyleId>{5C22544A-7EE6-4342-B048-85BDC9FD1C3A}</a:tableStyleId>
              </a:tblPr>
              <a:tblGrid>
                <a:gridCol w="2173718">
                  <a:extLst>
                    <a:ext uri="{9D8B030D-6E8A-4147-A177-3AD203B41FA5}">
                      <a16:colId xmlns:a16="http://schemas.microsoft.com/office/drawing/2014/main" val="2804314513"/>
                    </a:ext>
                  </a:extLst>
                </a:gridCol>
              </a:tblGrid>
              <a:tr h="3503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ysClr val="windowText" lastClr="000000"/>
                          </a:solidFill>
                          <a:latin typeface="Meiryo UI" panose="020B0604030504040204" pitchFamily="50" charset="-128"/>
                          <a:ea typeface="Meiryo UI" panose="020B0604030504040204" pitchFamily="50" charset="-128"/>
                        </a:rPr>
                        <a:t>2.8</a:t>
                      </a:r>
                      <a:r>
                        <a:rPr lang="ja-JP" altLang="en-US" sz="1400" b="1" dirty="0">
                          <a:solidFill>
                            <a:sysClr val="windowText" lastClr="000000"/>
                          </a:solidFill>
                          <a:latin typeface="Meiryo UI" panose="020B0604030504040204" pitchFamily="50" charset="-128"/>
                          <a:ea typeface="Meiryo UI" panose="020B0604030504040204" pitchFamily="50" charset="-128"/>
                        </a:rPr>
                        <a:t>％（神奈川県）</a:t>
                      </a:r>
                      <a:endParaRPr kumimoji="1" lang="en-US" altLang="ja-JP" sz="1400" b="1" dirty="0">
                        <a:solidFill>
                          <a:sysClr val="windowText" lastClr="000000"/>
                        </a:solidFill>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359770651"/>
                  </a:ext>
                </a:extLst>
              </a:tr>
            </a:tbl>
          </a:graphicData>
        </a:graphic>
      </p:graphicFrame>
      <p:graphicFrame>
        <p:nvGraphicFramePr>
          <p:cNvPr id="27" name="表 26">
            <a:extLst>
              <a:ext uri="{FF2B5EF4-FFF2-40B4-BE49-F238E27FC236}">
                <a16:creationId xmlns:a16="http://schemas.microsoft.com/office/drawing/2014/main" id="{C534E95E-AA30-DF8C-E467-BB6115E67036}"/>
              </a:ext>
            </a:extLst>
          </p:cNvPr>
          <p:cNvGraphicFramePr>
            <a:graphicFrameLocks noGrp="1"/>
          </p:cNvGraphicFramePr>
          <p:nvPr>
            <p:extLst>
              <p:ext uri="{D42A27DB-BD31-4B8C-83A1-F6EECF244321}">
                <p14:modId xmlns:p14="http://schemas.microsoft.com/office/powerpoint/2010/main" val="3984802702"/>
              </p:ext>
            </p:extLst>
          </p:nvPr>
        </p:nvGraphicFramePr>
        <p:xfrm>
          <a:off x="1949294" y="2886834"/>
          <a:ext cx="4761858" cy="2240411"/>
        </p:xfrm>
        <a:graphic>
          <a:graphicData uri="http://schemas.openxmlformats.org/drawingml/2006/table">
            <a:tbl>
              <a:tblPr firstRow="1" bandRow="1">
                <a:tableStyleId>{5C22544A-7EE6-4342-B048-85BDC9FD1C3A}</a:tableStyleId>
              </a:tblPr>
              <a:tblGrid>
                <a:gridCol w="1566766">
                  <a:extLst>
                    <a:ext uri="{9D8B030D-6E8A-4147-A177-3AD203B41FA5}">
                      <a16:colId xmlns:a16="http://schemas.microsoft.com/office/drawing/2014/main" val="3664707371"/>
                    </a:ext>
                  </a:extLst>
                </a:gridCol>
                <a:gridCol w="1672498">
                  <a:extLst>
                    <a:ext uri="{9D8B030D-6E8A-4147-A177-3AD203B41FA5}">
                      <a16:colId xmlns:a16="http://schemas.microsoft.com/office/drawing/2014/main" val="2633600572"/>
                    </a:ext>
                  </a:extLst>
                </a:gridCol>
                <a:gridCol w="1522594">
                  <a:extLst>
                    <a:ext uri="{9D8B030D-6E8A-4147-A177-3AD203B41FA5}">
                      <a16:colId xmlns:a16="http://schemas.microsoft.com/office/drawing/2014/main" val="1574091443"/>
                    </a:ext>
                  </a:extLst>
                </a:gridCol>
              </a:tblGrid>
              <a:tr h="22404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4.5%</a:t>
                      </a: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585773951"/>
                  </a:ext>
                </a:extLst>
              </a:tr>
            </a:tbl>
          </a:graphicData>
        </a:graphic>
      </p:graphicFrame>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964718"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／賃上げ計画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1AA53C19-509D-1B55-B4EE-0EDBB107133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DACA4E04-D63E-629F-0053-41979006B6BF}"/>
              </a:ext>
            </a:extLst>
          </p:cNvPr>
          <p:cNvSpPr/>
          <p:nvPr/>
        </p:nvSpPr>
        <p:spPr>
          <a:xfrm>
            <a:off x="2316593"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四角形: 角を丸くする 1">
            <a:extLst>
              <a:ext uri="{FF2B5EF4-FFF2-40B4-BE49-F238E27FC236}">
                <a16:creationId xmlns:a16="http://schemas.microsoft.com/office/drawing/2014/main" id="{2649F976-4A8E-05C0-EF0C-DD3D7555DD7A}"/>
              </a:ext>
            </a:extLst>
          </p:cNvPr>
          <p:cNvSpPr/>
          <p:nvPr/>
        </p:nvSpPr>
        <p:spPr>
          <a:xfrm>
            <a:off x="2045536" y="2174054"/>
            <a:ext cx="1458748" cy="651680"/>
          </a:xfrm>
          <a:prstGeom prst="roundRect">
            <a:avLst>
              <a:gd name="adj" fmla="val 40234"/>
            </a:avLst>
          </a:prstGeom>
          <a:solidFill>
            <a:schemeClr val="bg1">
              <a:lumMod val="85000"/>
            </a:schemeClr>
          </a:solidFill>
          <a:ln>
            <a:noFill/>
          </a:ln>
        </p:spPr>
        <p:txBody>
          <a:bodyPr wrap="square" lIns="36000" rIns="36000" anchor="ctr">
            <a:noAutofit/>
          </a:bodyPr>
          <a:lstStyle/>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5" name="四角形: 角を丸くする 4">
            <a:extLst>
              <a:ext uri="{FF2B5EF4-FFF2-40B4-BE49-F238E27FC236}">
                <a16:creationId xmlns:a16="http://schemas.microsoft.com/office/drawing/2014/main" id="{3C96A0F9-2485-C26A-F89A-327B29104A5A}"/>
              </a:ext>
            </a:extLst>
          </p:cNvPr>
          <p:cNvSpPr/>
          <p:nvPr/>
        </p:nvSpPr>
        <p:spPr>
          <a:xfrm>
            <a:off x="3564140" y="2174054"/>
            <a:ext cx="1592199"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+3</a:t>
            </a:r>
            <a:r>
              <a:rPr lang="ja-JP" altLang="en-US" sz="1200" b="1" dirty="0">
                <a:solidFill>
                  <a:sysClr val="windowText" lastClr="000000"/>
                </a:solidFill>
                <a:latin typeface="Meiryo UI"/>
                <a:ea typeface="Meiryo UI"/>
              </a:rPr>
              <a:t>年後</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12" name="正方形/長方形 11">
            <a:extLst>
              <a:ext uri="{FF2B5EF4-FFF2-40B4-BE49-F238E27FC236}">
                <a16:creationId xmlns:a16="http://schemas.microsoft.com/office/drawing/2014/main" id="{1D819384-189E-CC40-E02B-E314C7A00061}"/>
              </a:ext>
            </a:extLst>
          </p:cNvPr>
          <p:cNvSpPr/>
          <p:nvPr/>
        </p:nvSpPr>
        <p:spPr>
          <a:xfrm>
            <a:off x="1401081" y="3692623"/>
            <a:ext cx="1578459" cy="891620"/>
          </a:xfrm>
          <a:prstGeom prst="rect">
            <a:avLst/>
          </a:prstGeom>
          <a:noFill/>
          <a:ln>
            <a:noFill/>
          </a:ln>
        </p:spPr>
        <p:txBody>
          <a:bodyPr wrap="square" lIns="36000" rIns="36000" anchor="ctr">
            <a:noAutofit/>
          </a:bodyPr>
          <a:lstStyle/>
          <a:p>
            <a:pPr algn="ctr" defTabSz="914400">
              <a:lnSpc>
                <a:spcPct val="110000"/>
              </a:lnSpc>
            </a:pPr>
            <a:endParaRPr kumimoji="1" lang="en-US" altLang="ja-JP" sz="1200" b="1" dirty="0">
              <a:solidFill>
                <a:sysClr val="windowText" lastClr="000000"/>
              </a:solidFill>
              <a:latin typeface="Meiryo UI"/>
              <a:ea typeface="Meiryo UI"/>
            </a:endParaRPr>
          </a:p>
        </p:txBody>
      </p:sp>
      <p:sp>
        <p:nvSpPr>
          <p:cNvPr id="33" name="四角形: 1 つの角を切り取る 32">
            <a:extLst>
              <a:ext uri="{FF2B5EF4-FFF2-40B4-BE49-F238E27FC236}">
                <a16:creationId xmlns:a16="http://schemas.microsoft.com/office/drawing/2014/main" id="{BB0067CE-77B9-553E-014C-9521753B8F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 name="正方形/長方形 2">
            <a:extLst>
              <a:ext uri="{FF2B5EF4-FFF2-40B4-BE49-F238E27FC236}">
                <a16:creationId xmlns:a16="http://schemas.microsoft.com/office/drawing/2014/main" id="{C40C4DDF-6EB0-5A0F-BB73-DD87D83FF6B6}"/>
              </a:ext>
            </a:extLst>
          </p:cNvPr>
          <p:cNvSpPr/>
          <p:nvPr/>
        </p:nvSpPr>
        <p:spPr>
          <a:xfrm>
            <a:off x="129778" y="1546590"/>
            <a:ext cx="8922782" cy="59835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補助事業により、 「給与支給総額」 または「従業員及び役員の１人当たり給与支給総額」が増加している等、地域への波及効果が見込まれる取り組みであることをご記載ください。 （地域への波及効果として、投資により創出された利益を賃金として従業員へ還元する賃上げの計画が具体的かつ妥当であり、賃上げ要件の水準を上回るものとなっているか。）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21</a:t>
            </a:fld>
            <a:endParaRPr kumimoji="1" lang="ja-JP" altLang="en-US" dirty="0"/>
          </a:p>
        </p:txBody>
      </p:sp>
      <p:sp>
        <p:nvSpPr>
          <p:cNvPr id="31" name="吹き出し: 四角形 30">
            <a:extLst>
              <a:ext uri="{FF2B5EF4-FFF2-40B4-BE49-F238E27FC236}">
                <a16:creationId xmlns:a16="http://schemas.microsoft.com/office/drawing/2014/main" id="{5E14A722-A368-EDE4-00DF-3AAC7C673CA7}"/>
              </a:ext>
            </a:extLst>
          </p:cNvPr>
          <p:cNvSpPr/>
          <p:nvPr/>
        </p:nvSpPr>
        <p:spPr>
          <a:xfrm flipH="1">
            <a:off x="2775204" y="3334167"/>
            <a:ext cx="4268340" cy="459104"/>
          </a:xfrm>
          <a:prstGeom prst="wedgeRectCallout">
            <a:avLst>
              <a:gd name="adj1" fmla="val 12793"/>
              <a:gd name="adj2" fmla="val -15139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・年平均上昇率｛（最終年度の支給総額</a:t>
            </a: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基準年度の支給総額 ） </a:t>
            </a:r>
            <a:r>
              <a:rPr kumimoji="1" lang="en-US" altLang="ja-JP" sz="900" dirty="0">
                <a:solidFill>
                  <a:schemeClr val="tx1"/>
                </a:solidFill>
                <a:latin typeface="Meiryo UI" panose="020B0604030504040204" pitchFamily="50" charset="-128"/>
                <a:ea typeface="Meiryo UI" panose="020B0604030504040204" pitchFamily="50" charset="-128"/>
              </a:rPr>
              <a:t>^ (1/3)</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en-US" altLang="ja-JP" sz="900" dirty="0">
                <a:solidFill>
                  <a:schemeClr val="tx1"/>
                </a:solidFill>
                <a:latin typeface="Meiryo UI" panose="020B0604030504040204" pitchFamily="50" charset="-128"/>
                <a:ea typeface="Meiryo UI" panose="020B0604030504040204" pitchFamily="50" charset="-128"/>
              </a:rPr>
              <a:t> – 1</a:t>
            </a:r>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59796" y="531114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賃上げ目標の実現に向けた取組</a:t>
            </a:r>
            <a:endParaRPr kumimoji="1" lang="en-US" altLang="ja-JP" sz="1200" b="1" dirty="0">
              <a:solidFill>
                <a:sysClr val="windowText" lastClr="000000"/>
              </a:solidFill>
              <a:latin typeface="Meiryo UI"/>
              <a:ea typeface="Meiryo UI"/>
            </a:endParaRPr>
          </a:p>
        </p:txBody>
      </p:sp>
      <p:sp>
        <p:nvSpPr>
          <p:cNvPr id="22" name="四角形: 角を丸くする 21">
            <a:extLst>
              <a:ext uri="{FF2B5EF4-FFF2-40B4-BE49-F238E27FC236}">
                <a16:creationId xmlns:a16="http://schemas.microsoft.com/office/drawing/2014/main" id="{9B48984F-C7DA-E7C8-8912-2817CE85881E}"/>
              </a:ext>
            </a:extLst>
          </p:cNvPr>
          <p:cNvSpPr/>
          <p:nvPr/>
        </p:nvSpPr>
        <p:spPr>
          <a:xfrm>
            <a:off x="6781789" y="2169739"/>
            <a:ext cx="2220277"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事業実施場所の賃上げ基準率</a:t>
            </a:r>
            <a:endParaRPr lang="en-US" altLang="ja-JP" sz="1200" b="1" dirty="0">
              <a:solidFill>
                <a:sysClr val="windowText" lastClr="000000"/>
              </a:solidFill>
              <a:latin typeface="Meiryo UI"/>
              <a:ea typeface="Meiryo UI"/>
            </a:endParaRPr>
          </a:p>
          <a:p>
            <a:pPr algn="ctr" defTabSz="914400"/>
            <a:r>
              <a:rPr kumimoji="1" lang="ja-JP" altLang="en-US" sz="1200" b="1" dirty="0">
                <a:solidFill>
                  <a:sysClr val="windowText" lastClr="000000"/>
                </a:solidFill>
                <a:latin typeface="Meiryo UI"/>
                <a:ea typeface="Meiryo UI"/>
              </a:rPr>
              <a:t>（賃上げの要件値）</a:t>
            </a:r>
            <a:endParaRPr kumimoji="1" lang="en-US" altLang="ja-JP" sz="1200" b="1" dirty="0">
              <a:solidFill>
                <a:sysClr val="windowText" lastClr="000000"/>
              </a:solidFill>
              <a:latin typeface="Meiryo UI"/>
              <a:ea typeface="Meiryo UI"/>
            </a:endParaRPr>
          </a:p>
        </p:txBody>
      </p:sp>
      <p:sp>
        <p:nvSpPr>
          <p:cNvPr id="29" name="吹き出し: 四角形 28">
            <a:extLst>
              <a:ext uri="{FF2B5EF4-FFF2-40B4-BE49-F238E27FC236}">
                <a16:creationId xmlns:a16="http://schemas.microsoft.com/office/drawing/2014/main" id="{C67B444C-EA62-78FB-6479-57255170D8F4}"/>
              </a:ext>
            </a:extLst>
          </p:cNvPr>
          <p:cNvSpPr/>
          <p:nvPr/>
        </p:nvSpPr>
        <p:spPr>
          <a:xfrm flipH="1">
            <a:off x="7866662" y="4100703"/>
            <a:ext cx="2177691" cy="1748497"/>
          </a:xfrm>
          <a:prstGeom prst="wedgeRectCallout">
            <a:avLst>
              <a:gd name="adj1" fmla="val 47594"/>
              <a:gd name="adj2" fmla="val -10157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公募要領</a:t>
            </a:r>
            <a:r>
              <a:rPr kumimoji="1" lang="en-US" altLang="ja-JP" sz="900" dirty="0">
                <a:solidFill>
                  <a:schemeClr val="tx1"/>
                </a:solidFill>
                <a:latin typeface="Meiryo UI" panose="020B0604030504040204" pitchFamily="50" charset="-128"/>
                <a:ea typeface="Meiryo UI" panose="020B0604030504040204" pitchFamily="50" charset="-128"/>
              </a:rPr>
              <a:t>P.3</a:t>
            </a:r>
            <a:r>
              <a:rPr kumimoji="1" lang="ja-JP" altLang="en-US" sz="900" dirty="0">
                <a:solidFill>
                  <a:schemeClr val="tx1"/>
                </a:solidFill>
                <a:latin typeface="Meiryo UI" panose="020B0604030504040204" pitchFamily="50" charset="-128"/>
                <a:ea typeface="Meiryo UI" panose="020B0604030504040204" pitchFamily="50" charset="-128"/>
              </a:rPr>
              <a:t>より記載</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賃上げ基準率は主たる補助事業実施場所の都道府県の数値のみをこちらに記載してください。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42</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6" name="四角形: 角を丸くする 5">
            <a:extLst>
              <a:ext uri="{FF2B5EF4-FFF2-40B4-BE49-F238E27FC236}">
                <a16:creationId xmlns:a16="http://schemas.microsoft.com/office/drawing/2014/main" id="{A99BF311-C87B-8184-8BFE-0B3E8B624FF9}"/>
              </a:ext>
            </a:extLst>
          </p:cNvPr>
          <p:cNvSpPr/>
          <p:nvPr/>
        </p:nvSpPr>
        <p:spPr>
          <a:xfrm>
            <a:off x="5216195" y="2184007"/>
            <a:ext cx="1458748"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ja-JP" altLang="en-US" sz="1200" b="1" dirty="0">
                <a:solidFill>
                  <a:sysClr val="windowText" lastClr="000000"/>
                </a:solidFill>
                <a:latin typeface="Meiryo UI"/>
                <a:ea typeface="Meiryo UI"/>
              </a:rPr>
              <a:t>賃上げ率</a:t>
            </a:r>
            <a:endParaRPr lang="en-US" altLang="ja-JP" sz="1200" b="1" dirty="0">
              <a:solidFill>
                <a:sysClr val="windowText" lastClr="000000"/>
              </a:solidFill>
              <a:latin typeface="Meiryo UI"/>
              <a:ea typeface="Meiryo UI"/>
            </a:endParaRPr>
          </a:p>
          <a:p>
            <a:pPr algn="ctr" defTabSz="914400"/>
            <a:r>
              <a:rPr kumimoji="1" lang="en-US" altLang="ja-JP" sz="1200" b="1" dirty="0">
                <a:solidFill>
                  <a:sysClr val="windowText" lastClr="000000"/>
                </a:solidFill>
                <a:latin typeface="Meiryo UI"/>
                <a:ea typeface="Meiryo UI"/>
              </a:rPr>
              <a:t>(</a:t>
            </a:r>
            <a:r>
              <a:rPr kumimoji="1" lang="ja-JP" altLang="en-US" sz="1200" b="1" dirty="0">
                <a:solidFill>
                  <a:sysClr val="windowText" lastClr="000000"/>
                </a:solidFill>
                <a:latin typeface="Meiryo UI"/>
                <a:ea typeface="Meiryo UI"/>
              </a:rPr>
              <a:t>年平均</a:t>
            </a:r>
            <a:r>
              <a:rPr kumimoji="1" lang="en-US" altLang="ja-JP" sz="1200" b="1" dirty="0">
                <a:solidFill>
                  <a:sysClr val="windowText" lastClr="000000"/>
                </a:solidFill>
                <a:latin typeface="Meiryo UI"/>
                <a:ea typeface="Meiryo UI"/>
              </a:rPr>
              <a:t>)</a:t>
            </a:r>
          </a:p>
        </p:txBody>
      </p:sp>
      <p:sp>
        <p:nvSpPr>
          <p:cNvPr id="41" name="正方形/長方形 40">
            <a:extLst>
              <a:ext uri="{FF2B5EF4-FFF2-40B4-BE49-F238E27FC236}">
                <a16:creationId xmlns:a16="http://schemas.microsoft.com/office/drawing/2014/main" id="{5CDA9E77-443A-7999-5D04-6573072973EA}"/>
              </a:ext>
            </a:extLst>
          </p:cNvPr>
          <p:cNvSpPr/>
          <p:nvPr/>
        </p:nvSpPr>
        <p:spPr>
          <a:xfrm>
            <a:off x="993486" y="2895605"/>
            <a:ext cx="240316" cy="2232000"/>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25" name="正方形/長方形 24">
            <a:extLst>
              <a:ext uri="{FF2B5EF4-FFF2-40B4-BE49-F238E27FC236}">
                <a16:creationId xmlns:a16="http://schemas.microsoft.com/office/drawing/2014/main" id="{C2B2485B-EBA3-E0A7-30D6-CAE50BC13FAA}"/>
              </a:ext>
            </a:extLst>
          </p:cNvPr>
          <p:cNvSpPr/>
          <p:nvPr/>
        </p:nvSpPr>
        <p:spPr>
          <a:xfrm>
            <a:off x="1170896" y="2895599"/>
            <a:ext cx="739581" cy="2232000"/>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24" name="正方形/長方形 23">
            <a:extLst>
              <a:ext uri="{FF2B5EF4-FFF2-40B4-BE49-F238E27FC236}">
                <a16:creationId xmlns:a16="http://schemas.microsoft.com/office/drawing/2014/main" id="{2C9DFC65-2096-1C97-B741-3006DC15BF46}"/>
              </a:ext>
            </a:extLst>
          </p:cNvPr>
          <p:cNvSpPr/>
          <p:nvPr/>
        </p:nvSpPr>
        <p:spPr>
          <a:xfrm>
            <a:off x="552293" y="2895790"/>
            <a:ext cx="441193" cy="2232000"/>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sp>
        <p:nvSpPr>
          <p:cNvPr id="46" name="正方形/長方形 45">
            <a:extLst>
              <a:ext uri="{FF2B5EF4-FFF2-40B4-BE49-F238E27FC236}">
                <a16:creationId xmlns:a16="http://schemas.microsoft.com/office/drawing/2014/main" id="{2FCFBD11-0D32-C52B-5C67-5B06B3A6ACEC}"/>
              </a:ext>
            </a:extLst>
          </p:cNvPr>
          <p:cNvSpPr/>
          <p:nvPr/>
        </p:nvSpPr>
        <p:spPr>
          <a:xfrm>
            <a:off x="6791314" y="2887327"/>
            <a:ext cx="2177691" cy="35034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吹き出し: 四角形 29">
            <a:extLst>
              <a:ext uri="{FF2B5EF4-FFF2-40B4-BE49-F238E27FC236}">
                <a16:creationId xmlns:a16="http://schemas.microsoft.com/office/drawing/2014/main" id="{EE70722E-7A49-F028-AD8A-21F1E82EA610}"/>
              </a:ext>
            </a:extLst>
          </p:cNvPr>
          <p:cNvSpPr/>
          <p:nvPr/>
        </p:nvSpPr>
        <p:spPr>
          <a:xfrm>
            <a:off x="4973884" y="4757454"/>
            <a:ext cx="2652462" cy="1160793"/>
          </a:xfrm>
          <a:prstGeom prst="wedgeRectCallout">
            <a:avLst>
              <a:gd name="adj1" fmla="val -76530"/>
              <a:gd name="adj2" fmla="val -7200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参考情報（単独申請者用）」</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給与額：該当列</a:t>
            </a:r>
            <a:r>
              <a:rPr kumimoji="1" lang="en-US" altLang="ja-JP" sz="900" dirty="0">
                <a:solidFill>
                  <a:srgbClr val="FF0000"/>
                </a:solidFill>
                <a:latin typeface="Meiryo UI" panose="020B0604030504040204" pitchFamily="50" charset="-128"/>
                <a:ea typeface="Meiryo UI" panose="020B0604030504040204" pitchFamily="50" charset="-128"/>
              </a:rPr>
              <a:t>39</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or40</a:t>
            </a:r>
            <a:r>
              <a:rPr kumimoji="1" lang="ja-JP" altLang="en-US" sz="900" dirty="0">
                <a:solidFill>
                  <a:srgbClr val="FF0000"/>
                </a:solidFill>
                <a:latin typeface="Meiryo UI" panose="020B0604030504040204" pitchFamily="50" charset="-128"/>
                <a:ea typeface="Meiryo UI" panose="020B0604030504040204" pitchFamily="50" charset="-128"/>
              </a:rPr>
              <a:t>行目</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目標値賃上げ率</a:t>
            </a:r>
            <a:r>
              <a:rPr kumimoji="1" lang="en-US" altLang="ja-JP" sz="900" dirty="0">
                <a:solidFill>
                  <a:srgbClr val="FF0000"/>
                </a:solidFill>
                <a:latin typeface="Meiryo UI" panose="020B0604030504040204" pitchFamily="50" charset="-128"/>
                <a:ea typeface="Meiryo UI" panose="020B0604030504040204" pitchFamily="50" charset="-128"/>
              </a:rPr>
              <a:t>: 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41</a:t>
            </a:r>
            <a:r>
              <a:rPr kumimoji="1" lang="ja-JP" altLang="en-US" sz="900" dirty="0">
                <a:solidFill>
                  <a:srgbClr val="FF0000"/>
                </a:solidFill>
                <a:latin typeface="Meiryo UI" panose="020B0604030504040204" pitchFamily="50" charset="-128"/>
                <a:ea typeface="Meiryo UI" panose="020B0604030504040204" pitchFamily="50" charset="-128"/>
              </a:rPr>
              <a:t>行目</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45" name="楕円 44">
            <a:extLst>
              <a:ext uri="{FF2B5EF4-FFF2-40B4-BE49-F238E27FC236}">
                <a16:creationId xmlns:a16="http://schemas.microsoft.com/office/drawing/2014/main" id="{2B93ABB7-E0D1-BA8E-759F-B49330E80540}"/>
              </a:ext>
            </a:extLst>
          </p:cNvPr>
          <p:cNvSpPr/>
          <p:nvPr/>
        </p:nvSpPr>
        <p:spPr>
          <a:xfrm>
            <a:off x="451921" y="3824936"/>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吹き出し: 四角形 10">
            <a:extLst>
              <a:ext uri="{FF2B5EF4-FFF2-40B4-BE49-F238E27FC236}">
                <a16:creationId xmlns:a16="http://schemas.microsoft.com/office/drawing/2014/main" id="{C9819C81-2ED5-F948-8051-8E2986D32B2F}"/>
              </a:ext>
            </a:extLst>
          </p:cNvPr>
          <p:cNvSpPr/>
          <p:nvPr/>
        </p:nvSpPr>
        <p:spPr>
          <a:xfrm flipH="1">
            <a:off x="730076" y="5183797"/>
            <a:ext cx="3528316" cy="734450"/>
          </a:xfrm>
          <a:prstGeom prst="wedgeRectCallout">
            <a:avLst>
              <a:gd name="adj1" fmla="val 33651"/>
              <a:gd name="adj2" fmla="val -11091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公募要領 </a:t>
            </a:r>
            <a:r>
              <a:rPr kumimoji="1" lang="en-US" altLang="ja-JP" sz="900" dirty="0">
                <a:solidFill>
                  <a:schemeClr val="tx1"/>
                </a:solidFill>
                <a:latin typeface="Meiryo UI" panose="020B0604030504040204" pitchFamily="50" charset="-128"/>
                <a:ea typeface="Meiryo UI" panose="020B0604030504040204" pitchFamily="50" charset="-128"/>
              </a:rPr>
              <a:t>P.2</a:t>
            </a:r>
            <a:r>
              <a:rPr kumimoji="1" lang="ja-JP" altLang="en-US" sz="900" dirty="0">
                <a:solidFill>
                  <a:schemeClr val="tx1"/>
                </a:solidFill>
                <a:latin typeface="Meiryo UI" panose="020B0604030504040204" pitchFamily="50" charset="-128"/>
                <a:ea typeface="Meiryo UI" panose="020B0604030504040204" pitchFamily="50" charset="-128"/>
              </a:rPr>
              <a:t>に記載の賃上げ要件をご参照いただき、「給与支給総額」 または「従業員及び役員の１人当たり給与支給総額」の</a:t>
            </a:r>
            <a:r>
              <a:rPr kumimoji="1" lang="ja-JP" altLang="en-US" sz="900" b="1" dirty="0">
                <a:solidFill>
                  <a:schemeClr val="tx1"/>
                </a:solidFill>
                <a:latin typeface="Meiryo UI" panose="020B0604030504040204" pitchFamily="50" charset="-128"/>
                <a:ea typeface="Meiryo UI" panose="020B0604030504040204" pitchFamily="50" charset="-128"/>
              </a:rPr>
              <a:t>どちらの要件に当てはまるか○で囲んでいただき</a:t>
            </a:r>
            <a:r>
              <a:rPr kumimoji="1" lang="ja-JP" altLang="en-US" sz="900" dirty="0">
                <a:solidFill>
                  <a:schemeClr val="tx1"/>
                </a:solidFill>
                <a:latin typeface="Meiryo UI" panose="020B0604030504040204" pitchFamily="50" charset="-128"/>
                <a:ea typeface="Meiryo UI" panose="020B0604030504040204" pitchFamily="50" charset="-128"/>
              </a:rPr>
              <a:t>、その項目についてご記載ください。</a:t>
            </a:r>
            <a:endParaRPr kumimoji="1" lang="en-US" altLang="ja-JP" sz="900" dirty="0">
              <a:solidFill>
                <a:srgbClr val="FF0000"/>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22027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ABAF4-2A7B-11FD-6053-DD58B7861683}"/>
            </a:ext>
          </a:extLst>
        </p:cNvPr>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7C721AF1-92E0-97F2-F27C-D8C5A6C456A4}"/>
              </a:ext>
            </a:extLst>
          </p:cNvPr>
          <p:cNvSpPr/>
          <p:nvPr/>
        </p:nvSpPr>
        <p:spPr>
          <a:xfrm>
            <a:off x="148947" y="5503562"/>
            <a:ext cx="8884444" cy="122681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lang="ja-JP" altLang="en-US" sz="1200" dirty="0">
                <a:solidFill>
                  <a:sysClr val="windowText" lastClr="000000"/>
                </a:solidFill>
                <a:latin typeface="Meiryo UI"/>
                <a:ea typeface="Meiryo UI"/>
              </a:rPr>
              <a:t>例：目標とする賃上げ率の実現に向けて、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graphicFrame>
        <p:nvGraphicFramePr>
          <p:cNvPr id="9" name="表 8">
            <a:extLst>
              <a:ext uri="{FF2B5EF4-FFF2-40B4-BE49-F238E27FC236}">
                <a16:creationId xmlns:a16="http://schemas.microsoft.com/office/drawing/2014/main" id="{CADDC4F8-3037-6A67-5FC3-A559D06527B8}"/>
              </a:ext>
            </a:extLst>
          </p:cNvPr>
          <p:cNvGraphicFramePr>
            <a:graphicFrameLocks noGrp="1"/>
          </p:cNvGraphicFramePr>
          <p:nvPr>
            <p:extLst>
              <p:ext uri="{D42A27DB-BD31-4B8C-83A1-F6EECF244321}">
                <p14:modId xmlns:p14="http://schemas.microsoft.com/office/powerpoint/2010/main" val="2572119421"/>
              </p:ext>
            </p:extLst>
          </p:nvPr>
        </p:nvGraphicFramePr>
        <p:xfrm>
          <a:off x="6875066" y="2891091"/>
          <a:ext cx="2080441" cy="350342"/>
        </p:xfrm>
        <a:graphic>
          <a:graphicData uri="http://schemas.openxmlformats.org/drawingml/2006/table">
            <a:tbl>
              <a:tblPr firstRow="1" bandRow="1">
                <a:tableStyleId>{5C22544A-7EE6-4342-B048-85BDC9FD1C3A}</a:tableStyleId>
              </a:tblPr>
              <a:tblGrid>
                <a:gridCol w="2080441">
                  <a:extLst>
                    <a:ext uri="{9D8B030D-6E8A-4147-A177-3AD203B41FA5}">
                      <a16:colId xmlns:a16="http://schemas.microsoft.com/office/drawing/2014/main" val="2804314513"/>
                    </a:ext>
                  </a:extLst>
                </a:gridCol>
              </a:tblGrid>
              <a:tr h="3503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ysClr val="windowText" lastClr="000000"/>
                          </a:solidFill>
                          <a:latin typeface="Meiryo UI" panose="020B0604030504040204" pitchFamily="50" charset="-128"/>
                          <a:ea typeface="Meiryo UI" panose="020B0604030504040204" pitchFamily="50" charset="-128"/>
                        </a:rPr>
                        <a:t>2.8</a:t>
                      </a:r>
                      <a:r>
                        <a:rPr lang="ja-JP" altLang="en-US" sz="1400" b="1" dirty="0">
                          <a:solidFill>
                            <a:sysClr val="windowText" lastClr="000000"/>
                          </a:solidFill>
                          <a:latin typeface="Meiryo UI" panose="020B0604030504040204" pitchFamily="50" charset="-128"/>
                          <a:ea typeface="Meiryo UI" panose="020B0604030504040204" pitchFamily="50" charset="-128"/>
                        </a:rPr>
                        <a:t>％（神奈川県）</a:t>
                      </a:r>
                      <a:endParaRPr kumimoji="1" lang="en-US" altLang="ja-JP" sz="1400" b="1" dirty="0">
                        <a:solidFill>
                          <a:sysClr val="windowText" lastClr="000000"/>
                        </a:solidFill>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359770651"/>
                  </a:ext>
                </a:extLst>
              </a:tr>
            </a:tbl>
          </a:graphicData>
        </a:graphic>
      </p:graphicFrame>
      <p:sp>
        <p:nvSpPr>
          <p:cNvPr id="10" name="四角形: 角を丸くする 9">
            <a:extLst>
              <a:ext uri="{FF2B5EF4-FFF2-40B4-BE49-F238E27FC236}">
                <a16:creationId xmlns:a16="http://schemas.microsoft.com/office/drawing/2014/main" id="{724F2142-5BD5-A5C3-BE34-36A391B3E00C}"/>
              </a:ext>
            </a:extLst>
          </p:cNvPr>
          <p:cNvSpPr/>
          <p:nvPr/>
        </p:nvSpPr>
        <p:spPr>
          <a:xfrm>
            <a:off x="6781789" y="2169739"/>
            <a:ext cx="2220277"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事業実施場所の賃上げ基準率</a:t>
            </a:r>
            <a:endParaRPr lang="en-US" altLang="ja-JP" sz="1200" b="1" dirty="0">
              <a:solidFill>
                <a:sysClr val="windowText" lastClr="000000"/>
              </a:solidFill>
              <a:latin typeface="Meiryo UI"/>
              <a:ea typeface="Meiryo UI"/>
            </a:endParaRPr>
          </a:p>
          <a:p>
            <a:pPr algn="ctr" defTabSz="914400"/>
            <a:r>
              <a:rPr kumimoji="1" lang="ja-JP" altLang="en-US" sz="1200" b="1" dirty="0">
                <a:solidFill>
                  <a:sysClr val="windowText" lastClr="000000"/>
                </a:solidFill>
                <a:latin typeface="Meiryo UI"/>
                <a:ea typeface="Meiryo UI"/>
              </a:rPr>
              <a:t>（賃上げの要件値）</a:t>
            </a:r>
            <a:endParaRPr kumimoji="1" lang="en-US" altLang="ja-JP" sz="1200" b="1" dirty="0">
              <a:solidFill>
                <a:sysClr val="windowText" lastClr="000000"/>
              </a:solidFill>
              <a:latin typeface="Meiryo UI"/>
              <a:ea typeface="Meiryo UI"/>
            </a:endParaRPr>
          </a:p>
        </p:txBody>
      </p:sp>
      <p:sp>
        <p:nvSpPr>
          <p:cNvPr id="21" name="正方形/長方形 20">
            <a:extLst>
              <a:ext uri="{FF2B5EF4-FFF2-40B4-BE49-F238E27FC236}">
                <a16:creationId xmlns:a16="http://schemas.microsoft.com/office/drawing/2014/main" id="{E88BC9EE-1A6E-D39C-57B8-0F723B2C5E8C}"/>
              </a:ext>
            </a:extLst>
          </p:cNvPr>
          <p:cNvSpPr/>
          <p:nvPr/>
        </p:nvSpPr>
        <p:spPr>
          <a:xfrm>
            <a:off x="6875067" y="2887327"/>
            <a:ext cx="2093938" cy="35034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7" name="表 26">
            <a:extLst>
              <a:ext uri="{FF2B5EF4-FFF2-40B4-BE49-F238E27FC236}">
                <a16:creationId xmlns:a16="http://schemas.microsoft.com/office/drawing/2014/main" id="{6BC8FAF5-4B6A-C0A2-D325-3F75B3009B7B}"/>
              </a:ext>
            </a:extLst>
          </p:cNvPr>
          <p:cNvGraphicFramePr>
            <a:graphicFrameLocks noGrp="1"/>
          </p:cNvGraphicFramePr>
          <p:nvPr>
            <p:extLst>
              <p:ext uri="{D42A27DB-BD31-4B8C-83A1-F6EECF244321}">
                <p14:modId xmlns:p14="http://schemas.microsoft.com/office/powerpoint/2010/main" val="941420713"/>
              </p:ext>
            </p:extLst>
          </p:nvPr>
        </p:nvGraphicFramePr>
        <p:xfrm>
          <a:off x="2221776" y="2886835"/>
          <a:ext cx="4584025" cy="2230584"/>
        </p:xfrm>
        <a:graphic>
          <a:graphicData uri="http://schemas.openxmlformats.org/drawingml/2006/table">
            <a:tbl>
              <a:tblPr firstRow="1" bandRow="1">
                <a:tableStyleId>{5C22544A-7EE6-4342-B048-85BDC9FD1C3A}</a:tableStyleId>
              </a:tblPr>
              <a:tblGrid>
                <a:gridCol w="1508255">
                  <a:extLst>
                    <a:ext uri="{9D8B030D-6E8A-4147-A177-3AD203B41FA5}">
                      <a16:colId xmlns:a16="http://schemas.microsoft.com/office/drawing/2014/main" val="3664707371"/>
                    </a:ext>
                  </a:extLst>
                </a:gridCol>
                <a:gridCol w="1610038">
                  <a:extLst>
                    <a:ext uri="{9D8B030D-6E8A-4147-A177-3AD203B41FA5}">
                      <a16:colId xmlns:a16="http://schemas.microsoft.com/office/drawing/2014/main" val="2633600572"/>
                    </a:ext>
                  </a:extLst>
                </a:gridCol>
                <a:gridCol w="1465732">
                  <a:extLst>
                    <a:ext uri="{9D8B030D-6E8A-4147-A177-3AD203B41FA5}">
                      <a16:colId xmlns:a16="http://schemas.microsoft.com/office/drawing/2014/main" val="1574091443"/>
                    </a:ext>
                  </a:extLst>
                </a:gridCol>
              </a:tblGrid>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4.5%</a:t>
                      </a: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585773951"/>
                  </a:ext>
                </a:extLst>
              </a:tr>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tc>
                  <a:txBody>
                    <a:bodyPr/>
                    <a:lstStyle/>
                    <a:p>
                      <a:pPr algn="ct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3.8%</a:t>
                      </a:r>
                      <a:endParaRPr kumimoji="1" lang="ja-JP" altLang="en-US" sz="1200" b="0" dirty="0">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4049019758"/>
                  </a:ext>
                </a:extLst>
              </a:tr>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3.2%</a:t>
                      </a: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1722719265"/>
                  </a:ext>
                </a:extLst>
              </a:tr>
              <a:tr h="371764">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2055467751"/>
                  </a:ext>
                </a:extLst>
              </a:tr>
              <a:tr h="371764">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220539187"/>
                  </a:ext>
                </a:extLst>
              </a:tr>
              <a:tr h="371764">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3252225798"/>
                  </a:ext>
                </a:extLst>
              </a:tr>
            </a:tbl>
          </a:graphicData>
        </a:graphic>
      </p:graphicFrame>
      <p:sp>
        <p:nvSpPr>
          <p:cNvPr id="4" name="タイトル 3">
            <a:extLst>
              <a:ext uri="{FF2B5EF4-FFF2-40B4-BE49-F238E27FC236}">
                <a16:creationId xmlns:a16="http://schemas.microsoft.com/office/drawing/2014/main" id="{0741240C-DF15-D302-748B-F7D1881F6D64}"/>
              </a:ext>
            </a:extLst>
          </p:cNvPr>
          <p:cNvSpPr txBox="1">
            <a:spLocks/>
          </p:cNvSpPr>
          <p:nvPr/>
        </p:nvSpPr>
        <p:spPr>
          <a:xfrm>
            <a:off x="511875" y="242563"/>
            <a:ext cx="3964718"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／賃上げ計画</a:t>
            </a:r>
          </a:p>
        </p:txBody>
      </p:sp>
      <p:sp>
        <p:nvSpPr>
          <p:cNvPr id="15" name="タイトル 3">
            <a:extLst>
              <a:ext uri="{FF2B5EF4-FFF2-40B4-BE49-F238E27FC236}">
                <a16:creationId xmlns:a16="http://schemas.microsoft.com/office/drawing/2014/main" id="{3A1FB610-5963-7F26-26AE-0C61173D2CA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F1206523-B307-DA17-2491-1913C385AC3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C54AA226-DDBB-BAFF-0D8C-4E66A16CC89A}"/>
              </a:ext>
            </a:extLst>
          </p:cNvPr>
          <p:cNvSpPr/>
          <p:nvPr/>
        </p:nvSpPr>
        <p:spPr>
          <a:xfrm>
            <a:off x="2316593"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四角形: 角を丸くする 1">
            <a:extLst>
              <a:ext uri="{FF2B5EF4-FFF2-40B4-BE49-F238E27FC236}">
                <a16:creationId xmlns:a16="http://schemas.microsoft.com/office/drawing/2014/main" id="{54C889B0-DD7F-BEBD-F31F-D68FB92D142D}"/>
              </a:ext>
            </a:extLst>
          </p:cNvPr>
          <p:cNvSpPr/>
          <p:nvPr/>
        </p:nvSpPr>
        <p:spPr>
          <a:xfrm>
            <a:off x="2288018" y="2174054"/>
            <a:ext cx="1397240" cy="651680"/>
          </a:xfrm>
          <a:prstGeom prst="roundRect">
            <a:avLst>
              <a:gd name="adj" fmla="val 40234"/>
            </a:avLst>
          </a:prstGeom>
          <a:solidFill>
            <a:schemeClr val="bg1">
              <a:lumMod val="85000"/>
            </a:schemeClr>
          </a:solidFill>
          <a:ln>
            <a:noFill/>
          </a:ln>
        </p:spPr>
        <p:txBody>
          <a:bodyPr wrap="square" lIns="36000" rIns="36000" anchor="ctr">
            <a:noAutofit/>
          </a:bodyPr>
          <a:lstStyle/>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5" name="四角形: 角を丸くする 4">
            <a:extLst>
              <a:ext uri="{FF2B5EF4-FFF2-40B4-BE49-F238E27FC236}">
                <a16:creationId xmlns:a16="http://schemas.microsoft.com/office/drawing/2014/main" id="{300A4C9F-1881-3F03-5F1F-03E0B633A30A}"/>
              </a:ext>
            </a:extLst>
          </p:cNvPr>
          <p:cNvSpPr/>
          <p:nvPr/>
        </p:nvSpPr>
        <p:spPr>
          <a:xfrm>
            <a:off x="3730078" y="2174054"/>
            <a:ext cx="1607236"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+3</a:t>
            </a:r>
            <a:r>
              <a:rPr lang="ja-JP" altLang="en-US" sz="1200" b="1" dirty="0">
                <a:solidFill>
                  <a:sysClr val="windowText" lastClr="000000"/>
                </a:solidFill>
                <a:latin typeface="Meiryo UI"/>
                <a:ea typeface="Meiryo UI"/>
              </a:rPr>
              <a:t>年後</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12" name="正方形/長方形 11">
            <a:extLst>
              <a:ext uri="{FF2B5EF4-FFF2-40B4-BE49-F238E27FC236}">
                <a16:creationId xmlns:a16="http://schemas.microsoft.com/office/drawing/2014/main" id="{F948EAE6-18C6-E5BF-E213-B3D95C55737A}"/>
              </a:ext>
            </a:extLst>
          </p:cNvPr>
          <p:cNvSpPr/>
          <p:nvPr/>
        </p:nvSpPr>
        <p:spPr>
          <a:xfrm>
            <a:off x="1401081" y="3692623"/>
            <a:ext cx="1578459" cy="891620"/>
          </a:xfrm>
          <a:prstGeom prst="rect">
            <a:avLst/>
          </a:prstGeom>
          <a:noFill/>
          <a:ln>
            <a:noFill/>
          </a:ln>
        </p:spPr>
        <p:txBody>
          <a:bodyPr wrap="square" lIns="36000" rIns="36000" anchor="ctr">
            <a:noAutofit/>
          </a:bodyPr>
          <a:lstStyle/>
          <a:p>
            <a:pPr algn="ctr" defTabSz="914400">
              <a:lnSpc>
                <a:spcPct val="110000"/>
              </a:lnSpc>
            </a:pPr>
            <a:endParaRPr kumimoji="1" lang="en-US" altLang="ja-JP" sz="1200" b="1" dirty="0">
              <a:solidFill>
                <a:sysClr val="windowText" lastClr="000000"/>
              </a:solidFill>
              <a:latin typeface="Meiryo UI"/>
              <a:ea typeface="Meiryo UI"/>
            </a:endParaRPr>
          </a:p>
        </p:txBody>
      </p:sp>
      <p:sp>
        <p:nvSpPr>
          <p:cNvPr id="33" name="四角形: 1 つの角を切り取る 32">
            <a:extLst>
              <a:ext uri="{FF2B5EF4-FFF2-40B4-BE49-F238E27FC236}">
                <a16:creationId xmlns:a16="http://schemas.microsoft.com/office/drawing/2014/main" id="{6BB1A393-827F-BD46-D263-6AFFF63705FF}"/>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 name="正方形/長方形 2">
            <a:extLst>
              <a:ext uri="{FF2B5EF4-FFF2-40B4-BE49-F238E27FC236}">
                <a16:creationId xmlns:a16="http://schemas.microsoft.com/office/drawing/2014/main" id="{BBA15BA1-07BC-F047-11CF-E369CA3631DF}"/>
              </a:ext>
            </a:extLst>
          </p:cNvPr>
          <p:cNvSpPr/>
          <p:nvPr/>
        </p:nvSpPr>
        <p:spPr>
          <a:xfrm>
            <a:off x="129778" y="1517614"/>
            <a:ext cx="8922782" cy="59835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補助事業により、 「給与支給総額」 または「従業員及び役員の１人当たり給与支給総額」が増加している等、地域への波及効果が見込まれる取り組みであることをご記載ください。 （地域への波及効果として、投資により創出された利益を賃金として従業員へ還元する賃上げの計画が具体的かつ妥当であり、賃上げ要件の水準を上回るものとなっているか。）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スライド番号プレースホルダー 18">
            <a:extLst>
              <a:ext uri="{FF2B5EF4-FFF2-40B4-BE49-F238E27FC236}">
                <a16:creationId xmlns:a16="http://schemas.microsoft.com/office/drawing/2014/main" id="{BD659BF1-2841-915A-E29C-77D1B59D1E09}"/>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22</a:t>
            </a:fld>
            <a:endParaRPr kumimoji="1" lang="ja-JP" altLang="en-US" dirty="0"/>
          </a:p>
        </p:txBody>
      </p:sp>
      <p:sp>
        <p:nvSpPr>
          <p:cNvPr id="31" name="吹き出し: 四角形 30">
            <a:extLst>
              <a:ext uri="{FF2B5EF4-FFF2-40B4-BE49-F238E27FC236}">
                <a16:creationId xmlns:a16="http://schemas.microsoft.com/office/drawing/2014/main" id="{CFC8CBF8-CC74-48B0-49D7-88C3E5022FEF}"/>
              </a:ext>
            </a:extLst>
          </p:cNvPr>
          <p:cNvSpPr/>
          <p:nvPr/>
        </p:nvSpPr>
        <p:spPr>
          <a:xfrm flipH="1">
            <a:off x="2564432" y="3354659"/>
            <a:ext cx="4268340" cy="459104"/>
          </a:xfrm>
          <a:prstGeom prst="wedgeRectCallout">
            <a:avLst>
              <a:gd name="adj1" fmla="val 12793"/>
              <a:gd name="adj2" fmla="val -15139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・年平均上昇率｛（最終年度の支給総額</a:t>
            </a:r>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基準年度の支給総額 ） </a:t>
            </a:r>
            <a:r>
              <a:rPr kumimoji="1" lang="en-US" altLang="ja-JP" sz="900" dirty="0">
                <a:solidFill>
                  <a:schemeClr val="tx1"/>
                </a:solidFill>
                <a:latin typeface="Meiryo UI" panose="020B0604030504040204" pitchFamily="50" charset="-128"/>
                <a:ea typeface="Meiryo UI" panose="020B0604030504040204" pitchFamily="50" charset="-128"/>
              </a:rPr>
              <a:t>^ (1/3)</a:t>
            </a: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en-US" altLang="ja-JP" sz="900" dirty="0">
                <a:solidFill>
                  <a:schemeClr val="tx1"/>
                </a:solidFill>
                <a:latin typeface="Meiryo UI" panose="020B0604030504040204" pitchFamily="50" charset="-128"/>
                <a:ea typeface="Meiryo UI" panose="020B0604030504040204" pitchFamily="50" charset="-128"/>
              </a:rPr>
              <a:t> – 1</a:t>
            </a:r>
          </a:p>
        </p:txBody>
      </p:sp>
      <p:sp>
        <p:nvSpPr>
          <p:cNvPr id="20" name="四角形: 角を丸くする 19">
            <a:extLst>
              <a:ext uri="{FF2B5EF4-FFF2-40B4-BE49-F238E27FC236}">
                <a16:creationId xmlns:a16="http://schemas.microsoft.com/office/drawing/2014/main" id="{FD46CFE1-DCEB-C3B0-51D2-31D4AEA18671}"/>
              </a:ext>
            </a:extLst>
          </p:cNvPr>
          <p:cNvSpPr/>
          <p:nvPr/>
        </p:nvSpPr>
        <p:spPr>
          <a:xfrm>
            <a:off x="159796" y="5311148"/>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賃上げ目標の実現に向けた取組</a:t>
            </a:r>
            <a:endParaRPr kumimoji="1" lang="en-US" altLang="ja-JP" sz="1200" b="1" dirty="0">
              <a:solidFill>
                <a:sysClr val="windowText" lastClr="000000"/>
              </a:solidFill>
              <a:latin typeface="Meiryo UI"/>
              <a:ea typeface="Meiryo UI"/>
            </a:endParaRPr>
          </a:p>
        </p:txBody>
      </p:sp>
      <p:sp>
        <p:nvSpPr>
          <p:cNvPr id="6" name="四角形: 角を丸くする 5">
            <a:extLst>
              <a:ext uri="{FF2B5EF4-FFF2-40B4-BE49-F238E27FC236}">
                <a16:creationId xmlns:a16="http://schemas.microsoft.com/office/drawing/2014/main" id="{2333C0B1-6FA8-9222-6728-1ACFB87A3569}"/>
              </a:ext>
            </a:extLst>
          </p:cNvPr>
          <p:cNvSpPr/>
          <p:nvPr/>
        </p:nvSpPr>
        <p:spPr>
          <a:xfrm>
            <a:off x="5405748" y="2184007"/>
            <a:ext cx="1307293"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ja-JP" altLang="en-US" sz="1200" b="1" dirty="0">
                <a:solidFill>
                  <a:sysClr val="windowText" lastClr="000000"/>
                </a:solidFill>
                <a:latin typeface="Meiryo UI"/>
                <a:ea typeface="Meiryo UI"/>
              </a:rPr>
              <a:t>賃上げ率</a:t>
            </a:r>
            <a:endParaRPr lang="en-US" altLang="ja-JP" sz="1200" b="1" dirty="0">
              <a:solidFill>
                <a:sysClr val="windowText" lastClr="000000"/>
              </a:solidFill>
              <a:latin typeface="Meiryo UI"/>
              <a:ea typeface="Meiryo UI"/>
            </a:endParaRPr>
          </a:p>
          <a:p>
            <a:pPr algn="ctr" defTabSz="914400"/>
            <a:r>
              <a:rPr kumimoji="1" lang="en-US" altLang="ja-JP" sz="1200" b="1" dirty="0">
                <a:solidFill>
                  <a:sysClr val="windowText" lastClr="000000"/>
                </a:solidFill>
                <a:latin typeface="Meiryo UI"/>
                <a:ea typeface="Meiryo UI"/>
              </a:rPr>
              <a:t>(</a:t>
            </a:r>
            <a:r>
              <a:rPr kumimoji="1" lang="ja-JP" altLang="en-US" sz="1200" b="1" dirty="0">
                <a:solidFill>
                  <a:sysClr val="windowText" lastClr="000000"/>
                </a:solidFill>
                <a:latin typeface="Meiryo UI"/>
                <a:ea typeface="Meiryo UI"/>
              </a:rPr>
              <a:t>年平均</a:t>
            </a:r>
            <a:r>
              <a:rPr kumimoji="1" lang="en-US" altLang="ja-JP" sz="1200" b="1" dirty="0">
                <a:solidFill>
                  <a:sysClr val="windowText" lastClr="000000"/>
                </a:solidFill>
                <a:latin typeface="Meiryo UI"/>
                <a:ea typeface="Meiryo UI"/>
              </a:rPr>
              <a:t>)</a:t>
            </a:r>
          </a:p>
        </p:txBody>
      </p:sp>
      <p:grpSp>
        <p:nvGrpSpPr>
          <p:cNvPr id="42" name="グループ化 41">
            <a:extLst>
              <a:ext uri="{FF2B5EF4-FFF2-40B4-BE49-F238E27FC236}">
                <a16:creationId xmlns:a16="http://schemas.microsoft.com/office/drawing/2014/main" id="{7CC56C7F-470D-AA06-1C11-279CCB9DE1BA}"/>
              </a:ext>
            </a:extLst>
          </p:cNvPr>
          <p:cNvGrpSpPr/>
          <p:nvPr/>
        </p:nvGrpSpPr>
        <p:grpSpPr>
          <a:xfrm>
            <a:off x="838043" y="2895599"/>
            <a:ext cx="1358184" cy="349996"/>
            <a:chOff x="552293" y="2895599"/>
            <a:chExt cx="1358184" cy="349996"/>
          </a:xfrm>
        </p:grpSpPr>
        <p:sp>
          <p:nvSpPr>
            <p:cNvPr id="41" name="正方形/長方形 40">
              <a:extLst>
                <a:ext uri="{FF2B5EF4-FFF2-40B4-BE49-F238E27FC236}">
                  <a16:creationId xmlns:a16="http://schemas.microsoft.com/office/drawing/2014/main" id="{38BB56C1-1864-78EB-9DC8-EC39A9AF454B}"/>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25" name="正方形/長方形 24">
              <a:extLst>
                <a:ext uri="{FF2B5EF4-FFF2-40B4-BE49-F238E27FC236}">
                  <a16:creationId xmlns:a16="http://schemas.microsoft.com/office/drawing/2014/main" id="{DE1FF6CD-8222-F08A-F051-7D07F9FAFEC9}"/>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24" name="正方形/長方形 23">
              <a:extLst>
                <a:ext uri="{FF2B5EF4-FFF2-40B4-BE49-F238E27FC236}">
                  <a16:creationId xmlns:a16="http://schemas.microsoft.com/office/drawing/2014/main" id="{D970C0E6-7A7B-C651-E545-8DD5897AB30D}"/>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aphicFrame>
        <p:nvGraphicFramePr>
          <p:cNvPr id="7" name="表 6">
            <a:extLst>
              <a:ext uri="{FF2B5EF4-FFF2-40B4-BE49-F238E27FC236}">
                <a16:creationId xmlns:a16="http://schemas.microsoft.com/office/drawing/2014/main" id="{FF51995C-CD4F-F00B-F93F-8D3F6245E016}"/>
              </a:ext>
            </a:extLst>
          </p:cNvPr>
          <p:cNvGraphicFramePr>
            <a:graphicFrameLocks noGrp="1"/>
          </p:cNvGraphicFramePr>
          <p:nvPr>
            <p:extLst>
              <p:ext uri="{D42A27DB-BD31-4B8C-83A1-F6EECF244321}">
                <p14:modId xmlns:p14="http://schemas.microsoft.com/office/powerpoint/2010/main" val="3145440064"/>
              </p:ext>
            </p:extLst>
          </p:nvPr>
        </p:nvGraphicFramePr>
        <p:xfrm>
          <a:off x="133653" y="2889087"/>
          <a:ext cx="686367" cy="2225040"/>
        </p:xfrm>
        <a:graphic>
          <a:graphicData uri="http://schemas.openxmlformats.org/drawingml/2006/table">
            <a:tbl>
              <a:tblPr firstRow="1" bandRow="1">
                <a:tableStyleId>{5C22544A-7EE6-4342-B048-85BDC9FD1C3A}</a:tableStyleId>
              </a:tblPr>
              <a:tblGrid>
                <a:gridCol w="686367">
                  <a:extLst>
                    <a:ext uri="{9D8B030D-6E8A-4147-A177-3AD203B41FA5}">
                      <a16:colId xmlns:a16="http://schemas.microsoft.com/office/drawing/2014/main" val="904320712"/>
                    </a:ext>
                  </a:extLst>
                </a:gridCol>
              </a:tblGrid>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p>
                  </a:txBody>
                  <a:tcPr>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157691178"/>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en-US" altLang="ja-JP" sz="900" b="0" dirty="0">
                        <a:solidFill>
                          <a:schemeClr val="tx1"/>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bg2"/>
                    </a:solidFill>
                  </a:tcPr>
                </a:tc>
                <a:extLst>
                  <a:ext uri="{0D108BD9-81ED-4DB2-BD59-A6C34878D82A}">
                    <a16:rowId xmlns:a16="http://schemas.microsoft.com/office/drawing/2014/main" val="3443495804"/>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3591429209"/>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31130491"/>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677234012"/>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592347578"/>
                  </a:ext>
                </a:extLst>
              </a:tr>
            </a:tbl>
          </a:graphicData>
        </a:graphic>
      </p:graphicFrame>
      <p:grpSp>
        <p:nvGrpSpPr>
          <p:cNvPr id="47" name="グループ化 46">
            <a:extLst>
              <a:ext uri="{FF2B5EF4-FFF2-40B4-BE49-F238E27FC236}">
                <a16:creationId xmlns:a16="http://schemas.microsoft.com/office/drawing/2014/main" id="{916237DA-9E1F-19F1-B1C3-2EF6DFEAA4A7}"/>
              </a:ext>
            </a:extLst>
          </p:cNvPr>
          <p:cNvGrpSpPr/>
          <p:nvPr/>
        </p:nvGrpSpPr>
        <p:grpSpPr>
          <a:xfrm>
            <a:off x="838043" y="3270639"/>
            <a:ext cx="1358184" cy="349996"/>
            <a:chOff x="552293" y="2895599"/>
            <a:chExt cx="1358184" cy="349996"/>
          </a:xfrm>
        </p:grpSpPr>
        <p:sp>
          <p:nvSpPr>
            <p:cNvPr id="48" name="正方形/長方形 47">
              <a:extLst>
                <a:ext uri="{FF2B5EF4-FFF2-40B4-BE49-F238E27FC236}">
                  <a16:creationId xmlns:a16="http://schemas.microsoft.com/office/drawing/2014/main" id="{90C63E92-BE9D-D39C-B8E2-3700AFB251AA}"/>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49" name="正方形/長方形 48">
              <a:extLst>
                <a:ext uri="{FF2B5EF4-FFF2-40B4-BE49-F238E27FC236}">
                  <a16:creationId xmlns:a16="http://schemas.microsoft.com/office/drawing/2014/main" id="{455A8FA5-BC23-2253-8CA2-F8AC18183916}"/>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0" name="正方形/長方形 49">
              <a:extLst>
                <a:ext uri="{FF2B5EF4-FFF2-40B4-BE49-F238E27FC236}">
                  <a16:creationId xmlns:a16="http://schemas.microsoft.com/office/drawing/2014/main" id="{1C848E27-0944-ABA2-A6E3-E8E5210535A1}"/>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1" name="グループ化 50">
            <a:extLst>
              <a:ext uri="{FF2B5EF4-FFF2-40B4-BE49-F238E27FC236}">
                <a16:creationId xmlns:a16="http://schemas.microsoft.com/office/drawing/2014/main" id="{158E8893-7331-D548-21BF-095BD77075F6}"/>
              </a:ext>
            </a:extLst>
          </p:cNvPr>
          <p:cNvGrpSpPr/>
          <p:nvPr/>
        </p:nvGrpSpPr>
        <p:grpSpPr>
          <a:xfrm>
            <a:off x="838043" y="3643907"/>
            <a:ext cx="1358184" cy="349996"/>
            <a:chOff x="552293" y="2895599"/>
            <a:chExt cx="1358184" cy="349996"/>
          </a:xfrm>
        </p:grpSpPr>
        <p:sp>
          <p:nvSpPr>
            <p:cNvPr id="52" name="正方形/長方形 51">
              <a:extLst>
                <a:ext uri="{FF2B5EF4-FFF2-40B4-BE49-F238E27FC236}">
                  <a16:creationId xmlns:a16="http://schemas.microsoft.com/office/drawing/2014/main" id="{11349D25-3387-344C-7262-F7714EB1B7AB}"/>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53" name="正方形/長方形 52">
              <a:extLst>
                <a:ext uri="{FF2B5EF4-FFF2-40B4-BE49-F238E27FC236}">
                  <a16:creationId xmlns:a16="http://schemas.microsoft.com/office/drawing/2014/main" id="{B6C28AA2-3FE5-B370-6FF4-BA3F8E6C3E0B}"/>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4" name="正方形/長方形 53">
              <a:extLst>
                <a:ext uri="{FF2B5EF4-FFF2-40B4-BE49-F238E27FC236}">
                  <a16:creationId xmlns:a16="http://schemas.microsoft.com/office/drawing/2014/main" id="{CADDFB2F-BD24-C72D-83D6-F8997ED7CE5D}"/>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5" name="グループ化 54">
            <a:extLst>
              <a:ext uri="{FF2B5EF4-FFF2-40B4-BE49-F238E27FC236}">
                <a16:creationId xmlns:a16="http://schemas.microsoft.com/office/drawing/2014/main" id="{A0732B8D-319D-ACB5-A8D7-41095466EE80}"/>
              </a:ext>
            </a:extLst>
          </p:cNvPr>
          <p:cNvGrpSpPr/>
          <p:nvPr/>
        </p:nvGrpSpPr>
        <p:grpSpPr>
          <a:xfrm>
            <a:off x="838043" y="4014695"/>
            <a:ext cx="1358184" cy="349996"/>
            <a:chOff x="552293" y="2895599"/>
            <a:chExt cx="1358184" cy="349996"/>
          </a:xfrm>
        </p:grpSpPr>
        <p:sp>
          <p:nvSpPr>
            <p:cNvPr id="56" name="正方形/長方形 55">
              <a:extLst>
                <a:ext uri="{FF2B5EF4-FFF2-40B4-BE49-F238E27FC236}">
                  <a16:creationId xmlns:a16="http://schemas.microsoft.com/office/drawing/2014/main" id="{F7DD8C58-119A-0D88-8506-63E2DE1C7A01}"/>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57" name="正方形/長方形 56">
              <a:extLst>
                <a:ext uri="{FF2B5EF4-FFF2-40B4-BE49-F238E27FC236}">
                  <a16:creationId xmlns:a16="http://schemas.microsoft.com/office/drawing/2014/main" id="{CAD8CDD8-6C24-FE17-BBC3-3B977A2F8833}"/>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8" name="正方形/長方形 57">
              <a:extLst>
                <a:ext uri="{FF2B5EF4-FFF2-40B4-BE49-F238E27FC236}">
                  <a16:creationId xmlns:a16="http://schemas.microsoft.com/office/drawing/2014/main" id="{EC42EB36-3CAB-B378-F1F7-8D341C517A10}"/>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9" name="グループ化 58">
            <a:extLst>
              <a:ext uri="{FF2B5EF4-FFF2-40B4-BE49-F238E27FC236}">
                <a16:creationId xmlns:a16="http://schemas.microsoft.com/office/drawing/2014/main" id="{3CEB91E0-AFB3-7DAD-DEA9-B1ED3995A3A3}"/>
              </a:ext>
            </a:extLst>
          </p:cNvPr>
          <p:cNvGrpSpPr/>
          <p:nvPr/>
        </p:nvGrpSpPr>
        <p:grpSpPr>
          <a:xfrm>
            <a:off x="837325" y="4381264"/>
            <a:ext cx="1358184" cy="349996"/>
            <a:chOff x="552293" y="2895599"/>
            <a:chExt cx="1358184" cy="349996"/>
          </a:xfrm>
        </p:grpSpPr>
        <p:sp>
          <p:nvSpPr>
            <p:cNvPr id="60" name="正方形/長方形 59">
              <a:extLst>
                <a:ext uri="{FF2B5EF4-FFF2-40B4-BE49-F238E27FC236}">
                  <a16:creationId xmlns:a16="http://schemas.microsoft.com/office/drawing/2014/main" id="{0ED2C9E4-02FB-FA94-534B-A5B7AE0F0A55}"/>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61" name="正方形/長方形 60">
              <a:extLst>
                <a:ext uri="{FF2B5EF4-FFF2-40B4-BE49-F238E27FC236}">
                  <a16:creationId xmlns:a16="http://schemas.microsoft.com/office/drawing/2014/main" id="{3BE2D8D3-ED8D-1D01-DABE-3C64672B3E71}"/>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62" name="正方形/長方形 61">
              <a:extLst>
                <a:ext uri="{FF2B5EF4-FFF2-40B4-BE49-F238E27FC236}">
                  <a16:creationId xmlns:a16="http://schemas.microsoft.com/office/drawing/2014/main" id="{B44BC364-32FA-7CC9-9C3E-68863AF0A209}"/>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63" name="グループ化 62">
            <a:extLst>
              <a:ext uri="{FF2B5EF4-FFF2-40B4-BE49-F238E27FC236}">
                <a16:creationId xmlns:a16="http://schemas.microsoft.com/office/drawing/2014/main" id="{A87D831C-2332-ABEF-BA7E-637B2EBD5CB1}"/>
              </a:ext>
            </a:extLst>
          </p:cNvPr>
          <p:cNvGrpSpPr/>
          <p:nvPr/>
        </p:nvGrpSpPr>
        <p:grpSpPr>
          <a:xfrm>
            <a:off x="831856" y="4756447"/>
            <a:ext cx="1358184" cy="349996"/>
            <a:chOff x="552293" y="2895599"/>
            <a:chExt cx="1358184" cy="349996"/>
          </a:xfrm>
        </p:grpSpPr>
        <p:sp>
          <p:nvSpPr>
            <p:cNvPr id="64" name="正方形/長方形 63">
              <a:extLst>
                <a:ext uri="{FF2B5EF4-FFF2-40B4-BE49-F238E27FC236}">
                  <a16:creationId xmlns:a16="http://schemas.microsoft.com/office/drawing/2014/main" id="{0C48B769-C3BA-4BAC-3EE5-87DDBB6786EF}"/>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65" name="正方形/長方形 64">
              <a:extLst>
                <a:ext uri="{FF2B5EF4-FFF2-40B4-BE49-F238E27FC236}">
                  <a16:creationId xmlns:a16="http://schemas.microsoft.com/office/drawing/2014/main" id="{133F3379-D715-CD23-5D3D-E427E20D873A}"/>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66" name="正方形/長方形 65">
              <a:extLst>
                <a:ext uri="{FF2B5EF4-FFF2-40B4-BE49-F238E27FC236}">
                  <a16:creationId xmlns:a16="http://schemas.microsoft.com/office/drawing/2014/main" id="{1D52CC2C-6EFE-3AEC-2C7D-DEFD8976C299}"/>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sp>
        <p:nvSpPr>
          <p:cNvPr id="44" name="楕円 43">
            <a:extLst>
              <a:ext uri="{FF2B5EF4-FFF2-40B4-BE49-F238E27FC236}">
                <a16:creationId xmlns:a16="http://schemas.microsoft.com/office/drawing/2014/main" id="{F55025F2-C420-33FF-1941-82F6AD611927}"/>
              </a:ext>
            </a:extLst>
          </p:cNvPr>
          <p:cNvSpPr/>
          <p:nvPr/>
        </p:nvSpPr>
        <p:spPr>
          <a:xfrm>
            <a:off x="1477180" y="3251809"/>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楕円 42">
            <a:extLst>
              <a:ext uri="{FF2B5EF4-FFF2-40B4-BE49-F238E27FC236}">
                <a16:creationId xmlns:a16="http://schemas.microsoft.com/office/drawing/2014/main" id="{A8021525-6B83-0A44-A05C-67FD65ADFE53}"/>
              </a:ext>
            </a:extLst>
          </p:cNvPr>
          <p:cNvSpPr/>
          <p:nvPr/>
        </p:nvSpPr>
        <p:spPr>
          <a:xfrm>
            <a:off x="1488382" y="3641080"/>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D35A9985-DEB1-9AC0-17EB-1767B130DDD7}"/>
              </a:ext>
            </a:extLst>
          </p:cNvPr>
          <p:cNvSpPr/>
          <p:nvPr/>
        </p:nvSpPr>
        <p:spPr>
          <a:xfrm>
            <a:off x="799405" y="2889802"/>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吹き出し: 四角形 10">
            <a:extLst>
              <a:ext uri="{FF2B5EF4-FFF2-40B4-BE49-F238E27FC236}">
                <a16:creationId xmlns:a16="http://schemas.microsoft.com/office/drawing/2014/main" id="{9BEAD21E-136A-1E03-7036-480A5C01A607}"/>
              </a:ext>
            </a:extLst>
          </p:cNvPr>
          <p:cNvSpPr/>
          <p:nvPr/>
        </p:nvSpPr>
        <p:spPr>
          <a:xfrm flipH="1">
            <a:off x="748594" y="4819053"/>
            <a:ext cx="3528316" cy="998298"/>
          </a:xfrm>
          <a:prstGeom prst="wedgeRectCallout">
            <a:avLst>
              <a:gd name="adj1" fmla="val 33651"/>
              <a:gd name="adj2" fmla="val -110916"/>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公募要領 </a:t>
            </a:r>
            <a:r>
              <a:rPr kumimoji="1" lang="en-US" altLang="ja-JP" sz="900" dirty="0">
                <a:solidFill>
                  <a:schemeClr val="tx1"/>
                </a:solidFill>
                <a:latin typeface="Meiryo UI" panose="020B0604030504040204" pitchFamily="50" charset="-128"/>
                <a:ea typeface="Meiryo UI" panose="020B0604030504040204" pitchFamily="50" charset="-128"/>
              </a:rPr>
              <a:t>P.2</a:t>
            </a:r>
            <a:r>
              <a:rPr kumimoji="1" lang="ja-JP" altLang="en-US" sz="900" dirty="0">
                <a:solidFill>
                  <a:schemeClr val="tx1"/>
                </a:solidFill>
                <a:latin typeface="Meiryo UI" panose="020B0604030504040204" pitchFamily="50" charset="-128"/>
                <a:ea typeface="Meiryo UI" panose="020B0604030504040204" pitchFamily="50" charset="-128"/>
              </a:rPr>
              <a:t>に記載の賃上げ要件をご参照いただき、「給与支給総額」 または「従業員及び役員の１人当たり給与支給総額」の</a:t>
            </a:r>
            <a:r>
              <a:rPr kumimoji="1" lang="ja-JP" altLang="en-US" sz="900" b="1" dirty="0">
                <a:solidFill>
                  <a:schemeClr val="tx1"/>
                </a:solidFill>
                <a:latin typeface="Meiryo UI" panose="020B0604030504040204" pitchFamily="50" charset="-128"/>
                <a:ea typeface="Meiryo UI" panose="020B0604030504040204" pitchFamily="50" charset="-128"/>
              </a:rPr>
              <a:t>どちらの要件に当てはまるか各社○で囲んでいただき</a:t>
            </a:r>
            <a:r>
              <a:rPr kumimoji="1" lang="ja-JP" altLang="en-US" sz="900" dirty="0">
                <a:solidFill>
                  <a:schemeClr val="tx1"/>
                </a:solidFill>
                <a:latin typeface="Meiryo UI" panose="020B0604030504040204" pitchFamily="50" charset="-128"/>
                <a:ea typeface="Meiryo UI" panose="020B0604030504040204" pitchFamily="50" charset="-128"/>
              </a:rPr>
              <a:t>、その項目についてご記載ください。</a:t>
            </a:r>
            <a:r>
              <a:rPr kumimoji="1" lang="ja-JP" altLang="en-US" sz="900" b="1" dirty="0">
                <a:solidFill>
                  <a:schemeClr val="tx1"/>
                </a:solidFill>
                <a:latin typeface="Meiryo UI" panose="020B0604030504040204" pitchFamily="50" charset="-128"/>
                <a:ea typeface="Meiryo UI" panose="020B0604030504040204" pitchFamily="50" charset="-128"/>
              </a:rPr>
              <a:t> </a:t>
            </a:r>
            <a:endParaRPr kumimoji="1" lang="en-US" altLang="ja-JP" sz="900" dirty="0">
              <a:solidFill>
                <a:srgbClr val="FF0000"/>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78B6279-FF73-334B-0F58-1BA643F53301}"/>
              </a:ext>
            </a:extLst>
          </p:cNvPr>
          <p:cNvSpPr txBox="1"/>
          <p:nvPr/>
        </p:nvSpPr>
        <p:spPr>
          <a:xfrm>
            <a:off x="2461661" y="2840867"/>
            <a:ext cx="4923322" cy="369332"/>
          </a:xfrm>
          <a:prstGeom prst="rect">
            <a:avLst/>
          </a:prstGeom>
          <a:noFill/>
        </p:spPr>
        <p:txBody>
          <a:bodyPr wrap="square">
            <a:spAutoFit/>
          </a:bodyPr>
          <a:lstStyle/>
          <a:p>
            <a:endParaRPr kumimoji="1" lang="ja-JP" altLang="en-US" sz="1800" dirty="0">
              <a:latin typeface="Meiryo UI" panose="020B0604030504040204" pitchFamily="50" charset="-128"/>
              <a:ea typeface="Meiryo UI" panose="020B0604030504040204" pitchFamily="50" charset="-128"/>
            </a:endParaRPr>
          </a:p>
        </p:txBody>
      </p:sp>
      <p:sp>
        <p:nvSpPr>
          <p:cNvPr id="22" name="吹き出し: 四角形 21">
            <a:extLst>
              <a:ext uri="{FF2B5EF4-FFF2-40B4-BE49-F238E27FC236}">
                <a16:creationId xmlns:a16="http://schemas.microsoft.com/office/drawing/2014/main" id="{8C3E6C66-0BAF-5029-6AC5-4E6BDC75FF8B}"/>
              </a:ext>
            </a:extLst>
          </p:cNvPr>
          <p:cNvSpPr/>
          <p:nvPr/>
        </p:nvSpPr>
        <p:spPr>
          <a:xfrm>
            <a:off x="4973884" y="4757454"/>
            <a:ext cx="2652612" cy="1160793"/>
          </a:xfrm>
          <a:prstGeom prst="wedgeRectCallout">
            <a:avLst>
              <a:gd name="adj1" fmla="val -76530"/>
              <a:gd name="adj2" fmla="val -7200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（申請者１の場合）</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給与額：</a:t>
            </a:r>
            <a:r>
              <a:rPr kumimoji="1" lang="en-US" altLang="ja-JP" sz="900" dirty="0">
                <a:solidFill>
                  <a:srgbClr val="FF0000"/>
                </a:solidFill>
                <a:latin typeface="Meiryo UI" panose="020B0604030504040204" pitchFamily="50" charset="-128"/>
                <a:ea typeface="Meiryo UI" panose="020B0604030504040204" pitchFamily="50" charset="-128"/>
              </a:rPr>
              <a:t>H</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35</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or36</a:t>
            </a:r>
            <a:r>
              <a:rPr kumimoji="1" lang="ja-JP" altLang="en-US" sz="900" dirty="0">
                <a:solidFill>
                  <a:srgbClr val="FF0000"/>
                </a:solidFill>
                <a:latin typeface="Meiryo UI" panose="020B0604030504040204" pitchFamily="50" charset="-128"/>
                <a:ea typeface="Meiryo UI" panose="020B0604030504040204" pitchFamily="50" charset="-128"/>
              </a:rPr>
              <a:t>行目</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目標値賃上げ率</a:t>
            </a:r>
            <a:r>
              <a:rPr kumimoji="1" lang="en-US" altLang="ja-JP" sz="900" dirty="0">
                <a:solidFill>
                  <a:srgbClr val="FF0000"/>
                </a:solidFill>
                <a:latin typeface="Meiryo UI" panose="020B0604030504040204" pitchFamily="50" charset="-128"/>
                <a:ea typeface="Meiryo UI" panose="020B0604030504040204" pitchFamily="50" charset="-128"/>
              </a:rPr>
              <a:t>: 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37</a:t>
            </a:r>
            <a:r>
              <a:rPr kumimoji="1" lang="ja-JP" altLang="en-US" sz="900" dirty="0">
                <a:solidFill>
                  <a:srgbClr val="FF0000"/>
                </a:solidFill>
                <a:latin typeface="Meiryo UI" panose="020B0604030504040204" pitchFamily="50" charset="-128"/>
                <a:ea typeface="Meiryo UI" panose="020B0604030504040204" pitchFamily="50" charset="-128"/>
              </a:rPr>
              <a:t>行目</a:t>
            </a:r>
            <a:endParaRPr kumimoji="1" lang="en-US" altLang="ja-JP" sz="900" dirty="0">
              <a:solidFill>
                <a:srgbClr val="FF0000"/>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の数値と整合させてご記入ください。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3" name="吹き出し: 四角形 22">
            <a:extLst>
              <a:ext uri="{FF2B5EF4-FFF2-40B4-BE49-F238E27FC236}">
                <a16:creationId xmlns:a16="http://schemas.microsoft.com/office/drawing/2014/main" id="{D4464121-707F-2C32-2738-145C82A2E155}"/>
              </a:ext>
            </a:extLst>
          </p:cNvPr>
          <p:cNvSpPr/>
          <p:nvPr/>
        </p:nvSpPr>
        <p:spPr>
          <a:xfrm flipH="1">
            <a:off x="7891927" y="4163857"/>
            <a:ext cx="2177691" cy="1748497"/>
          </a:xfrm>
          <a:prstGeom prst="wedgeRectCallout">
            <a:avLst>
              <a:gd name="adj1" fmla="val 47594"/>
              <a:gd name="adj2" fmla="val -10157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endParaRPr kumimoji="1" lang="ja-JP" altLang="en-US"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公募要領</a:t>
            </a:r>
            <a:r>
              <a:rPr kumimoji="1" lang="en-US" altLang="ja-JP" sz="900" dirty="0">
                <a:solidFill>
                  <a:schemeClr val="tx1"/>
                </a:solidFill>
                <a:latin typeface="Meiryo UI" panose="020B0604030504040204" pitchFamily="50" charset="-128"/>
                <a:ea typeface="Meiryo UI" panose="020B0604030504040204" pitchFamily="50" charset="-128"/>
              </a:rPr>
              <a:t>P.3</a:t>
            </a:r>
            <a:r>
              <a:rPr kumimoji="1" lang="ja-JP" altLang="en-US" sz="900" dirty="0">
                <a:solidFill>
                  <a:schemeClr val="tx1"/>
                </a:solidFill>
                <a:latin typeface="Meiryo UI" panose="020B0604030504040204" pitchFamily="50" charset="-128"/>
                <a:ea typeface="Meiryo UI" panose="020B0604030504040204" pitchFamily="50" charset="-128"/>
              </a:rPr>
              <a:t>より記載</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賃上げ基準率は主たる補助事業実施場所の都道府県の数値のみをこちらに記載してください。</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「⓪</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入力不要</a:t>
            </a:r>
            <a:r>
              <a:rPr kumimoji="1" lang="en-US" altLang="ja-JP" sz="900" dirty="0">
                <a:solidFill>
                  <a:srgbClr val="FF0000"/>
                </a:solidFill>
                <a:latin typeface="Meiryo UI" panose="020B0604030504040204" pitchFamily="50" charset="-128"/>
                <a:ea typeface="Meiryo UI" panose="020B0604030504040204" pitchFamily="50" charset="-128"/>
              </a:rPr>
              <a:t>】</a:t>
            </a:r>
            <a:r>
              <a:rPr kumimoji="1" lang="ja-JP" altLang="en-US" sz="900" dirty="0">
                <a:solidFill>
                  <a:srgbClr val="FF0000"/>
                </a:solidFill>
                <a:latin typeface="Meiryo UI" panose="020B0604030504040204" pitchFamily="50" charset="-128"/>
                <a:ea typeface="Meiryo UI" panose="020B0604030504040204" pitchFamily="50" charset="-128"/>
              </a:rPr>
              <a:t>参考情報（共同申請者用）」の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38</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ja-JP" altLang="en-US" sz="900" dirty="0">
                <a:solidFill>
                  <a:schemeClr val="tx1"/>
                </a:solidFill>
                <a:latin typeface="Meiryo UI" panose="020B0604030504040204" pitchFamily="50" charset="-128"/>
                <a:ea typeface="Meiryo UI" panose="020B0604030504040204" pitchFamily="50" charset="-128"/>
              </a:rPr>
              <a:t>と整合させてご記入ください。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78C5B21C-2B65-BCB4-7EDB-1E2489912F02}"/>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コンソーシアムの場合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9EBB0E23-F625-36A3-76B0-35C83FFF057A}"/>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364152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3017637"/>
            <a:ext cx="8828457" cy="341041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1.</a:t>
            </a:r>
            <a:r>
              <a:rPr lang="ja-JP" altLang="en-US" sz="1200" dirty="0">
                <a:solidFill>
                  <a:schemeClr val="tx2"/>
                </a:solidFill>
                <a:latin typeface="Meiryo UI" panose="020B0604030504040204" pitchFamily="50" charset="-128"/>
                <a:ea typeface="Meiryo UI" panose="020B0604030504040204" pitchFamily="50" charset="-128"/>
                <a:cs typeface="+mn-cs"/>
              </a:rPr>
              <a:t>サプライチェーン）</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3344002"/>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698793"/>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sp>
        <p:nvSpPr>
          <p:cNvPr id="14" name="正方形/長方形 13">
            <a:extLst>
              <a:ext uri="{FF2B5EF4-FFF2-40B4-BE49-F238E27FC236}">
                <a16:creationId xmlns:a16="http://schemas.microsoft.com/office/drawing/2014/main" id="{82DAA466-063E-0F47-2F90-2FA1A8AE9C45}"/>
              </a:ext>
            </a:extLst>
          </p:cNvPr>
          <p:cNvSpPr/>
          <p:nvPr/>
        </p:nvSpPr>
        <p:spPr>
          <a:xfrm>
            <a:off x="4010961" y="4101480"/>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7" name="正方形/長方形 16">
            <a:extLst>
              <a:ext uri="{FF2B5EF4-FFF2-40B4-BE49-F238E27FC236}">
                <a16:creationId xmlns:a16="http://schemas.microsoft.com/office/drawing/2014/main" id="{3000B5C8-0426-7B84-529D-A24D4744E093}"/>
              </a:ext>
            </a:extLst>
          </p:cNvPr>
          <p:cNvSpPr/>
          <p:nvPr/>
        </p:nvSpPr>
        <p:spPr>
          <a:xfrm>
            <a:off x="4010961" y="4684807"/>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010961" y="3698793"/>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698793"/>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3344002"/>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dirty="0">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dirty="0">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dirty="0">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3342185"/>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4326502"/>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4909829"/>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4326501"/>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4909829"/>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4326502"/>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a:endCxn id="17" idx="1"/>
          </p:cNvCxnSpPr>
          <p:nvPr/>
        </p:nvCxnSpPr>
        <p:spPr>
          <a:xfrm>
            <a:off x="3198001" y="4909829"/>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4326502"/>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a:stCxn id="17" idx="3"/>
          </p:cNvCxnSpPr>
          <p:nvPr/>
        </p:nvCxnSpPr>
        <p:spPr>
          <a:xfrm>
            <a:off x="5133040" y="4909829"/>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572608" y="3009589"/>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dirty="0">
                <a:solidFill>
                  <a:schemeClr val="tx1"/>
                </a:solidFill>
                <a:latin typeface="Meiryo UI" panose="020B0604030504040204" pitchFamily="50" charset="-128"/>
                <a:ea typeface="Meiryo UI" panose="020B0604030504040204" pitchFamily="50" charset="-128"/>
              </a:rPr>
              <a:t>＜サプライチェーン イメージ＞</a:t>
            </a:r>
          </a:p>
        </p:txBody>
      </p:sp>
      <p:sp>
        <p:nvSpPr>
          <p:cNvPr id="56" name="正方形/長方形 55">
            <a:extLst>
              <a:ext uri="{FF2B5EF4-FFF2-40B4-BE49-F238E27FC236}">
                <a16:creationId xmlns:a16="http://schemas.microsoft.com/office/drawing/2014/main" id="{898EBDE3-8D34-C2EB-20B9-299673D43E90}"/>
              </a:ext>
            </a:extLst>
          </p:cNvPr>
          <p:cNvSpPr/>
          <p:nvPr/>
        </p:nvSpPr>
        <p:spPr>
          <a:xfrm>
            <a:off x="159228" y="1274795"/>
            <a:ext cx="8884444" cy="43898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域内仕入の拡大や地域における価値創造などに資する事業であることの説明をご記載ください。（川上の調達先・川下の販売先など</a:t>
            </a:r>
            <a:r>
              <a:rPr kumimoji="1" lang="ja-JP" altLang="en-US" sz="1200" b="1" dirty="0">
                <a:solidFill>
                  <a:schemeClr val="tx1"/>
                </a:solidFill>
                <a:latin typeface="Meiryo UI" panose="020B0604030504040204" pitchFamily="50" charset="-128"/>
                <a:ea typeface="Meiryo UI" panose="020B0604030504040204" pitchFamily="50" charset="-128"/>
              </a:rPr>
              <a:t>サプライチェーンを通じた波及効果</a:t>
            </a:r>
            <a:r>
              <a:rPr kumimoji="1" lang="ja-JP" altLang="en-US" sz="1200" dirty="0">
                <a:solidFill>
                  <a:schemeClr val="tx1"/>
                </a:solidFill>
                <a:latin typeface="Meiryo UI" panose="020B0604030504040204" pitchFamily="50" charset="-128"/>
                <a:ea typeface="Meiryo UI" panose="020B0604030504040204" pitchFamily="50" charset="-128"/>
              </a:rPr>
              <a:t>がある事業であることの説明をご記載ください。）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57" name="吹き出し: 四角形 56">
            <a:extLst>
              <a:ext uri="{FF2B5EF4-FFF2-40B4-BE49-F238E27FC236}">
                <a16:creationId xmlns:a16="http://schemas.microsoft.com/office/drawing/2014/main" id="{177719EC-A116-82CB-E75C-568CD49FF444}"/>
              </a:ext>
            </a:extLst>
          </p:cNvPr>
          <p:cNvSpPr/>
          <p:nvPr/>
        </p:nvSpPr>
        <p:spPr>
          <a:xfrm>
            <a:off x="273871" y="5580374"/>
            <a:ext cx="5672127" cy="705893"/>
          </a:xfrm>
          <a:prstGeom prst="wedgeRectCallout">
            <a:avLst>
              <a:gd name="adj1" fmla="val 24289"/>
              <a:gd name="adj2" fmla="val -97834"/>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サプライチェーン上において</a:t>
            </a:r>
            <a:r>
              <a:rPr kumimoji="1" lang="ja-JP" altLang="en-US" sz="900" b="1" dirty="0">
                <a:solidFill>
                  <a:schemeClr val="tx1"/>
                </a:solidFill>
                <a:latin typeface="Meiryo UI" panose="020B0604030504040204" pitchFamily="50" charset="-128"/>
                <a:ea typeface="Meiryo UI" panose="020B0604030504040204" pitchFamily="50" charset="-128"/>
              </a:rPr>
              <a:t>どのような機能や価値を提供</a:t>
            </a:r>
            <a:r>
              <a:rPr kumimoji="1" lang="ja-JP" altLang="en-US" sz="900" dirty="0">
                <a:solidFill>
                  <a:schemeClr val="tx1"/>
                </a:solidFill>
                <a:latin typeface="Meiryo UI" panose="020B0604030504040204" pitchFamily="50" charset="-128"/>
                <a:ea typeface="Meiryo UI" panose="020B0604030504040204" pitchFamily="50" charset="-128"/>
              </a:rPr>
              <a:t>しており、</a:t>
            </a:r>
            <a:r>
              <a:rPr kumimoji="1" lang="ja-JP" altLang="en-US" sz="900" b="1" dirty="0">
                <a:solidFill>
                  <a:schemeClr val="tx1"/>
                </a:solidFill>
                <a:latin typeface="Meiryo UI" panose="020B0604030504040204" pitchFamily="50" charset="-128"/>
                <a:ea typeface="Meiryo UI" panose="020B0604030504040204" pitchFamily="50" charset="-128"/>
              </a:rPr>
              <a:t>どの程度重要な役割を果たしているか</a:t>
            </a:r>
            <a:r>
              <a:rPr kumimoji="1" lang="ja-JP" altLang="en-US" sz="900" dirty="0">
                <a:solidFill>
                  <a:schemeClr val="tx1"/>
                </a:solidFill>
                <a:latin typeface="Meiryo UI" panose="020B0604030504040204" pitchFamily="50" charset="-128"/>
                <a:ea typeface="Meiryo UI" panose="020B0604030504040204" pitchFamily="50" charset="-128"/>
              </a:rPr>
              <a:t>について、具体的に説明してください。（また、シェア率や取引量など定量的なデータで示せる場合は、可能な限りそれらを記載してください。 ） </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p:txBody>
          <a:bodyPr/>
          <a:lstStyle/>
          <a:p>
            <a:fld id="{70AD163A-2AD1-4CCD-B429-51A5FDE21725}" type="slidenum">
              <a:rPr kumimoji="1" lang="ja-JP" altLang="en-US" smtClean="0"/>
              <a:t>23</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8" y="1891540"/>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サプライチェーンを通じた波及効果がある事業</a:t>
            </a:r>
          </a:p>
        </p:txBody>
      </p:sp>
      <p:graphicFrame>
        <p:nvGraphicFramePr>
          <p:cNvPr id="70" name="表 69">
            <a:extLst>
              <a:ext uri="{FF2B5EF4-FFF2-40B4-BE49-F238E27FC236}">
                <a16:creationId xmlns:a16="http://schemas.microsoft.com/office/drawing/2014/main" id="{93580290-7A59-8B88-3BA4-CF5C71FA4522}"/>
              </a:ext>
            </a:extLst>
          </p:cNvPr>
          <p:cNvGraphicFramePr>
            <a:graphicFrameLocks noGrp="1"/>
          </p:cNvGraphicFramePr>
          <p:nvPr>
            <p:extLst>
              <p:ext uri="{D42A27DB-BD31-4B8C-83A1-F6EECF244321}">
                <p14:modId xmlns:p14="http://schemas.microsoft.com/office/powerpoint/2010/main" val="2974166674"/>
              </p:ext>
            </p:extLst>
          </p:nvPr>
        </p:nvGraphicFramePr>
        <p:xfrm>
          <a:off x="109581" y="2455637"/>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
        <p:nvSpPr>
          <p:cNvPr id="71" name="テキスト ボックス 70">
            <a:extLst>
              <a:ext uri="{FF2B5EF4-FFF2-40B4-BE49-F238E27FC236}">
                <a16:creationId xmlns:a16="http://schemas.microsoft.com/office/drawing/2014/main" id="{9E32CE6C-F9AA-5ACB-D83A-A2547B2159DA}"/>
              </a:ext>
            </a:extLst>
          </p:cNvPr>
          <p:cNvSpPr txBox="1"/>
          <p:nvPr/>
        </p:nvSpPr>
        <p:spPr>
          <a:xfrm>
            <a:off x="126215" y="2198119"/>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61119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9B987-F200-0482-74C7-BF5C3C3D454E}"/>
            </a:ext>
          </a:extLst>
        </p:cNvPr>
        <p:cNvGrpSpPr/>
        <p:nvPr/>
      </p:nvGrpSpPr>
      <p:grpSpPr>
        <a:xfrm>
          <a:off x="0" y="0"/>
          <a:ext cx="0" cy="0"/>
          <a:chOff x="0" y="0"/>
          <a:chExt cx="0" cy="0"/>
        </a:xfrm>
      </p:grpSpPr>
      <p:sp>
        <p:nvSpPr>
          <p:cNvPr id="7" name="四角形: 1 つの角を切り取る 6">
            <a:extLst>
              <a:ext uri="{FF2B5EF4-FFF2-40B4-BE49-F238E27FC236}">
                <a16:creationId xmlns:a16="http://schemas.microsoft.com/office/drawing/2014/main" id="{B43A9804-5C6B-16E3-4620-CC59C7B022C9}"/>
              </a:ext>
            </a:extLst>
          </p:cNvPr>
          <p:cNvSpPr/>
          <p:nvPr/>
        </p:nvSpPr>
        <p:spPr>
          <a:xfrm>
            <a:off x="2316593" y="-9613"/>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正方形/長方形 1">
            <a:extLst>
              <a:ext uri="{FF2B5EF4-FFF2-40B4-BE49-F238E27FC236}">
                <a16:creationId xmlns:a16="http://schemas.microsoft.com/office/drawing/2014/main" id="{CF4FE4A1-3632-A6B8-12CD-943F81171436}"/>
              </a:ext>
            </a:extLst>
          </p:cNvPr>
          <p:cNvSpPr/>
          <p:nvPr/>
        </p:nvSpPr>
        <p:spPr>
          <a:xfrm>
            <a:off x="163143" y="3165711"/>
            <a:ext cx="8828457" cy="32101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4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D08DD885-EF43-EA0E-00CD-3C8ECF83E18F}"/>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CFB6E5AD-EB40-A33D-48E4-598E138C465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21" name="四角形: 1 つの角を切り取る 20">
            <a:extLst>
              <a:ext uri="{FF2B5EF4-FFF2-40B4-BE49-F238E27FC236}">
                <a16:creationId xmlns:a16="http://schemas.microsoft.com/office/drawing/2014/main" id="{DC808F57-D3F8-C819-C240-3DD72803E16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D38F1038-DC8E-C25C-1C8C-020CF0FC33F9}"/>
              </a:ext>
            </a:extLst>
          </p:cNvPr>
          <p:cNvSpPr>
            <a:spLocks noGrp="1"/>
          </p:cNvSpPr>
          <p:nvPr>
            <p:ph type="sldNum" sz="quarter" idx="12"/>
          </p:nvPr>
        </p:nvSpPr>
        <p:spPr/>
        <p:txBody>
          <a:bodyPr/>
          <a:lstStyle/>
          <a:p>
            <a:fld id="{70AD163A-2AD1-4CCD-B429-51A5FDE21725}" type="slidenum">
              <a:rPr kumimoji="1" lang="ja-JP" altLang="en-US" smtClean="0"/>
              <a:t>24</a:t>
            </a:fld>
            <a:endParaRPr kumimoji="1" lang="ja-JP" altLang="en-US"/>
          </a:p>
        </p:txBody>
      </p:sp>
      <p:sp>
        <p:nvSpPr>
          <p:cNvPr id="3" name="タイトル 3">
            <a:extLst>
              <a:ext uri="{FF2B5EF4-FFF2-40B4-BE49-F238E27FC236}">
                <a16:creationId xmlns:a16="http://schemas.microsoft.com/office/drawing/2014/main" id="{11589B3C-ABAE-DEB6-BEC2-B2B57FFC3ACE}"/>
              </a:ext>
            </a:extLst>
          </p:cNvPr>
          <p:cNvSpPr txBox="1">
            <a:spLocks/>
          </p:cNvSpPr>
          <p:nvPr/>
        </p:nvSpPr>
        <p:spPr>
          <a:xfrm>
            <a:off x="511873" y="242563"/>
            <a:ext cx="497452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2.</a:t>
            </a:r>
            <a:r>
              <a:rPr lang="ja-JP" altLang="en-US" sz="1200" dirty="0">
                <a:solidFill>
                  <a:schemeClr val="tx2"/>
                </a:solidFill>
                <a:latin typeface="Meiryo UI" panose="020B0604030504040204" pitchFamily="50" charset="-128"/>
                <a:ea typeface="Meiryo UI" panose="020B0604030504040204" pitchFamily="50" charset="-128"/>
                <a:cs typeface="+mn-cs"/>
              </a:rPr>
              <a:t>産業競争力）</a:t>
            </a:r>
          </a:p>
        </p:txBody>
      </p:sp>
      <p:sp>
        <p:nvSpPr>
          <p:cNvPr id="8" name="吹き出し: 四角形 7">
            <a:extLst>
              <a:ext uri="{FF2B5EF4-FFF2-40B4-BE49-F238E27FC236}">
                <a16:creationId xmlns:a16="http://schemas.microsoft.com/office/drawing/2014/main" id="{DE4D5922-F472-FFF5-A1BF-65B8C5606FEF}"/>
              </a:ext>
            </a:extLst>
          </p:cNvPr>
          <p:cNvSpPr/>
          <p:nvPr/>
        </p:nvSpPr>
        <p:spPr>
          <a:xfrm>
            <a:off x="451434" y="3814060"/>
            <a:ext cx="2423756" cy="1083071"/>
          </a:xfrm>
          <a:prstGeom prst="wedgeRectCallout">
            <a:avLst>
              <a:gd name="adj1" fmla="val -42026"/>
              <a:gd name="adj2" fmla="val -796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dirty="0">
                <a:solidFill>
                  <a:schemeClr val="tx1"/>
                </a:solidFill>
                <a:latin typeface="Meiryo UI" panose="020B0604030504040204" pitchFamily="50" charset="-128"/>
                <a:ea typeface="Meiryo UI" panose="020B0604030504040204" pitchFamily="50" charset="-128"/>
              </a:rPr>
              <a:t>ものづくりの高度化</a:t>
            </a:r>
            <a:r>
              <a:rPr kumimoji="1" lang="ja-JP" altLang="en-US" sz="900" dirty="0">
                <a:solidFill>
                  <a:schemeClr val="tx1"/>
                </a:solidFill>
                <a:latin typeface="Meiryo UI" panose="020B0604030504040204" pitchFamily="50" charset="-128"/>
                <a:ea typeface="Meiryo UI" panose="020B0604030504040204" pitchFamily="50" charset="-128"/>
              </a:rPr>
              <a:t>や</a:t>
            </a:r>
            <a:r>
              <a:rPr kumimoji="1" lang="ja-JP" altLang="en-US" sz="900" b="1" dirty="0">
                <a:solidFill>
                  <a:schemeClr val="tx1"/>
                </a:solidFill>
                <a:latin typeface="Meiryo UI" panose="020B0604030504040204" pitchFamily="50" charset="-128"/>
                <a:ea typeface="Meiryo UI" panose="020B0604030504040204" pitchFamily="50" charset="-128"/>
              </a:rPr>
              <a:t>イノベーションの創出</a:t>
            </a:r>
            <a:r>
              <a:rPr kumimoji="1" lang="ja-JP" altLang="en-US" sz="900" dirty="0">
                <a:solidFill>
                  <a:schemeClr val="tx1"/>
                </a:solidFill>
                <a:latin typeface="Meiryo UI" panose="020B0604030504040204" pitchFamily="50" charset="-128"/>
                <a:ea typeface="Meiryo UI" panose="020B0604030504040204" pitchFamily="50" charset="-128"/>
              </a:rPr>
              <a:t>など産業競争力を強化し新たな価値創造に資する事業であることの説明をご記載ください。</a:t>
            </a:r>
            <a:r>
              <a:rPr kumimoji="1" lang="ja-JP" altLang="en-US" sz="900" b="1" dirty="0">
                <a:solidFill>
                  <a:schemeClr val="tx1"/>
                </a:solidFill>
                <a:latin typeface="Meiryo UI" panose="020B0604030504040204" pitchFamily="50" charset="-128"/>
                <a:ea typeface="Meiryo UI" panose="020B0604030504040204" pitchFamily="50" charset="-128"/>
              </a:rPr>
              <a:t> </a:t>
            </a:r>
            <a:endParaRPr kumimoji="1" lang="en-US" altLang="ja-JP" sz="900" b="1" dirty="0">
              <a:solidFill>
                <a:schemeClr val="tx1"/>
              </a:solidFill>
              <a:latin typeface="Meiryo UI" panose="020B0604030504040204" pitchFamily="50" charset="-128"/>
              <a:ea typeface="Meiryo UI" panose="020B0604030504040204" pitchFamily="50" charset="-128"/>
            </a:endParaRPr>
          </a:p>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（コンソーシアム形式の場合、該当する事業者が存在する場合には、各社（リース会社を除く）ごとに記入してください。なお、原則として</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ページに収まるようご記載ください。）</a:t>
            </a:r>
            <a:endParaRPr kumimoji="1" lang="en-US" altLang="ja-JP" sz="900"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670759CA-B23F-8D04-1A7D-B5D97C593756}"/>
              </a:ext>
            </a:extLst>
          </p:cNvPr>
          <p:cNvSpPr txBox="1"/>
          <p:nvPr/>
        </p:nvSpPr>
        <p:spPr>
          <a:xfrm>
            <a:off x="148828" y="2019522"/>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産業競争力を強化し新たな価値創造に資する事業</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167CEDD8-686E-AEFF-BD4D-60EF563CF286}"/>
              </a:ext>
            </a:extLst>
          </p:cNvPr>
          <p:cNvSpPr txBox="1"/>
          <p:nvPr/>
        </p:nvSpPr>
        <p:spPr>
          <a:xfrm>
            <a:off x="126215" y="2283562"/>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780A8B9E-3B94-5915-3215-937DE9BC267A}"/>
              </a:ext>
            </a:extLst>
          </p:cNvPr>
          <p:cNvSpPr/>
          <p:nvPr/>
        </p:nvSpPr>
        <p:spPr>
          <a:xfrm>
            <a:off x="148828" y="1334470"/>
            <a:ext cx="8828457" cy="62491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域内仕入の拡大や地域における価値創造などに資する事業であることの説明をご記載ください。（ものづくりの高度化やイノベーションの創出など産業競争力を強化し新たな価値創造に資する事業）</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71F0E28B-8AD4-D849-9F39-00FC35CBED4F}"/>
              </a:ext>
            </a:extLst>
          </p:cNvPr>
          <p:cNvGraphicFramePr>
            <a:graphicFrameLocks noGrp="1"/>
          </p:cNvGraphicFramePr>
          <p:nvPr>
            <p:extLst>
              <p:ext uri="{D42A27DB-BD31-4B8C-83A1-F6EECF244321}">
                <p14:modId xmlns:p14="http://schemas.microsoft.com/office/powerpoint/2010/main" val="1841637358"/>
              </p:ext>
            </p:extLst>
          </p:nvPr>
        </p:nvGraphicFramePr>
        <p:xfrm>
          <a:off x="179380" y="2531113"/>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Tree>
    <p:extLst>
      <p:ext uri="{BB962C8B-B14F-4D97-AF65-F5344CB8AC3E}">
        <p14:creationId xmlns:p14="http://schemas.microsoft.com/office/powerpoint/2010/main" val="50774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D49A1-E159-78EB-1B1B-CC2674370E6B}"/>
            </a:ext>
          </a:extLst>
        </p:cNvPr>
        <p:cNvGrpSpPr/>
        <p:nvPr/>
      </p:nvGrpSpPr>
      <p:grpSpPr>
        <a:xfrm>
          <a:off x="0" y="0"/>
          <a:ext cx="0" cy="0"/>
          <a:chOff x="0" y="0"/>
          <a:chExt cx="0" cy="0"/>
        </a:xfrm>
      </p:grpSpPr>
      <p:sp>
        <p:nvSpPr>
          <p:cNvPr id="7" name="四角形: 1 つの角を切り取る 6">
            <a:extLst>
              <a:ext uri="{FF2B5EF4-FFF2-40B4-BE49-F238E27FC236}">
                <a16:creationId xmlns:a16="http://schemas.microsoft.com/office/drawing/2014/main" id="{9160215A-244B-F6E4-1265-7B952F7CEDAA}"/>
              </a:ext>
            </a:extLst>
          </p:cNvPr>
          <p:cNvSpPr/>
          <p:nvPr/>
        </p:nvSpPr>
        <p:spPr>
          <a:xfrm>
            <a:off x="2316593" y="-9613"/>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正方形/長方形 1">
            <a:extLst>
              <a:ext uri="{FF2B5EF4-FFF2-40B4-BE49-F238E27FC236}">
                <a16:creationId xmlns:a16="http://schemas.microsoft.com/office/drawing/2014/main" id="{B4E7288F-EC6A-D69E-F605-4E78B35D5058}"/>
              </a:ext>
            </a:extLst>
          </p:cNvPr>
          <p:cNvSpPr/>
          <p:nvPr/>
        </p:nvSpPr>
        <p:spPr>
          <a:xfrm>
            <a:off x="163143" y="3155551"/>
            <a:ext cx="8828457" cy="32101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7916DF9B-640F-3885-5971-88ADC9194A95}"/>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D7140421-20B4-B713-9AFB-185E2B62CF87}"/>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21" name="四角形: 1 つの角を切り取る 20">
            <a:extLst>
              <a:ext uri="{FF2B5EF4-FFF2-40B4-BE49-F238E27FC236}">
                <a16:creationId xmlns:a16="http://schemas.microsoft.com/office/drawing/2014/main" id="{847937DD-11A6-6160-1F97-0911F0FC3FCC}"/>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5A6E39F9-5E06-B933-7A4C-FD0C248B5632}"/>
              </a:ext>
            </a:extLst>
          </p:cNvPr>
          <p:cNvSpPr>
            <a:spLocks noGrp="1"/>
          </p:cNvSpPr>
          <p:nvPr>
            <p:ph type="sldNum" sz="quarter" idx="12"/>
          </p:nvPr>
        </p:nvSpPr>
        <p:spPr/>
        <p:txBody>
          <a:bodyPr/>
          <a:lstStyle/>
          <a:p>
            <a:fld id="{70AD163A-2AD1-4CCD-B429-51A5FDE21725}" type="slidenum">
              <a:rPr kumimoji="1" lang="ja-JP" altLang="en-US" smtClean="0"/>
              <a:t>25</a:t>
            </a:fld>
            <a:endParaRPr kumimoji="1" lang="ja-JP" altLang="en-US"/>
          </a:p>
        </p:txBody>
      </p:sp>
      <p:sp>
        <p:nvSpPr>
          <p:cNvPr id="3" name="タイトル 3">
            <a:extLst>
              <a:ext uri="{FF2B5EF4-FFF2-40B4-BE49-F238E27FC236}">
                <a16:creationId xmlns:a16="http://schemas.microsoft.com/office/drawing/2014/main" id="{9D3494B0-DD1A-D6F3-2BD8-D9932F2B3330}"/>
              </a:ext>
            </a:extLst>
          </p:cNvPr>
          <p:cNvSpPr txBox="1">
            <a:spLocks/>
          </p:cNvSpPr>
          <p:nvPr/>
        </p:nvSpPr>
        <p:spPr>
          <a:xfrm>
            <a:off x="511873" y="242563"/>
            <a:ext cx="497452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3.</a:t>
            </a:r>
            <a:r>
              <a:rPr lang="ja-JP" altLang="en-US" sz="1200" dirty="0">
                <a:solidFill>
                  <a:schemeClr val="tx2"/>
                </a:solidFill>
                <a:latin typeface="Meiryo UI" panose="020B0604030504040204" pitchFamily="50" charset="-128"/>
                <a:ea typeface="Meiryo UI" panose="020B0604030504040204" pitchFamily="50" charset="-128"/>
                <a:cs typeface="+mn-cs"/>
              </a:rPr>
              <a:t>地域経済成長）</a:t>
            </a:r>
          </a:p>
        </p:txBody>
      </p:sp>
      <p:sp>
        <p:nvSpPr>
          <p:cNvPr id="8" name="吹き出し: 四角形 7">
            <a:extLst>
              <a:ext uri="{FF2B5EF4-FFF2-40B4-BE49-F238E27FC236}">
                <a16:creationId xmlns:a16="http://schemas.microsoft.com/office/drawing/2014/main" id="{127E5A85-DA17-9790-D77D-617860F41711}"/>
              </a:ext>
            </a:extLst>
          </p:cNvPr>
          <p:cNvSpPr/>
          <p:nvPr/>
        </p:nvSpPr>
        <p:spPr>
          <a:xfrm>
            <a:off x="803323" y="3792803"/>
            <a:ext cx="2423756" cy="1196349"/>
          </a:xfrm>
          <a:prstGeom prst="wedgeRectCallout">
            <a:avLst>
              <a:gd name="adj1" fmla="val -53798"/>
              <a:gd name="adj2" fmla="val -7129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dirty="0">
                <a:solidFill>
                  <a:schemeClr val="tx1"/>
                </a:solidFill>
                <a:latin typeface="Meiryo UI" panose="020B0604030504040204" pitchFamily="50" charset="-128"/>
                <a:ea typeface="Meiryo UI" panose="020B0604030504040204" pitchFamily="50" charset="-128"/>
              </a:rPr>
              <a:t>地域資源の積極的な活用</a:t>
            </a:r>
            <a:r>
              <a:rPr kumimoji="1" lang="ja-JP" altLang="en-US" sz="900" dirty="0">
                <a:solidFill>
                  <a:schemeClr val="tx1"/>
                </a:solidFill>
                <a:latin typeface="Meiryo UI" panose="020B0604030504040204" pitchFamily="50" charset="-128"/>
                <a:ea typeface="Meiryo UI" panose="020B0604030504040204" pitchFamily="50" charset="-128"/>
              </a:rPr>
              <a:t>などを通じ地域の経済成長を力強く牽引する事業であることの説明をご記載ください （地域未来牽引企業の認定等）。</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（コンソーシアム形式の場合、該当する事業者が存在する場合には、各社（リース会社を除く）ごとに記入してください。なお、原則として</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ページに収まるようご記載ください。）</a:t>
            </a:r>
            <a:endParaRPr kumimoji="1" lang="en-US" altLang="ja-JP" sz="900"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1AE03F7-79B3-B367-D2C2-589EEE751D08}"/>
              </a:ext>
            </a:extLst>
          </p:cNvPr>
          <p:cNvSpPr txBox="1"/>
          <p:nvPr/>
        </p:nvSpPr>
        <p:spPr>
          <a:xfrm>
            <a:off x="148827" y="2008898"/>
            <a:ext cx="7023497"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3.</a:t>
            </a:r>
            <a:r>
              <a:rPr kumimoji="1" lang="ja-JP" altLang="en-US" sz="1600" b="1" dirty="0">
                <a:solidFill>
                  <a:prstClr val="black"/>
                </a:solidFill>
                <a:latin typeface="Meiryo UI" panose="020B0604030504040204" pitchFamily="50" charset="-128"/>
                <a:ea typeface="Meiryo UI" panose="020B0604030504040204" pitchFamily="50" charset="-128"/>
              </a:rPr>
              <a:t>地域の経済成長を力強く牽引する事業、その他の地域経経済貢献の取組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F65D32D4-6CB7-34D6-43AC-66BCAAEF7D51}"/>
              </a:ext>
            </a:extLst>
          </p:cNvPr>
          <p:cNvSpPr txBox="1"/>
          <p:nvPr/>
        </p:nvSpPr>
        <p:spPr>
          <a:xfrm>
            <a:off x="126215" y="2272938"/>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5E33E416-05E1-B0BC-B314-952B635D5D05}"/>
              </a:ext>
            </a:extLst>
          </p:cNvPr>
          <p:cNvGraphicFramePr>
            <a:graphicFrameLocks noGrp="1"/>
          </p:cNvGraphicFramePr>
          <p:nvPr>
            <p:extLst>
              <p:ext uri="{D42A27DB-BD31-4B8C-83A1-F6EECF244321}">
                <p14:modId xmlns:p14="http://schemas.microsoft.com/office/powerpoint/2010/main" val="2344813611"/>
              </p:ext>
            </p:extLst>
          </p:nvPr>
        </p:nvGraphicFramePr>
        <p:xfrm>
          <a:off x="179380" y="2520480"/>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
        <p:nvSpPr>
          <p:cNvPr id="5" name="正方形/長方形 4">
            <a:extLst>
              <a:ext uri="{FF2B5EF4-FFF2-40B4-BE49-F238E27FC236}">
                <a16:creationId xmlns:a16="http://schemas.microsoft.com/office/drawing/2014/main" id="{69BFABD9-E30F-8C78-3C96-3658499D9E78}"/>
              </a:ext>
            </a:extLst>
          </p:cNvPr>
          <p:cNvSpPr/>
          <p:nvPr/>
        </p:nvSpPr>
        <p:spPr>
          <a:xfrm>
            <a:off x="163143" y="1349487"/>
            <a:ext cx="8828457" cy="48638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域内仕入の拡大や地域における価値創造などに資する事業であることの説明をご記載ください。（地域資源の積極的な活用などを通じ地域の経済成長を力強く牽引する事業であるか）</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72090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48828" y="3725049"/>
            <a:ext cx="8828457" cy="289038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r>
              <a:rPr kumimoji="1" lang="ja-JP" altLang="en-US" sz="1400" b="1" dirty="0">
                <a:solidFill>
                  <a:prstClr val="black"/>
                </a:solidFill>
                <a:latin typeface="Meiryo UI" panose="020B0604030504040204" pitchFamily="50" charset="-128"/>
                <a:ea typeface="Meiryo UI" panose="020B0604030504040204" pitchFamily="50" charset="-128"/>
              </a:rPr>
              <a:t>　　　</a:t>
            </a:r>
            <a:endParaRPr kumimoji="1" lang="en-US" altLang="ja-JP" sz="1400" b="1"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26</a:t>
            </a:fld>
            <a:endParaRPr kumimoji="1" lang="ja-JP" altLang="en-US" dirty="0"/>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1.</a:t>
            </a:r>
            <a:r>
              <a:rPr lang="ja-JP" altLang="en-US" sz="1200" dirty="0">
                <a:solidFill>
                  <a:schemeClr val="tx2"/>
                </a:solidFill>
                <a:latin typeface="Meiryo UI" panose="020B0604030504040204" pitchFamily="50" charset="-128"/>
                <a:ea typeface="Meiryo UI" panose="020B0604030504040204" pitchFamily="50" charset="-128"/>
                <a:cs typeface="+mn-cs"/>
              </a:rPr>
              <a:t>適切な取引姿勢）</a:t>
            </a:r>
          </a:p>
        </p:txBody>
      </p:sp>
      <p:sp>
        <p:nvSpPr>
          <p:cNvPr id="4" name="正方形/長方形 3">
            <a:extLst>
              <a:ext uri="{FF2B5EF4-FFF2-40B4-BE49-F238E27FC236}">
                <a16:creationId xmlns:a16="http://schemas.microsoft.com/office/drawing/2014/main" id="{8EEA9101-9B49-9D88-B8EF-EB68237312A0}"/>
              </a:ext>
            </a:extLst>
          </p:cNvPr>
          <p:cNvSpPr/>
          <p:nvPr/>
        </p:nvSpPr>
        <p:spPr>
          <a:xfrm>
            <a:off x="163142" y="1225080"/>
            <a:ext cx="8814143" cy="786890"/>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パートナーシップ構築宣言を実施している場合、根拠となる</a:t>
            </a:r>
            <a:r>
              <a:rPr kumimoji="1" lang="en-US" altLang="ja-JP" sz="1200" dirty="0">
                <a:solidFill>
                  <a:schemeClr val="tx1"/>
                </a:solidFill>
                <a:latin typeface="Meiryo UI" panose="020B0604030504040204" pitchFamily="50" charset="-128"/>
                <a:ea typeface="Meiryo UI" panose="020B0604030504040204" pitchFamily="50" charset="-128"/>
              </a:rPr>
              <a:t>URL</a:t>
            </a:r>
            <a:r>
              <a:rPr kumimoji="1" lang="ja-JP" altLang="en-US" sz="1200" dirty="0">
                <a:solidFill>
                  <a:schemeClr val="tx1"/>
                </a:solidFill>
                <a:latin typeface="Meiryo UI" panose="020B0604030504040204" pitchFamily="50" charset="-128"/>
                <a:ea typeface="Meiryo UI" panose="020B0604030504040204" pitchFamily="50" charset="-128"/>
              </a:rPr>
              <a:t>や画像を貼付してください。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仮に過去５年以内に下請法に基づく勧告等を受けている場合には、その旨を記載頂くとともに、その後の改善策をご記載くだい。</a:t>
            </a:r>
          </a:p>
        </p:txBody>
      </p:sp>
      <p:graphicFrame>
        <p:nvGraphicFramePr>
          <p:cNvPr id="12" name="表 11">
            <a:extLst>
              <a:ext uri="{FF2B5EF4-FFF2-40B4-BE49-F238E27FC236}">
                <a16:creationId xmlns:a16="http://schemas.microsoft.com/office/drawing/2014/main" id="{A71B0508-9D6A-E494-B217-8DEC5F947AF8}"/>
              </a:ext>
            </a:extLst>
          </p:cNvPr>
          <p:cNvGraphicFramePr>
            <a:graphicFrameLocks noGrp="1"/>
          </p:cNvGraphicFramePr>
          <p:nvPr>
            <p:extLst>
              <p:ext uri="{D42A27DB-BD31-4B8C-83A1-F6EECF244321}">
                <p14:modId xmlns:p14="http://schemas.microsoft.com/office/powerpoint/2010/main" val="3460610915"/>
              </p:ext>
            </p:extLst>
          </p:nvPr>
        </p:nvGraphicFramePr>
        <p:xfrm>
          <a:off x="228226" y="2569552"/>
          <a:ext cx="8814143" cy="958116"/>
        </p:xfrm>
        <a:graphic>
          <a:graphicData uri="http://schemas.openxmlformats.org/drawingml/2006/table">
            <a:tbl>
              <a:tblPr firstRow="1" bandRow="1">
                <a:tableStyleId>{073A0DAA-6AF3-43AB-8588-CEC1D06C72B9}</a:tableStyleId>
              </a:tblPr>
              <a:tblGrid>
                <a:gridCol w="315230">
                  <a:extLst>
                    <a:ext uri="{9D8B030D-6E8A-4147-A177-3AD203B41FA5}">
                      <a16:colId xmlns:a16="http://schemas.microsoft.com/office/drawing/2014/main" val="1924322567"/>
                    </a:ext>
                  </a:extLst>
                </a:gridCol>
                <a:gridCol w="5148078">
                  <a:extLst>
                    <a:ext uri="{9D8B030D-6E8A-4147-A177-3AD203B41FA5}">
                      <a16:colId xmlns:a16="http://schemas.microsoft.com/office/drawing/2014/main" val="4171626059"/>
                    </a:ext>
                  </a:extLst>
                </a:gridCol>
                <a:gridCol w="205412">
                  <a:extLst>
                    <a:ext uri="{9D8B030D-6E8A-4147-A177-3AD203B41FA5}">
                      <a16:colId xmlns:a16="http://schemas.microsoft.com/office/drawing/2014/main" val="2208500501"/>
                    </a:ext>
                  </a:extLst>
                </a:gridCol>
                <a:gridCol w="314542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パートナーシップ構築宣言の実施や共存共栄の取組を実施している</a:t>
                      </a:r>
                      <a:endParaRPr kumimoji="1" lang="en-US" altLang="ja-JP" sz="1000" b="0" dirty="0">
                        <a:solidFill>
                          <a:schemeClr val="tx1"/>
                        </a:solidFill>
                        <a:latin typeface="Meiryo UI" panose="020B0604030504040204" pitchFamily="50" charset="-128"/>
                        <a:ea typeface="Meiryo UI" panose="020B0604030504040204" pitchFamily="50" charset="-128"/>
                      </a:endParaRPr>
                    </a:p>
                    <a:p>
                      <a:pPr algn="l"/>
                      <a:r>
                        <a:rPr kumimoji="1" lang="ja-JP" altLang="en-US" sz="1000" b="0" dirty="0">
                          <a:solidFill>
                            <a:schemeClr val="tx1"/>
                          </a:solidFill>
                          <a:latin typeface="Meiryo UI" panose="020B0604030504040204" pitchFamily="50" charset="-128"/>
                          <a:ea typeface="Meiryo UI" panose="020B0604030504040204" pitchFamily="50" charset="-128"/>
                        </a:rPr>
                        <a:t>（</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highlight>
                          <a:srgbClr val="FFFF00"/>
                        </a:highlight>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上記を実施していない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過去５年以内に下請法に基づく勧告等を受けている場合　「○」</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8" y="2011970"/>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下請取引先等に対する適切な取引姿勢</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ABF3CD74-E816-818E-FD20-7D4A2764C54F}"/>
              </a:ext>
            </a:extLst>
          </p:cNvPr>
          <p:cNvSpPr txBox="1"/>
          <p:nvPr/>
        </p:nvSpPr>
        <p:spPr>
          <a:xfrm>
            <a:off x="72628" y="2305855"/>
            <a:ext cx="5470922"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該当するものに○をつける。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
        <p:nvSpPr>
          <p:cNvPr id="7" name="吹き出し: 四角形 6">
            <a:extLst>
              <a:ext uri="{FF2B5EF4-FFF2-40B4-BE49-F238E27FC236}">
                <a16:creationId xmlns:a16="http://schemas.microsoft.com/office/drawing/2014/main" id="{01598B50-BDCE-4689-DF0F-3B866D1F856A}"/>
              </a:ext>
            </a:extLst>
          </p:cNvPr>
          <p:cNvSpPr/>
          <p:nvPr/>
        </p:nvSpPr>
        <p:spPr>
          <a:xfrm>
            <a:off x="2027058" y="4257962"/>
            <a:ext cx="3584471" cy="1610119"/>
          </a:xfrm>
          <a:prstGeom prst="wedgeRectCallout">
            <a:avLst>
              <a:gd name="adj1" fmla="val -84186"/>
              <a:gd name="adj2" fmla="val -63265"/>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dirty="0">
                <a:solidFill>
                  <a:schemeClr val="tx1"/>
                </a:solidFill>
                <a:latin typeface="Meiryo UI" panose="020B0604030504040204" pitchFamily="50" charset="-128"/>
                <a:ea typeface="Meiryo UI" panose="020B0604030504040204" pitchFamily="50" charset="-128"/>
              </a:rPr>
              <a:t>パートナーシップ宣言に基づく具体的な取り組みについてご記載ください。例えば、下請取引先や協業先との共存共栄に向けた取組として、「発注者自ら下請取引先に価格改定を提案すること」や、「下請取引先からの価格改定の相談に対する対応方針や取組」がある場合に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（コンソーシアム形式の場合、該当する事業者が存在する場合には、各社（リース会社を除く）ごとに記入してください。なお、原則として</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ページに収まるようご記載ください。）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55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8E391-6B90-AE86-AD61-12B98190FA56}"/>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A6654C60-ED18-C854-EF60-679BF4EE2473}"/>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BD3A444A-3688-BA5E-B019-C32A175EC4FB}"/>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1E0F939C-59D9-CA09-DD82-CF05590C13E2}"/>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14551B3C-C77A-9301-6E3A-359FC407779F}"/>
              </a:ext>
            </a:extLst>
          </p:cNvPr>
          <p:cNvSpPr/>
          <p:nvPr/>
        </p:nvSpPr>
        <p:spPr>
          <a:xfrm>
            <a:off x="163143" y="3525056"/>
            <a:ext cx="8828457" cy="290638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4F2A649D-6856-5A6A-F73B-7C7B037E5F57}"/>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A20996B5-439C-ADB9-1453-DF74C27B8DF9}"/>
              </a:ext>
            </a:extLst>
          </p:cNvPr>
          <p:cNvSpPr>
            <a:spLocks noGrp="1"/>
          </p:cNvSpPr>
          <p:nvPr>
            <p:ph type="sldNum" sz="quarter" idx="12"/>
          </p:nvPr>
        </p:nvSpPr>
        <p:spPr/>
        <p:txBody>
          <a:bodyPr/>
          <a:lstStyle/>
          <a:p>
            <a:fld id="{70AD163A-2AD1-4CCD-B429-51A5FDE21725}" type="slidenum">
              <a:rPr kumimoji="1" lang="ja-JP" altLang="en-US" smtClean="0"/>
              <a:t>27</a:t>
            </a:fld>
            <a:endParaRPr kumimoji="1" lang="ja-JP" altLang="en-US"/>
          </a:p>
        </p:txBody>
      </p:sp>
      <p:sp>
        <p:nvSpPr>
          <p:cNvPr id="3" name="タイトル 3">
            <a:extLst>
              <a:ext uri="{FF2B5EF4-FFF2-40B4-BE49-F238E27FC236}">
                <a16:creationId xmlns:a16="http://schemas.microsoft.com/office/drawing/2014/main" id="{FE87A2F5-45E0-6DC0-2D95-CEE107466A46}"/>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2.</a:t>
            </a:r>
            <a:r>
              <a:rPr lang="ja-JP" altLang="en-US" sz="1200" dirty="0">
                <a:solidFill>
                  <a:schemeClr val="tx2"/>
                </a:solidFill>
                <a:latin typeface="Meiryo UI" panose="020B0604030504040204" pitchFamily="50" charset="-128"/>
                <a:ea typeface="Meiryo UI" panose="020B0604030504040204" pitchFamily="50" charset="-128"/>
                <a:cs typeface="+mn-cs"/>
              </a:rPr>
              <a:t>レジリエンス）</a:t>
            </a:r>
          </a:p>
        </p:txBody>
      </p:sp>
      <p:sp>
        <p:nvSpPr>
          <p:cNvPr id="4" name="正方形/長方形 3">
            <a:extLst>
              <a:ext uri="{FF2B5EF4-FFF2-40B4-BE49-F238E27FC236}">
                <a16:creationId xmlns:a16="http://schemas.microsoft.com/office/drawing/2014/main" id="{2A372E12-0ECD-B9F4-B446-4384DA5C5707}"/>
              </a:ext>
            </a:extLst>
          </p:cNvPr>
          <p:cNvSpPr/>
          <p:nvPr/>
        </p:nvSpPr>
        <p:spPr>
          <a:xfrm>
            <a:off x="163142" y="1225080"/>
            <a:ext cx="8814143" cy="697301"/>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自然災害や感染症、サプライチェーン寸断等に対するレジリエンスについて、地域のモデル企業として実施している取組内容をご記載ください。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事業継続力強化計画の認定取得、または、</a:t>
            </a:r>
            <a:r>
              <a:rPr kumimoji="1" lang="en-US" altLang="ja-JP" sz="1200" dirty="0">
                <a:solidFill>
                  <a:schemeClr val="tx1"/>
                </a:solidFill>
                <a:latin typeface="Meiryo UI" panose="020B0604030504040204" pitchFamily="50" charset="-128"/>
                <a:ea typeface="Meiryo UI" panose="020B0604030504040204" pitchFamily="50" charset="-128"/>
              </a:rPr>
              <a:t>BCP</a:t>
            </a:r>
            <a:r>
              <a:rPr kumimoji="1" lang="ja-JP" altLang="en-US" sz="1200" dirty="0">
                <a:solidFill>
                  <a:schemeClr val="tx1"/>
                </a:solidFill>
                <a:latin typeface="Meiryo UI" panose="020B0604030504040204" pitchFamily="50" charset="-128"/>
                <a:ea typeface="Meiryo UI" panose="020B0604030504040204" pitchFamily="50" charset="-128"/>
              </a:rPr>
              <a:t>を策定されている場合、根拠となる</a:t>
            </a:r>
            <a:r>
              <a:rPr kumimoji="1" lang="en-US" altLang="ja-JP" sz="1200" dirty="0">
                <a:solidFill>
                  <a:schemeClr val="tx1"/>
                </a:solidFill>
                <a:latin typeface="Meiryo UI" panose="020B0604030504040204" pitchFamily="50" charset="-128"/>
                <a:ea typeface="Meiryo UI" panose="020B0604030504040204" pitchFamily="50" charset="-128"/>
              </a:rPr>
              <a:t>URL</a:t>
            </a:r>
            <a:r>
              <a:rPr kumimoji="1" lang="ja-JP" altLang="en-US" sz="1200" dirty="0">
                <a:solidFill>
                  <a:schemeClr val="tx1"/>
                </a:solidFill>
                <a:latin typeface="Meiryo UI" panose="020B0604030504040204" pitchFamily="50" charset="-128"/>
                <a:ea typeface="Meiryo UI" panose="020B0604030504040204" pitchFamily="50" charset="-128"/>
              </a:rPr>
              <a:t>や画像を貼付してください。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graphicFrame>
        <p:nvGraphicFramePr>
          <p:cNvPr id="12" name="表 11">
            <a:extLst>
              <a:ext uri="{FF2B5EF4-FFF2-40B4-BE49-F238E27FC236}">
                <a16:creationId xmlns:a16="http://schemas.microsoft.com/office/drawing/2014/main" id="{9691FABC-0FE2-4C78-1D9D-A75D5C25023A}"/>
              </a:ext>
            </a:extLst>
          </p:cNvPr>
          <p:cNvGraphicFramePr>
            <a:graphicFrameLocks noGrp="1"/>
          </p:cNvGraphicFramePr>
          <p:nvPr/>
        </p:nvGraphicFramePr>
        <p:xfrm>
          <a:off x="163141" y="2469721"/>
          <a:ext cx="8794951" cy="864000"/>
        </p:xfrm>
        <a:graphic>
          <a:graphicData uri="http://schemas.openxmlformats.org/drawingml/2006/table">
            <a:tbl>
              <a:tblPr firstRow="1" bandRow="1">
                <a:tableStyleId>{073A0DAA-6AF3-43AB-8588-CEC1D06C72B9}</a:tableStyleId>
              </a:tblPr>
              <a:tblGrid>
                <a:gridCol w="315324">
                  <a:extLst>
                    <a:ext uri="{9D8B030D-6E8A-4147-A177-3AD203B41FA5}">
                      <a16:colId xmlns:a16="http://schemas.microsoft.com/office/drawing/2014/main" val="1924322567"/>
                    </a:ext>
                  </a:extLst>
                </a:gridCol>
                <a:gridCol w="5149610">
                  <a:extLst>
                    <a:ext uri="{9D8B030D-6E8A-4147-A177-3AD203B41FA5}">
                      <a16:colId xmlns:a16="http://schemas.microsoft.com/office/drawing/2014/main" val="4171626059"/>
                    </a:ext>
                  </a:extLst>
                </a:gridCol>
                <a:gridCol w="180034">
                  <a:extLst>
                    <a:ext uri="{9D8B030D-6E8A-4147-A177-3AD203B41FA5}">
                      <a16:colId xmlns:a16="http://schemas.microsoft.com/office/drawing/2014/main" val="2208500501"/>
                    </a:ext>
                  </a:extLst>
                </a:gridCol>
                <a:gridCol w="314998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該当しないものの、取り組みを実施している（取り組み内容を以下の欄にてご記載ください。）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28E16016-5B7B-C3F5-2387-417192D37F5C}"/>
              </a:ext>
            </a:extLst>
          </p:cNvPr>
          <p:cNvSpPr txBox="1"/>
          <p:nvPr/>
        </p:nvSpPr>
        <p:spPr>
          <a:xfrm>
            <a:off x="148828" y="1923834"/>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サプライチェーン寸断等に対するレジリエンス</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AA06147D-1E0E-AAF1-81FB-9BB9AB56659A}"/>
              </a:ext>
            </a:extLst>
          </p:cNvPr>
          <p:cNvSpPr txBox="1"/>
          <p:nvPr/>
        </p:nvSpPr>
        <p:spPr>
          <a:xfrm>
            <a:off x="72628" y="2217719"/>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
        <p:nvSpPr>
          <p:cNvPr id="5" name="吹き出し: 四角形 4">
            <a:extLst>
              <a:ext uri="{FF2B5EF4-FFF2-40B4-BE49-F238E27FC236}">
                <a16:creationId xmlns:a16="http://schemas.microsoft.com/office/drawing/2014/main" id="{BB33A897-D123-DA24-F2D3-5428111ADA4E}"/>
              </a:ext>
            </a:extLst>
          </p:cNvPr>
          <p:cNvSpPr/>
          <p:nvPr/>
        </p:nvSpPr>
        <p:spPr>
          <a:xfrm>
            <a:off x="2812519" y="4460968"/>
            <a:ext cx="2670071" cy="950856"/>
          </a:xfrm>
          <a:prstGeom prst="wedgeRectCallout">
            <a:avLst>
              <a:gd name="adj1" fmla="val -89288"/>
              <a:gd name="adj2" fmla="val -5698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コンソーシアム形式の場合、該当する事業者が存在する場合には、各社（リース会社を除く）ごとに記入してください。なお、原則として</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ページに収まるようご記載ください。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62420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5E033-441E-3538-0F1E-B514555792B7}"/>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515DEEF5-4533-22AA-59ED-BEF94320B4B4}"/>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795705E9-F288-A2A8-10C8-2EF07792A561}"/>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6EDC8167-FA4E-D066-F534-4D0D13C50904}"/>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0BE26F5D-4D74-9835-E5AF-D8CA2BDBF6CE}"/>
              </a:ext>
            </a:extLst>
          </p:cNvPr>
          <p:cNvSpPr/>
          <p:nvPr/>
        </p:nvSpPr>
        <p:spPr>
          <a:xfrm>
            <a:off x="163143" y="3525056"/>
            <a:ext cx="8828457" cy="290638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4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378BF3EB-4F8A-849C-20E8-E2581D03C5B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7F14335A-CEAC-AB3C-3AE2-1D90996591C6}"/>
              </a:ext>
            </a:extLst>
          </p:cNvPr>
          <p:cNvSpPr>
            <a:spLocks noGrp="1"/>
          </p:cNvSpPr>
          <p:nvPr>
            <p:ph type="sldNum" sz="quarter" idx="12"/>
          </p:nvPr>
        </p:nvSpPr>
        <p:spPr/>
        <p:txBody>
          <a:bodyPr/>
          <a:lstStyle/>
          <a:p>
            <a:fld id="{70AD163A-2AD1-4CCD-B429-51A5FDE21725}" type="slidenum">
              <a:rPr kumimoji="1" lang="ja-JP" altLang="en-US" smtClean="0"/>
              <a:t>28</a:t>
            </a:fld>
            <a:endParaRPr kumimoji="1" lang="ja-JP" altLang="en-US"/>
          </a:p>
        </p:txBody>
      </p:sp>
      <p:sp>
        <p:nvSpPr>
          <p:cNvPr id="3" name="タイトル 3">
            <a:extLst>
              <a:ext uri="{FF2B5EF4-FFF2-40B4-BE49-F238E27FC236}">
                <a16:creationId xmlns:a16="http://schemas.microsoft.com/office/drawing/2014/main" id="{714957C1-44C7-76A9-99BE-662C6784B089}"/>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3.</a:t>
            </a:r>
            <a:r>
              <a:rPr lang="ja-JP" altLang="en-US" sz="1200" dirty="0">
                <a:solidFill>
                  <a:schemeClr val="tx2"/>
                </a:solidFill>
                <a:latin typeface="Meiryo UI" panose="020B0604030504040204" pitchFamily="50" charset="-128"/>
                <a:ea typeface="Meiryo UI" panose="020B0604030504040204" pitchFamily="50" charset="-128"/>
                <a:cs typeface="+mn-cs"/>
              </a:rPr>
              <a:t>職場環境）</a:t>
            </a:r>
          </a:p>
        </p:txBody>
      </p:sp>
      <p:sp>
        <p:nvSpPr>
          <p:cNvPr id="4" name="正方形/長方形 3">
            <a:extLst>
              <a:ext uri="{FF2B5EF4-FFF2-40B4-BE49-F238E27FC236}">
                <a16:creationId xmlns:a16="http://schemas.microsoft.com/office/drawing/2014/main" id="{537B4F33-4853-AFCF-FDEB-38F7F10B62B6}"/>
              </a:ext>
            </a:extLst>
          </p:cNvPr>
          <p:cNvSpPr/>
          <p:nvPr/>
        </p:nvSpPr>
        <p:spPr>
          <a:xfrm>
            <a:off x="163142" y="1225080"/>
            <a:ext cx="8814143" cy="801304"/>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女性活躍や仕事と子育ての両立などに配慮した職場環境整備について、地域のモデル企業として実施している取組内容をご記載ください。えるぼし認定、くるみん認定等を取得されている場合や、関連する自治体の認定・表彰を得ている場合は根拠となる</a:t>
            </a:r>
            <a:r>
              <a:rPr kumimoji="1" lang="en-US" altLang="ja-JP" sz="1200" dirty="0">
                <a:solidFill>
                  <a:schemeClr val="tx1"/>
                </a:solidFill>
                <a:latin typeface="Meiryo UI" panose="020B0604030504040204" pitchFamily="50" charset="-128"/>
                <a:ea typeface="Meiryo UI" panose="020B0604030504040204" pitchFamily="50" charset="-128"/>
              </a:rPr>
              <a:t>URL</a:t>
            </a:r>
            <a:r>
              <a:rPr kumimoji="1" lang="ja-JP" altLang="en-US" sz="1200" dirty="0">
                <a:solidFill>
                  <a:schemeClr val="tx1"/>
                </a:solidFill>
                <a:latin typeface="Meiryo UI" panose="020B0604030504040204" pitchFamily="50" charset="-128"/>
                <a:ea typeface="Meiryo UI" panose="020B0604030504040204" pitchFamily="50" charset="-128"/>
              </a:rPr>
              <a:t>や画像を貼付してください。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その他の地域のモデル企業としての取り組みがある場合にはご記載ください。</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graphicFrame>
        <p:nvGraphicFramePr>
          <p:cNvPr id="12" name="表 11">
            <a:extLst>
              <a:ext uri="{FF2B5EF4-FFF2-40B4-BE49-F238E27FC236}">
                <a16:creationId xmlns:a16="http://schemas.microsoft.com/office/drawing/2014/main" id="{B6A9BDB0-F1D6-5309-2E67-BAF34F296962}"/>
              </a:ext>
            </a:extLst>
          </p:cNvPr>
          <p:cNvGraphicFramePr>
            <a:graphicFrameLocks noGrp="1"/>
          </p:cNvGraphicFramePr>
          <p:nvPr>
            <p:extLst>
              <p:ext uri="{D42A27DB-BD31-4B8C-83A1-F6EECF244321}">
                <p14:modId xmlns:p14="http://schemas.microsoft.com/office/powerpoint/2010/main" val="149073279"/>
              </p:ext>
            </p:extLst>
          </p:nvPr>
        </p:nvGraphicFramePr>
        <p:xfrm>
          <a:off x="163141" y="2469721"/>
          <a:ext cx="8794951" cy="864000"/>
        </p:xfrm>
        <a:graphic>
          <a:graphicData uri="http://schemas.openxmlformats.org/drawingml/2006/table">
            <a:tbl>
              <a:tblPr firstRow="1" bandRow="1">
                <a:tableStyleId>{073A0DAA-6AF3-43AB-8588-CEC1D06C72B9}</a:tableStyleId>
              </a:tblPr>
              <a:tblGrid>
                <a:gridCol w="315324">
                  <a:extLst>
                    <a:ext uri="{9D8B030D-6E8A-4147-A177-3AD203B41FA5}">
                      <a16:colId xmlns:a16="http://schemas.microsoft.com/office/drawing/2014/main" val="1924322567"/>
                    </a:ext>
                  </a:extLst>
                </a:gridCol>
                <a:gridCol w="5149610">
                  <a:extLst>
                    <a:ext uri="{9D8B030D-6E8A-4147-A177-3AD203B41FA5}">
                      <a16:colId xmlns:a16="http://schemas.microsoft.com/office/drawing/2014/main" val="4171626059"/>
                    </a:ext>
                  </a:extLst>
                </a:gridCol>
                <a:gridCol w="180034">
                  <a:extLst>
                    <a:ext uri="{9D8B030D-6E8A-4147-A177-3AD203B41FA5}">
                      <a16:colId xmlns:a16="http://schemas.microsoft.com/office/drawing/2014/main" val="2208500501"/>
                    </a:ext>
                  </a:extLst>
                </a:gridCol>
                <a:gridCol w="314998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えるぼし</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該当しないものの、取り組みを実施している（取り組み内容を以下の欄にてご記載ください。）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くるみん</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その他</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14AD4EEA-0098-F4C4-4CEA-BD83DD22971C}"/>
              </a:ext>
            </a:extLst>
          </p:cNvPr>
          <p:cNvSpPr txBox="1"/>
          <p:nvPr/>
        </p:nvSpPr>
        <p:spPr>
          <a:xfrm>
            <a:off x="44052" y="1987632"/>
            <a:ext cx="9027319"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3.</a:t>
            </a:r>
            <a:r>
              <a:rPr kumimoji="1" lang="ja-JP" altLang="en-US" sz="1600" b="1" dirty="0">
                <a:solidFill>
                  <a:prstClr val="black"/>
                </a:solidFill>
                <a:latin typeface="Meiryo UI" panose="020B0604030504040204" pitchFamily="50" charset="-128"/>
                <a:ea typeface="Meiryo UI" panose="020B0604030504040204" pitchFamily="50" charset="-128"/>
              </a:rPr>
              <a:t>女性活躍や仕事と子育ての両立などに配慮した職場環境整備、その他の地域のモデル企業としての取組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0A1E2ED-FE70-537C-2C15-DB772EAC3E81}"/>
              </a:ext>
            </a:extLst>
          </p:cNvPr>
          <p:cNvSpPr txBox="1"/>
          <p:nvPr/>
        </p:nvSpPr>
        <p:spPr>
          <a:xfrm>
            <a:off x="72628" y="2217719"/>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
        <p:nvSpPr>
          <p:cNvPr id="5" name="吹き出し: 四角形 4">
            <a:extLst>
              <a:ext uri="{FF2B5EF4-FFF2-40B4-BE49-F238E27FC236}">
                <a16:creationId xmlns:a16="http://schemas.microsoft.com/office/drawing/2014/main" id="{91D765AE-898F-115D-6DF9-852DA0048511}"/>
              </a:ext>
            </a:extLst>
          </p:cNvPr>
          <p:cNvSpPr/>
          <p:nvPr/>
        </p:nvSpPr>
        <p:spPr>
          <a:xfrm>
            <a:off x="2812519" y="4460968"/>
            <a:ext cx="2670071" cy="950856"/>
          </a:xfrm>
          <a:prstGeom prst="wedgeRectCallout">
            <a:avLst>
              <a:gd name="adj1" fmla="val -89288"/>
              <a:gd name="adj2" fmla="val -5698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コンソーシアム形式の場合、該当する事業者が存在する場合には、各社（リース会社を除く）ごとに記入してください。なお、原則として</a:t>
            </a:r>
            <a:r>
              <a:rPr kumimoji="1" lang="en-US" altLang="ja-JP" sz="900" b="1" dirty="0">
                <a:solidFill>
                  <a:srgbClr val="FF0000"/>
                </a:solidFill>
                <a:latin typeface="Meiryo UI" panose="020B0604030504040204" pitchFamily="50" charset="-128"/>
                <a:ea typeface="Meiryo UI" panose="020B0604030504040204" pitchFamily="50" charset="-128"/>
              </a:rPr>
              <a:t>1</a:t>
            </a:r>
            <a:r>
              <a:rPr kumimoji="1" lang="ja-JP" altLang="en-US" sz="900" b="1" dirty="0">
                <a:solidFill>
                  <a:srgbClr val="FF0000"/>
                </a:solidFill>
                <a:latin typeface="Meiryo UI" panose="020B0604030504040204" pitchFamily="50" charset="-128"/>
                <a:ea typeface="Meiryo UI" panose="020B0604030504040204" pitchFamily="50" charset="-128"/>
              </a:rPr>
              <a:t>ページに収まるようご記載ください。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47502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誓約事項</a:t>
            </a:r>
            <a:endParaRPr kumimoji="1" lang="en-US" altLang="ja-JP" sz="1662" b="1" dirty="0">
              <a:solidFill>
                <a:schemeClr val="tx1"/>
              </a:solidFill>
              <a:latin typeface="Meiryo UI" panose="020B0604030504040204" pitchFamily="50" charset="-128"/>
              <a:ea typeface="Meiryo UI" panose="020B0604030504040204" pitchFamily="50" charset="-128"/>
            </a:endParaRPr>
          </a:p>
        </p:txBody>
      </p:sp>
      <p:sp>
        <p:nvSpPr>
          <p:cNvPr id="5" name="テキスト プレースホルダー 7">
            <a:extLst>
              <a:ext uri="{FF2B5EF4-FFF2-40B4-BE49-F238E27FC236}">
                <a16:creationId xmlns:a16="http://schemas.microsoft.com/office/drawing/2014/main" id="{94834A1C-56BE-8F6F-D6A1-9146AE7440F1}"/>
              </a:ext>
            </a:extLst>
          </p:cNvPr>
          <p:cNvSpPr txBox="1">
            <a:spLocks/>
          </p:cNvSpPr>
          <p:nvPr/>
        </p:nvSpPr>
        <p:spPr>
          <a:xfrm>
            <a:off x="182631" y="591254"/>
            <a:ext cx="8694669" cy="43998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342900" indent="-342900">
              <a:spcBef>
                <a:spcPts val="0"/>
              </a:spcBef>
              <a:spcAft>
                <a:spcPts val="600"/>
              </a:spcAft>
              <a:buFont typeface="+mj-lt"/>
              <a:buAutoNum type="arabicPeriod"/>
            </a:pPr>
            <a:r>
              <a:rPr kumimoji="1" lang="ja-JP" altLang="en-US" sz="1400" dirty="0">
                <a:solidFill>
                  <a:schemeClr val="tx2"/>
                </a:solidFill>
              </a:rPr>
              <a:t>本事業の公募開始日において、公募要領（申請日時点の内容。以下同じ。）の「１．事業の目的・補助対象者について（３）補助対象者」の要件を全て満たしていること（不採択又は交付決定の取消となる補助金交付候補者に該当しないことを含む）。</a:t>
            </a:r>
            <a:endParaRPr kumimoji="1" lang="en-US" altLang="ja-JP" sz="1400" dirty="0">
              <a:solidFill>
                <a:schemeClr val="tx2"/>
              </a:solidFill>
            </a:endParaRPr>
          </a:p>
          <a:p>
            <a:pPr marL="342900" indent="-342900">
              <a:spcBef>
                <a:spcPts val="0"/>
              </a:spcBef>
              <a:spcAft>
                <a:spcPts val="600"/>
              </a:spcAft>
              <a:buFont typeface="+mj-lt"/>
              <a:buAutoNum type="arabicPeriod"/>
            </a:pPr>
            <a:r>
              <a:rPr kumimoji="1" lang="ja-JP" altLang="en-US" sz="1400" dirty="0">
                <a:solidFill>
                  <a:schemeClr val="tx2"/>
                </a:solidFill>
              </a:rPr>
              <a:t>公募要領の「１．事業の目的・補助対象者について（３）補助対象者」に記載の「＜賃上げ要件を満たさなかった場合の補助金返還について＞」の内容を理解した上で、下記の事項に応じること。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賃上げ要件を満たすことができなかった場合に補助金の返還に応じること。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目標水準について交付決定までに従業員又は従業員代表者及び役員に対して表明すること。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公正取引委員会の「労務費の適切な転嫁のための価格交渉に関する指針」に遵守し、補助金の採択後から最終年度の「給与支給総額」又は「従業員及び役員の１人当たり給与支給総額」の報告までの間に当該指針に遵守していないことが明らかとなった場合、交付決定の取消・補助金の返還に応じ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申請する補助対象経費が、公募要領の「２．</a:t>
            </a:r>
            <a:r>
              <a:rPr kumimoji="1" lang="ja-JP" altLang="ja-JP" sz="1400" dirty="0">
                <a:solidFill>
                  <a:schemeClr val="tx2"/>
                </a:solidFill>
              </a:rPr>
              <a:t>対象経費の区分、補助率及び限度額等について</a:t>
            </a:r>
            <a:r>
              <a:rPr kumimoji="1" lang="ja-JP" altLang="en-US" sz="1400" dirty="0">
                <a:solidFill>
                  <a:schemeClr val="tx2"/>
                </a:solidFill>
              </a:rPr>
              <a:t>」に掲げる要件を全て満たしていること。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交付決定後、投資計画書の内容については、差し支えない範囲でホームページに掲載することに同意すること。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公募要領の「５．補助事業者の義務等」に掲げる内容を理解したうえで同意すること。</a:t>
            </a:r>
            <a:endParaRPr kumimoji="1" lang="en-US" altLang="ja-JP" sz="1400" dirty="0">
              <a:solidFill>
                <a:schemeClr val="tx2"/>
              </a:solidFill>
            </a:endParaRPr>
          </a:p>
        </p:txBody>
      </p:sp>
      <p:sp>
        <p:nvSpPr>
          <p:cNvPr id="6" name="テキスト プレースホルダー 7">
            <a:extLst>
              <a:ext uri="{FF2B5EF4-FFF2-40B4-BE49-F238E27FC236}">
                <a16:creationId xmlns:a16="http://schemas.microsoft.com/office/drawing/2014/main" id="{32BB8B88-CE12-9B34-E8AB-1C22CD389E5A}"/>
              </a:ext>
            </a:extLst>
          </p:cNvPr>
          <p:cNvSpPr txBox="1">
            <a:spLocks/>
          </p:cNvSpPr>
          <p:nvPr/>
        </p:nvSpPr>
        <p:spPr>
          <a:xfrm>
            <a:off x="411231" y="5277555"/>
            <a:ext cx="3665469" cy="3993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spcBef>
                <a:spcPts val="0"/>
              </a:spcBef>
              <a:spcAft>
                <a:spcPts val="600"/>
              </a:spcAft>
              <a:buNone/>
            </a:pPr>
            <a:r>
              <a:rPr kumimoji="1" lang="ja-JP" altLang="en-US" sz="1400" dirty="0">
                <a:solidFill>
                  <a:schemeClr val="tx2"/>
                </a:solidFill>
              </a:rPr>
              <a:t>以上の事項を確認し、遵守することを誓約する。</a:t>
            </a:r>
            <a:endParaRPr kumimoji="1" lang="en-US" altLang="ja-JP" sz="1400" dirty="0">
              <a:solidFill>
                <a:schemeClr val="tx2"/>
              </a:solidFill>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dirty="0">
                <a:solidFill>
                  <a:srgbClr val="FF0000"/>
                </a:solidFill>
                <a:latin typeface="Meiryo UI" panose="020B0604030504040204" pitchFamily="50" charset="-128"/>
                <a:ea typeface="Meiryo UI" panose="020B0604030504040204" pitchFamily="50" charset="-128"/>
              </a:rPr>
              <a:t>※</a:t>
            </a:r>
            <a:r>
              <a:rPr kumimoji="1" lang="ja-JP" altLang="en-US" sz="1400" b="1" dirty="0">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p:txBody>
          <a:bodyPr/>
          <a:lstStyle/>
          <a:p>
            <a:fld id="{70AD163A-2AD1-4CCD-B429-51A5FDE21725}" type="slidenum">
              <a:rPr kumimoji="1" lang="ja-JP" altLang="en-US" smtClean="0"/>
              <a:t>2</a:t>
            </a:fld>
            <a:endParaRPr kumimoji="1" lang="ja-JP" altLang="en-US"/>
          </a:p>
        </p:txBody>
      </p:sp>
      <p:sp>
        <p:nvSpPr>
          <p:cNvPr id="3" name="吹き出し: 角を丸めた四角形 2">
            <a:extLst>
              <a:ext uri="{FF2B5EF4-FFF2-40B4-BE49-F238E27FC236}">
                <a16:creationId xmlns:a16="http://schemas.microsoft.com/office/drawing/2014/main" id="{EC918B47-8547-FB38-ED5E-D82AD53AEB70}"/>
              </a:ext>
            </a:extLst>
          </p:cNvPr>
          <p:cNvSpPr/>
          <p:nvPr/>
        </p:nvSpPr>
        <p:spPr>
          <a:xfrm>
            <a:off x="6823858" y="5277555"/>
            <a:ext cx="1809755" cy="480229"/>
          </a:xfrm>
          <a:prstGeom prst="wedgeRoundRectCallout">
            <a:avLst>
              <a:gd name="adj1" fmla="val -55611"/>
              <a:gd name="adj2" fmla="val 129712"/>
              <a:gd name="adj3" fmla="val 1666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000" dirty="0">
                <a:solidFill>
                  <a:schemeClr val="tx1"/>
                </a:solidFill>
                <a:latin typeface="Meiryo UI" panose="020B0604030504040204" pitchFamily="50" charset="-128"/>
                <a:ea typeface="Meiryo UI" panose="020B0604030504040204" pitchFamily="50" charset="-128"/>
              </a:rPr>
              <a:t>代表者名をご記載ください</a:t>
            </a:r>
          </a:p>
        </p:txBody>
      </p:sp>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p:txBody>
          <a:bodyPr/>
          <a:lstStyle/>
          <a:p>
            <a:fld id="{70AD163A-2AD1-4CCD-B429-51A5FDE21725}" type="slidenum">
              <a:rPr kumimoji="1" lang="ja-JP" altLang="en-US" smtClean="0"/>
              <a:t>29</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438764"/>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3872639"/>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617599"/>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225347"/>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617599"/>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571480"/>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571879"/>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43876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代表取締役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43876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438764"/>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主任</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3092399"/>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3092631"/>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リーダー</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373952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3741352"/>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主任</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269884"/>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268218"/>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292658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58380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2936778"/>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製造責任者</a:t>
            </a:r>
            <a:endParaRPr kumimoji="1" lang="ja-JP" altLang="en-US" sz="1000" dirty="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27412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1/2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1598933473"/>
              </p:ext>
            </p:extLst>
          </p:nvPr>
        </p:nvGraphicFramePr>
        <p:xfrm>
          <a:off x="433138" y="4622036"/>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rPr>
                        <a:t>担当者</a:t>
                      </a:r>
                      <a:endParaRPr lang="en-US" altLang="ja-JP" sz="1000" b="1" kern="100" dirty="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2282572"/>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2105408"/>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a:extLst>
              <a:ext uri="{FF2B5EF4-FFF2-40B4-BE49-F238E27FC236}">
                <a16:creationId xmlns:a16="http://schemas.microsoft.com/office/drawing/2014/main" id="{A27A529A-6DC8-ABC2-9AF9-1F5FEAAD7365}"/>
              </a:ext>
            </a:extLst>
          </p:cNvPr>
          <p:cNvSpPr/>
          <p:nvPr/>
        </p:nvSpPr>
        <p:spPr>
          <a:xfrm>
            <a:off x="98500" y="1226250"/>
            <a:ext cx="8884444" cy="460127"/>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本事業の目的に沿った、補助事業実施のための社内体制をご記載ください。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30</a:t>
            </a:fld>
            <a:endParaRPr kumimoji="1" lang="ja-JP" altLang="en-US"/>
          </a:p>
        </p:txBody>
      </p:sp>
      <p:sp>
        <p:nvSpPr>
          <p:cNvPr id="27" name="吹き出し: 四角形 26">
            <a:extLst>
              <a:ext uri="{FF2B5EF4-FFF2-40B4-BE49-F238E27FC236}">
                <a16:creationId xmlns:a16="http://schemas.microsoft.com/office/drawing/2014/main" id="{089879C3-7775-35D9-D77F-E0EAA5CBC5A2}"/>
              </a:ext>
            </a:extLst>
          </p:cNvPr>
          <p:cNvSpPr/>
          <p:nvPr/>
        </p:nvSpPr>
        <p:spPr>
          <a:xfrm>
            <a:off x="625851" y="3083066"/>
            <a:ext cx="2239361" cy="666190"/>
          </a:xfrm>
          <a:prstGeom prst="wedgeRectCallout">
            <a:avLst>
              <a:gd name="adj1" fmla="val 64890"/>
              <a:gd name="adj2" fmla="val -7649"/>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生産・調達や保有技術等の情報を適切に管理するための体制が構築されていることを明記してください。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
        <p:nvSpPr>
          <p:cNvPr id="6" name="正方形/長方形 5">
            <a:extLst>
              <a:ext uri="{FF2B5EF4-FFF2-40B4-BE49-F238E27FC236}">
                <a16:creationId xmlns:a16="http://schemas.microsoft.com/office/drawing/2014/main" id="{4C0906E5-8109-A324-9392-E3594055DE91}"/>
              </a:ext>
            </a:extLst>
          </p:cNvPr>
          <p:cNvSpPr/>
          <p:nvPr/>
        </p:nvSpPr>
        <p:spPr>
          <a:xfrm>
            <a:off x="465160" y="1801448"/>
            <a:ext cx="1115536" cy="245612"/>
          </a:xfrm>
          <a:prstGeom prst="rect">
            <a:avLst/>
          </a:prstGeom>
          <a:solidFill>
            <a:schemeClr val="accent4">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イメージ</a:t>
            </a: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58380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管理責任者</a:t>
            </a:r>
            <a:endParaRPr kumimoji="1" lang="ja-JP" altLang="en-US" sz="1000" dirty="0"/>
          </a:p>
        </p:txBody>
      </p:sp>
      <p:sp>
        <p:nvSpPr>
          <p:cNvPr id="11" name="吹き出し: 四角形 10">
            <a:extLst>
              <a:ext uri="{FF2B5EF4-FFF2-40B4-BE49-F238E27FC236}">
                <a16:creationId xmlns:a16="http://schemas.microsoft.com/office/drawing/2014/main" id="{FE5082E2-2FF0-2B5B-C6F0-477A50BD79BB}"/>
              </a:ext>
            </a:extLst>
          </p:cNvPr>
          <p:cNvSpPr/>
          <p:nvPr/>
        </p:nvSpPr>
        <p:spPr>
          <a:xfrm>
            <a:off x="6585025" y="1884038"/>
            <a:ext cx="2380955" cy="666190"/>
          </a:xfrm>
          <a:prstGeom prst="wedgeRectCallout">
            <a:avLst>
              <a:gd name="adj1" fmla="val -43690"/>
              <a:gd name="adj2" fmla="val 10206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コンソーシアム形式の場合は、必要に応じてシートを複製し、補助事業実施のための社内体制を記入してください。</a:t>
            </a:r>
          </a:p>
        </p:txBody>
      </p:sp>
    </p:spTree>
    <p:extLst>
      <p:ext uri="{BB962C8B-B14F-4D97-AF65-F5344CB8AC3E}">
        <p14:creationId xmlns:p14="http://schemas.microsoft.com/office/powerpoint/2010/main" val="847269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2/2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373295056"/>
              </p:ext>
            </p:extLst>
          </p:nvPr>
        </p:nvGraphicFramePr>
        <p:xfrm>
          <a:off x="250906" y="4217201"/>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2213175"/>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dirty="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2248480"/>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dirty="0">
                  <a:solidFill>
                    <a:srgbClr val="575757"/>
                  </a:solidFill>
                  <a:latin typeface="Meiryo UI"/>
                  <a:ea typeface="Meiryo UI"/>
                </a:rPr>
                <a:t>事業者との</a:t>
              </a:r>
              <a:br>
                <a:rPr lang="en-US" altLang="ja-JP" sz="700" dirty="0">
                  <a:latin typeface="Meiryo UI" panose="020B0604030504040204" pitchFamily="50" charset="-128"/>
                  <a:ea typeface="Meiryo UI" panose="020B0604030504040204" pitchFamily="50" charset="-128"/>
                </a:rPr>
              </a:br>
              <a:r>
                <a:rPr kumimoji="1" lang="ja-JP" altLang="en-US" sz="700" dirty="0">
                  <a:solidFill>
                    <a:srgbClr val="575757"/>
                  </a:solidFill>
                  <a:latin typeface="Meiryo UI"/>
                  <a:ea typeface="Meiryo UI"/>
                </a:rPr>
                <a:t>調整ステータス</a:t>
              </a:r>
              <a:endParaRPr lang="ja-JP" altLang="en-US" sz="700" dirty="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2274744"/>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dirty="0">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2046016889"/>
              </p:ext>
            </p:extLst>
          </p:nvPr>
        </p:nvGraphicFramePr>
        <p:xfrm>
          <a:off x="4843915" y="4217201"/>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41" name="正方形/長方形 40">
            <a:extLst>
              <a:ext uri="{FF2B5EF4-FFF2-40B4-BE49-F238E27FC236}">
                <a16:creationId xmlns:a16="http://schemas.microsoft.com/office/drawing/2014/main" id="{D8B19274-9929-CDBB-3EA4-8B24CE499706}"/>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p>
        </p:txBody>
      </p:sp>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39" name="吹き出し: 四角形 38">
            <a:extLst>
              <a:ext uri="{FF2B5EF4-FFF2-40B4-BE49-F238E27FC236}">
                <a16:creationId xmlns:a16="http://schemas.microsoft.com/office/drawing/2014/main" id="{06EC0430-19B2-9D4A-9286-B01E9BB9885E}"/>
              </a:ext>
            </a:extLst>
          </p:cNvPr>
          <p:cNvSpPr/>
          <p:nvPr/>
        </p:nvSpPr>
        <p:spPr>
          <a:xfrm flipH="1">
            <a:off x="1680565" y="4103193"/>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40" name="四角形: 1 つの角を切り取る 39">
            <a:extLst>
              <a:ext uri="{FF2B5EF4-FFF2-40B4-BE49-F238E27FC236}">
                <a16:creationId xmlns:a16="http://schemas.microsoft.com/office/drawing/2014/main" id="{06390C1D-6C86-F1A3-3D30-F86CA2AC63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42" name="四角形: 1 つの角を切り取る 41">
            <a:extLst>
              <a:ext uri="{FF2B5EF4-FFF2-40B4-BE49-F238E27FC236}">
                <a16:creationId xmlns:a16="http://schemas.microsoft.com/office/drawing/2014/main" id="{2DD15042-6DF1-41D9-F28D-F1260B5EE53E}"/>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43" name="四角形: 1 つの角を切り取る 42">
            <a:extLst>
              <a:ext uri="{FF2B5EF4-FFF2-40B4-BE49-F238E27FC236}">
                <a16:creationId xmlns:a16="http://schemas.microsoft.com/office/drawing/2014/main" id="{3D0CF90F-88BF-6066-4D63-7CE9E7329F8D}"/>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
        <p:nvSpPr>
          <p:cNvPr id="3" name="正方形/長方形 2">
            <a:extLst>
              <a:ext uri="{FF2B5EF4-FFF2-40B4-BE49-F238E27FC236}">
                <a16:creationId xmlns:a16="http://schemas.microsoft.com/office/drawing/2014/main" id="{B018BB0C-0D4A-D334-0050-34A7E916B657}"/>
              </a:ext>
            </a:extLst>
          </p:cNvPr>
          <p:cNvSpPr/>
          <p:nvPr/>
        </p:nvSpPr>
        <p:spPr>
          <a:xfrm>
            <a:off x="208041" y="2085757"/>
            <a:ext cx="147252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dirty="0">
                <a:solidFill>
                  <a:schemeClr val="tx1"/>
                </a:solidFill>
                <a:latin typeface="Meiryo UI" panose="020B0604030504040204" pitchFamily="50" charset="-128"/>
                <a:ea typeface="Meiryo UI" panose="020B0604030504040204" pitchFamily="50" charset="-128"/>
              </a:rPr>
              <a:t>例）単体事業者の場合</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100864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2570822"/>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2/2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nvGraphicFramePr>
        <p:xfrm>
          <a:off x="250906" y="4217201"/>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2213175"/>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dirty="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2248480"/>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dirty="0">
                  <a:solidFill>
                    <a:srgbClr val="575757"/>
                  </a:solidFill>
                  <a:latin typeface="Meiryo UI"/>
                  <a:ea typeface="Meiryo UI"/>
                </a:rPr>
                <a:t>事業者との</a:t>
              </a:r>
              <a:br>
                <a:rPr lang="en-US" altLang="ja-JP" sz="700" dirty="0">
                  <a:latin typeface="Meiryo UI" panose="020B0604030504040204" pitchFamily="50" charset="-128"/>
                  <a:ea typeface="Meiryo UI" panose="020B0604030504040204" pitchFamily="50" charset="-128"/>
                </a:rPr>
              </a:br>
              <a:r>
                <a:rPr kumimoji="1" lang="ja-JP" altLang="en-US" sz="700" dirty="0">
                  <a:solidFill>
                    <a:srgbClr val="575757"/>
                  </a:solidFill>
                  <a:latin typeface="Meiryo UI"/>
                  <a:ea typeface="Meiryo UI"/>
                </a:rPr>
                <a:t>調整ステータス</a:t>
              </a:r>
              <a:endParaRPr lang="ja-JP" altLang="en-US" sz="700" dirty="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2228778"/>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dirty="0">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nvGraphicFramePr>
        <p:xfrm>
          <a:off x="4843915" y="4217201"/>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41" name="正方形/長方形 40">
            <a:extLst>
              <a:ext uri="{FF2B5EF4-FFF2-40B4-BE49-F238E27FC236}">
                <a16:creationId xmlns:a16="http://schemas.microsoft.com/office/drawing/2014/main" id="{7A6A34F3-7F0F-8FC6-5A68-60BA7DE8CAEE}"/>
              </a:ext>
            </a:extLst>
          </p:cNvPr>
          <p:cNvSpPr/>
          <p:nvPr/>
        </p:nvSpPr>
        <p:spPr>
          <a:xfrm>
            <a:off x="129778" y="1314724"/>
            <a:ext cx="8884444" cy="6658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本事業の目的に沿った事業実施のための社外含む全体の体制を記載ください。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投資後、補助事業を適切に遂行できるかどうかを確認させていただきます。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39" name="吹き出し: 四角形 38">
            <a:extLst>
              <a:ext uri="{FF2B5EF4-FFF2-40B4-BE49-F238E27FC236}">
                <a16:creationId xmlns:a16="http://schemas.microsoft.com/office/drawing/2014/main" id="{8ED7572E-EFC0-9196-E560-5DFF1A6DAB5A}"/>
              </a:ext>
            </a:extLst>
          </p:cNvPr>
          <p:cNvSpPr/>
          <p:nvPr/>
        </p:nvSpPr>
        <p:spPr>
          <a:xfrm flipH="1">
            <a:off x="1990183" y="4147447"/>
            <a:ext cx="2391631" cy="819401"/>
          </a:xfrm>
          <a:prstGeom prst="wedgeRectCallout">
            <a:avLst>
              <a:gd name="adj1" fmla="val 11143"/>
              <a:gd name="adj2" fmla="val -7053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取引先が多数あり全て記載しきれないなどの場合、「装置メーカー」といった集合として記載いただくか、代表企業名 他〇〇社（〇〇には数字が入る）などで記載を工夫いただいても構いません。</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40" name="四角形: 1 つの角を切り取る 39">
            <a:extLst>
              <a:ext uri="{FF2B5EF4-FFF2-40B4-BE49-F238E27FC236}">
                <a16:creationId xmlns:a16="http://schemas.microsoft.com/office/drawing/2014/main" id="{675FE866-D572-47D1-5A1B-05DDF59D3CD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42" name="四角形: 1 つの角を切り取る 41">
            <a:extLst>
              <a:ext uri="{FF2B5EF4-FFF2-40B4-BE49-F238E27FC236}">
                <a16:creationId xmlns:a16="http://schemas.microsoft.com/office/drawing/2014/main" id="{1D85DE1A-9361-DEAF-3768-EC028E39AD31}"/>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43" name="四角形: 1 つの角を切り取る 42">
            <a:extLst>
              <a:ext uri="{FF2B5EF4-FFF2-40B4-BE49-F238E27FC236}">
                <a16:creationId xmlns:a16="http://schemas.microsoft.com/office/drawing/2014/main" id="{A6232682-6320-7113-092D-2787813E8253}"/>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629911"/>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2544597"/>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参加企業</a:t>
            </a:r>
            <a:endParaRPr kumimoji="1" lang="en-US" altLang="ja-JP" sz="700" dirty="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2527779"/>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幹事企業</a:t>
              </a:r>
              <a:endParaRPr kumimoji="1" lang="en-US" altLang="ja-JP" sz="700" dirty="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3338205"/>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3351064"/>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2537721"/>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3351064"/>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3351064"/>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2450654"/>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2365698"/>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8CB878B1-8C3D-49A1-E4CB-273BF272B4EA}"/>
              </a:ext>
            </a:extLst>
          </p:cNvPr>
          <p:cNvSpPr/>
          <p:nvPr/>
        </p:nvSpPr>
        <p:spPr>
          <a:xfrm>
            <a:off x="66545" y="2000522"/>
            <a:ext cx="1511374" cy="32483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r>
              <a:rPr kumimoji="1" lang="ja-JP" altLang="en-US" sz="1000" dirty="0">
                <a:solidFill>
                  <a:schemeClr val="tx1"/>
                </a:solidFill>
                <a:latin typeface="Meiryo UI" panose="020B0604030504040204" pitchFamily="50" charset="-128"/>
                <a:ea typeface="Meiryo UI" panose="020B0604030504040204" pitchFamily="50" charset="-128"/>
              </a:rPr>
              <a:t>例）コンソーシアムの場合</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638807"/>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3387150"/>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3387150"/>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3083732"/>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3084498"/>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3388973"/>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338897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2567135"/>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参加企業</a:t>
            </a:r>
            <a:endParaRPr kumimoji="1" lang="en-US" altLang="ja-JP" sz="700" dirty="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731115"/>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3123843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2523883"/>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2586032"/>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3213728"/>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4064106"/>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945845"/>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6114187"/>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851091"/>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2527654"/>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2576392"/>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3231353"/>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3577356"/>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3577356"/>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3577356"/>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5339407"/>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5339407"/>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5339407"/>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4481566"/>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4481566"/>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2025</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2026</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2027</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2028</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2029</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960937"/>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dirty="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2030</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2612868"/>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2397949"/>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2031</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4081130"/>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920201"/>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920201"/>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3137912"/>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3137912"/>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4481566"/>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4081130"/>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3" name="正方形/長方形 2">
            <a:extLst>
              <a:ext uri="{FF2B5EF4-FFF2-40B4-BE49-F238E27FC236}">
                <a16:creationId xmlns:a16="http://schemas.microsoft.com/office/drawing/2014/main" id="{82A991DC-1D82-EC9D-71D9-0A70D2F1BE20}"/>
              </a:ext>
            </a:extLst>
          </p:cNvPr>
          <p:cNvSpPr/>
          <p:nvPr/>
        </p:nvSpPr>
        <p:spPr>
          <a:xfrm>
            <a:off x="129778" y="1303658"/>
            <a:ext cx="8884444" cy="66727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dirty="0">
                <a:solidFill>
                  <a:schemeClr val="tx1"/>
                </a:solidFill>
                <a:latin typeface="Meiryo UI"/>
                <a:ea typeface="Meiryo UI"/>
              </a:rPr>
              <a:t>本事業の実施に向けて、事業化に至るまでの遂行方法、スケジュールやマイルストーンを記載ください。</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67" name="四角形: 1 つの角を切り取る 66">
            <a:extLst>
              <a:ext uri="{FF2B5EF4-FFF2-40B4-BE49-F238E27FC236}">
                <a16:creationId xmlns:a16="http://schemas.microsoft.com/office/drawing/2014/main" id="{59324427-9F90-7D05-5D3D-1153757DA0F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経営力　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エ　</a:t>
            </a:r>
            <a:endParaRPr kumimoji="1" lang="ja-JP" altLang="en-US" sz="800">
              <a:solidFill>
                <a:schemeClr val="bg1"/>
              </a:solidFill>
            </a:endParaRPr>
          </a:p>
        </p:txBody>
      </p:sp>
      <p:sp>
        <p:nvSpPr>
          <p:cNvPr id="68" name="四角形: 1 つの角を切り取る 67">
            <a:extLst>
              <a:ext uri="{FF2B5EF4-FFF2-40B4-BE49-F238E27FC236}">
                <a16:creationId xmlns:a16="http://schemas.microsoft.com/office/drawing/2014/main" id="{61E5D55D-FF1F-3E6A-839C-E4DBE0159F9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69" name="四角形: 1 つの角を切り取る 68">
            <a:extLst>
              <a:ext uri="{FF2B5EF4-FFF2-40B4-BE49-F238E27FC236}">
                <a16:creationId xmlns:a16="http://schemas.microsoft.com/office/drawing/2014/main" id="{CF87A1C8-0D69-8FAF-5F3F-F70E0199B36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2575834"/>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3393933"/>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421203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503013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2575834"/>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3393933"/>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421203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503013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FE20F332-5290-AA94-3D2D-85AD2020A8E8}"/>
              </a:ext>
            </a:extLst>
          </p:cNvPr>
          <p:cNvSpPr/>
          <p:nvPr/>
        </p:nvSpPr>
        <p:spPr>
          <a:xfrm>
            <a:off x="129778" y="1281691"/>
            <a:ext cx="8884444" cy="823908"/>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065" indent="-139065">
              <a:buFont typeface="EYInterstate" panose="02000503020000020004" pitchFamily="2" charset="0"/>
              <a:buChar char="•"/>
            </a:pPr>
            <a:r>
              <a:rPr kumimoji="1" lang="ja-JP" altLang="en-US" sz="1200" dirty="0">
                <a:solidFill>
                  <a:schemeClr val="tx1"/>
                </a:solidFill>
                <a:latin typeface="Meiryo UI"/>
                <a:ea typeface="Meiryo UI"/>
              </a:rPr>
              <a:t>補助事業の実施に向けた人材調達、資金調達、材料調達等の検討・準備状況を記載ください。</a:t>
            </a:r>
            <a:endParaRPr lang="en-US" altLang="ja-JP" sz="1200" dirty="0">
              <a:solidFill>
                <a:schemeClr val="tx1"/>
              </a:solidFill>
              <a:latin typeface="Meiryo UI"/>
              <a:ea typeface="Meiryo UI"/>
            </a:endParaRPr>
          </a:p>
          <a:p>
            <a:pPr marL="139065" indent="-139065">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コンソーシアム形式（リース会社を除く）の場合は、必要に応じてシートを複製し、各社について記入してください。</a:t>
            </a:r>
          </a:p>
        </p:txBody>
      </p:sp>
      <p:sp>
        <p:nvSpPr>
          <p:cNvPr id="16" name="吹き出し: 四角形 15">
            <a:extLst>
              <a:ext uri="{FF2B5EF4-FFF2-40B4-BE49-F238E27FC236}">
                <a16:creationId xmlns:a16="http://schemas.microsoft.com/office/drawing/2014/main" id="{4331D89D-2246-39E8-8E6F-DB0B9A7B7B91}"/>
              </a:ext>
            </a:extLst>
          </p:cNvPr>
          <p:cNvSpPr/>
          <p:nvPr/>
        </p:nvSpPr>
        <p:spPr>
          <a:xfrm>
            <a:off x="1877701" y="3974594"/>
            <a:ext cx="2239361" cy="846190"/>
          </a:xfrm>
          <a:prstGeom prst="wedgeRectCallout">
            <a:avLst>
              <a:gd name="adj1" fmla="val -73040"/>
              <a:gd name="adj2" fmla="val -59701"/>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補助事業にかかる資金の内訳について明記してください（自己資金、融資、出資調達、メザニン、他補助金の活用等）。</a:t>
            </a: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23" name="四角形: 1 つの角を切り取る 22">
            <a:extLst>
              <a:ext uri="{FF2B5EF4-FFF2-40B4-BE49-F238E27FC236}">
                <a16:creationId xmlns:a16="http://schemas.microsoft.com/office/drawing/2014/main" id="{E4991602-BDE3-45C6-8403-4C738B087ABF}"/>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経営力　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エ　</a:t>
            </a:r>
            <a:endParaRPr kumimoji="1" lang="ja-JP" altLang="en-US" sz="800">
              <a:solidFill>
                <a:schemeClr val="bg1"/>
              </a:solidFill>
            </a:endParaRPr>
          </a:p>
        </p:txBody>
      </p:sp>
      <p:sp>
        <p:nvSpPr>
          <p:cNvPr id="25" name="四角形: 1 つの角を切り取る 24">
            <a:extLst>
              <a:ext uri="{FF2B5EF4-FFF2-40B4-BE49-F238E27FC236}">
                <a16:creationId xmlns:a16="http://schemas.microsoft.com/office/drawing/2014/main" id="{67D2064E-82C5-1BED-8ECE-DD5FBD627713}"/>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26" name="四角形: 1 つの角を切り取る 25">
            <a:extLst>
              <a:ext uri="{FF2B5EF4-FFF2-40B4-BE49-F238E27FC236}">
                <a16:creationId xmlns:a16="http://schemas.microsoft.com/office/drawing/2014/main" id="{756B1E21-115C-2307-001C-787854B26D0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404787" y="2392704"/>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5000625" y="4435925"/>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148780" y="3658525"/>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11" name="正方形/長方形 10">
            <a:extLst>
              <a:ext uri="{FF2B5EF4-FFF2-40B4-BE49-F238E27FC236}">
                <a16:creationId xmlns:a16="http://schemas.microsoft.com/office/drawing/2014/main" id="{6CD9FE97-A9F7-270A-6BFD-62DF898467A5}"/>
              </a:ext>
            </a:extLst>
          </p:cNvPr>
          <p:cNvSpPr/>
          <p:nvPr/>
        </p:nvSpPr>
        <p:spPr>
          <a:xfrm>
            <a:off x="183480" y="1246426"/>
            <a:ext cx="8884444" cy="910469"/>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補助事業を適切に遂行できるか判断する一要素として、財務状態を確認させていただきます。</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提出書類の「ローカルベンチマーク」の一部のスクリーンショットを添付ください。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b="1" dirty="0">
                <a:solidFill>
                  <a:schemeClr val="tx1"/>
                </a:solidFill>
                <a:latin typeface="Meiryo UI" panose="020B0604030504040204" pitchFamily="50" charset="-128"/>
                <a:ea typeface="Meiryo UI" panose="020B0604030504040204" pitchFamily="50" charset="-128"/>
              </a:rPr>
              <a:t>新設会社などで直近決算数値がない場合は、その旨をこのスライドに記載いただき、未記入の様式３をご提出ください。</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p:txBody>
          <a:bodyPr/>
          <a:lstStyle/>
          <a:p>
            <a:fld id="{70AD163A-2AD1-4CCD-B429-51A5FDE21725}" type="slidenum">
              <a:rPr kumimoji="1" lang="ja-JP" altLang="en-US" smtClean="0"/>
              <a:t>35</a:t>
            </a:fld>
            <a:endParaRPr kumimoji="1" lang="ja-JP" altLang="en-US" dirty="0"/>
          </a:p>
        </p:txBody>
      </p:sp>
      <p:sp>
        <p:nvSpPr>
          <p:cNvPr id="8" name="四角形: 1 つの角を切り取る 7">
            <a:extLst>
              <a:ext uri="{FF2B5EF4-FFF2-40B4-BE49-F238E27FC236}">
                <a16:creationId xmlns:a16="http://schemas.microsoft.com/office/drawing/2014/main" id="{CB8CB092-C090-9233-C72D-64657543264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a:t>
            </a:r>
            <a:r>
              <a:rPr kumimoji="1" lang="ja-JP" altLang="en-US" sz="800" b="1" dirty="0">
                <a:solidFill>
                  <a:schemeClr val="bg1"/>
                </a:solidFill>
                <a:latin typeface="Meiryo UI" panose="020B0604030504040204" pitchFamily="50" charset="-128"/>
                <a:ea typeface="Meiryo UI" panose="020B0604030504040204" pitchFamily="50" charset="-128"/>
              </a:rPr>
              <a:t>ア </a:t>
            </a:r>
            <a:r>
              <a:rPr kumimoji="1" lang="ja-JP" altLang="en-US" sz="800" b="1" dirty="0">
                <a:solidFill>
                  <a:schemeClr val="tx1"/>
                </a:solidFill>
                <a:latin typeface="Meiryo UI" panose="020B0604030504040204" pitchFamily="50" charset="-128"/>
                <a:ea typeface="Meiryo UI" panose="020B0604030504040204" pitchFamily="50" charset="-128"/>
              </a:rPr>
              <a:t>イ</a:t>
            </a:r>
            <a:r>
              <a:rPr kumimoji="1" lang="ja-JP" altLang="en-US" sz="800" b="1" dirty="0">
                <a:solidFill>
                  <a:schemeClr val="bg1"/>
                </a:solidFill>
                <a:latin typeface="Meiryo UI" panose="020B0604030504040204" pitchFamily="50" charset="-128"/>
                <a:ea typeface="Meiryo UI" panose="020B0604030504040204" pitchFamily="50" charset="-128"/>
              </a:rPr>
              <a:t> ウ</a:t>
            </a:r>
            <a:endParaRPr kumimoji="1" lang="ja-JP" altLang="en-US" sz="800" dirty="0">
              <a:solidFill>
                <a:schemeClr val="bg1"/>
              </a:solidFill>
            </a:endParaRPr>
          </a:p>
        </p:txBody>
      </p:sp>
      <p:sp>
        <p:nvSpPr>
          <p:cNvPr id="6" name="吹き出し: 四角形 5">
            <a:extLst>
              <a:ext uri="{FF2B5EF4-FFF2-40B4-BE49-F238E27FC236}">
                <a16:creationId xmlns:a16="http://schemas.microsoft.com/office/drawing/2014/main" id="{46D9AD7A-2E9F-2291-548F-FEA98015E403}"/>
              </a:ext>
            </a:extLst>
          </p:cNvPr>
          <p:cNvSpPr/>
          <p:nvPr/>
        </p:nvSpPr>
        <p:spPr>
          <a:xfrm flipH="1">
            <a:off x="6462399" y="3610101"/>
            <a:ext cx="2227938" cy="617742"/>
          </a:xfrm>
          <a:prstGeom prst="wedgeRectCallout">
            <a:avLst>
              <a:gd name="adj1" fmla="val 18413"/>
              <a:gd name="adj2" fmla="val 78083"/>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b="1" dirty="0">
                <a:solidFill>
                  <a:srgbClr val="FF0000"/>
                </a:solidFill>
                <a:latin typeface="Meiryo UI" panose="020B0604030504040204" pitchFamily="50" charset="-128"/>
                <a:ea typeface="Meiryo UI" panose="020B0604030504040204" pitchFamily="50" charset="-128"/>
              </a:rPr>
              <a:t>コンソーシアム形式の場合は、構成企業のスクリーンショットを添付してください。</a:t>
            </a:r>
            <a:endParaRPr kumimoji="1" lang="en-US" altLang="ja-JP" sz="900" b="1"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909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1ABBDC8-4E8F-2598-F38F-7EF65C8137C9}"/>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Tree>
    <p:extLst>
      <p:ext uri="{BB962C8B-B14F-4D97-AF65-F5344CB8AC3E}">
        <p14:creationId xmlns:p14="http://schemas.microsoft.com/office/powerpoint/2010/main" val="120954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a:t>
            </a:r>
            <a:r>
              <a:rPr kumimoji="1" lang="en-US" altLang="ja-JP" sz="1400" dirty="0">
                <a:solidFill>
                  <a:schemeClr val="tx2"/>
                </a:solidFill>
                <a:latin typeface="Meiryo UI" panose="020B0604030504040204" pitchFamily="50" charset="-128"/>
                <a:ea typeface="Meiryo UI" panose="020B0604030504040204" pitchFamily="50" charset="-128"/>
              </a:rPr>
              <a:t>100</a:t>
            </a:r>
            <a:r>
              <a:rPr kumimoji="1" lang="ja-JP" altLang="en-US" sz="1400" dirty="0">
                <a:solidFill>
                  <a:schemeClr val="tx2"/>
                </a:solidFill>
                <a:latin typeface="Meiryo UI" panose="020B0604030504040204" pitchFamily="50" charset="-128"/>
                <a:ea typeface="Meiryo UI" panose="020B0604030504040204" pitchFamily="50" charset="-128"/>
              </a:rPr>
              <a:t>億円ビジョン</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en-US" altLang="ja-JP" sz="1400" dirty="0">
                <a:solidFill>
                  <a:schemeClr val="tx2"/>
                </a:solidFill>
                <a:latin typeface="Meiryo UI" panose="020B0604030504040204" pitchFamily="50" charset="-128"/>
                <a:ea typeface="Meiryo UI" panose="020B0604030504040204" pitchFamily="50" charset="-128"/>
              </a:rPr>
              <a:t>100</a:t>
            </a:r>
            <a:r>
              <a:rPr kumimoji="1" lang="ja-JP" altLang="en-US" sz="1400" dirty="0">
                <a:solidFill>
                  <a:schemeClr val="tx2"/>
                </a:solidFill>
                <a:latin typeface="Meiryo UI" panose="020B0604030504040204" pitchFamily="50" charset="-128"/>
                <a:ea typeface="Meiryo UI" panose="020B0604030504040204" pitchFamily="50" charset="-128"/>
              </a:rPr>
              <a:t>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目次</a:t>
            </a:r>
            <a:endParaRPr kumimoji="1" lang="en-US" altLang="ja-JP" sz="1662" b="1" dirty="0">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63143" y="2160015"/>
            <a:ext cx="8828457" cy="421466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／売上高</a:t>
            </a:r>
            <a:r>
              <a:rPr lang="en-US" altLang="ja-JP" sz="1200" dirty="0">
                <a:solidFill>
                  <a:schemeClr val="tx2"/>
                </a:solidFill>
                <a:latin typeface="Meiryo UI" panose="020B0604030504040204" pitchFamily="50" charset="-128"/>
                <a:ea typeface="Meiryo UI" panose="020B0604030504040204" pitchFamily="50" charset="-128"/>
                <a:cs typeface="+mn-cs"/>
              </a:rPr>
              <a:t>100</a:t>
            </a:r>
            <a:r>
              <a:rPr lang="ja-JP" altLang="en-US" sz="1200" dirty="0">
                <a:solidFill>
                  <a:schemeClr val="tx2"/>
                </a:solidFill>
                <a:latin typeface="Meiryo UI" panose="020B0604030504040204" pitchFamily="50" charset="-128"/>
                <a:ea typeface="Meiryo UI" panose="020B0604030504040204" pitchFamily="50" charset="-128"/>
                <a:cs typeface="+mn-cs"/>
              </a:rPr>
              <a:t>億円ビジョン</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1AA53C19-509D-1B55-B4EE-0EDBB107133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CAEBE01A-2C16-1C1C-D3BF-06902ADA2393}"/>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1" name="四角形: 1 つの角を切り取る 20">
            <a:extLst>
              <a:ext uri="{FF2B5EF4-FFF2-40B4-BE49-F238E27FC236}">
                <a16:creationId xmlns:a16="http://schemas.microsoft.com/office/drawing/2014/main" id="{6571BC3D-6302-BA0E-A0E9-6171D95BD52B}"/>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 name="正方形/長方形 4">
            <a:extLst>
              <a:ext uri="{FF2B5EF4-FFF2-40B4-BE49-F238E27FC236}">
                <a16:creationId xmlns:a16="http://schemas.microsoft.com/office/drawing/2014/main" id="{467D41BA-F6AE-5F39-A31E-4E2D01DDEAF7}"/>
              </a:ext>
            </a:extLst>
          </p:cNvPr>
          <p:cNvSpPr/>
          <p:nvPr/>
        </p:nvSpPr>
        <p:spPr>
          <a:xfrm>
            <a:off x="187222" y="1297268"/>
            <a:ext cx="8804378" cy="717973"/>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億宣言」を踏まえつつ、会社の中長期的な経営ビジョンや計画（中期経営計画等）についてご記載ください。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この項目では、（売上高</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億円の実現可能性そのものではなく ）中長期的な経営ビジョンや計画を有しているか、という点を評価します。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5</a:t>
            </a:fld>
            <a:endParaRPr kumimoji="1" lang="ja-JP" altLang="en-US"/>
          </a:p>
        </p:txBody>
      </p:sp>
      <p:sp>
        <p:nvSpPr>
          <p:cNvPr id="3" name="吹き出し: 四角形 2">
            <a:extLst>
              <a:ext uri="{FF2B5EF4-FFF2-40B4-BE49-F238E27FC236}">
                <a16:creationId xmlns:a16="http://schemas.microsoft.com/office/drawing/2014/main" id="{586AEEB6-3354-D81B-BFB6-593C8DD6B4FE}"/>
              </a:ext>
            </a:extLst>
          </p:cNvPr>
          <p:cNvSpPr/>
          <p:nvPr/>
        </p:nvSpPr>
        <p:spPr>
          <a:xfrm flipH="1">
            <a:off x="791155" y="2934344"/>
            <a:ext cx="2908410" cy="1132831"/>
          </a:xfrm>
          <a:prstGeom prst="wedgeRectCallout">
            <a:avLst>
              <a:gd name="adj1" fmla="val 43129"/>
              <a:gd name="adj2" fmla="val -76047"/>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企業グループ全体</a:t>
            </a:r>
            <a:r>
              <a:rPr kumimoji="1" lang="ja-JP" altLang="en-US" sz="900" dirty="0">
                <a:solidFill>
                  <a:schemeClr val="tx1"/>
                </a:solidFill>
                <a:latin typeface="Meiryo UI" panose="020B0604030504040204" pitchFamily="50" charset="-128"/>
                <a:ea typeface="Meiryo UI" panose="020B0604030504040204" pitchFamily="50" charset="-128"/>
              </a:rPr>
              <a:t>としてのビジョンを記載してください。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各社</a:t>
            </a:r>
            <a:r>
              <a:rPr kumimoji="1" lang="ja-JP" altLang="en-US" sz="900" dirty="0">
                <a:solidFill>
                  <a:schemeClr val="tx1"/>
                </a:solidFill>
                <a:latin typeface="Meiryo UI" panose="020B0604030504040204" pitchFamily="50" charset="-128"/>
                <a:ea typeface="Meiryo UI" panose="020B0604030504040204" pitchFamily="50" charset="-128"/>
              </a:rPr>
              <a:t>（リース会社を除く）のビジョンを記載してください。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25600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935545"/>
            <a:ext cx="8828457" cy="477957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億宣言</a:t>
            </a:r>
            <a:endParaRPr kumimoji="1" lang="en-US" altLang="ja-JP" sz="12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a:t>
            </a:r>
            <a:r>
              <a:rPr lang="en-US" altLang="ja-JP" sz="1200" dirty="0">
                <a:solidFill>
                  <a:schemeClr val="tx2"/>
                </a:solidFill>
                <a:latin typeface="Meiryo UI" panose="020B0604030504040204" pitchFamily="50" charset="-128"/>
                <a:ea typeface="Meiryo UI" panose="020B0604030504040204" pitchFamily="50" charset="-128"/>
                <a:cs typeface="+mn-cs"/>
              </a:rPr>
              <a:t>100</a:t>
            </a:r>
            <a:r>
              <a:rPr lang="ja-JP" altLang="en-US" sz="1200" dirty="0">
                <a:solidFill>
                  <a:schemeClr val="tx2"/>
                </a:solidFill>
                <a:latin typeface="Meiryo UI" panose="020B0604030504040204" pitchFamily="50" charset="-128"/>
                <a:ea typeface="Meiryo UI" panose="020B0604030504040204" pitchFamily="50" charset="-128"/>
                <a:cs typeface="+mn-cs"/>
              </a:rPr>
              <a:t>億宣言</a:t>
            </a:r>
          </a:p>
        </p:txBody>
      </p:sp>
      <p:sp>
        <p:nvSpPr>
          <p:cNvPr id="15" name="タイトル 3">
            <a:extLst>
              <a:ext uri="{FF2B5EF4-FFF2-40B4-BE49-F238E27FC236}">
                <a16:creationId xmlns:a16="http://schemas.microsoft.com/office/drawing/2014/main" id="{C13F30E5-863A-7FB8-37F2-E25A6B81BDE8}"/>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 name="正方形/長方形 4">
            <a:extLst>
              <a:ext uri="{FF2B5EF4-FFF2-40B4-BE49-F238E27FC236}">
                <a16:creationId xmlns:a16="http://schemas.microsoft.com/office/drawing/2014/main" id="{AFA1FA42-C87B-1D5E-DE64-AAF80BE41A6C}"/>
              </a:ext>
            </a:extLst>
          </p:cNvPr>
          <p:cNvSpPr/>
          <p:nvPr/>
        </p:nvSpPr>
        <p:spPr>
          <a:xfrm>
            <a:off x="151162" y="1265643"/>
            <a:ext cx="8839200" cy="61202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b="1" dirty="0">
                <a:solidFill>
                  <a:schemeClr val="tx1"/>
                </a:solidFill>
                <a:latin typeface="Meiryo UI" panose="020B0604030504040204" pitchFamily="50" charset="-128"/>
                <a:ea typeface="Meiryo UI" panose="020B0604030504040204" pitchFamily="50" charset="-128"/>
              </a:rPr>
              <a:t>「</a:t>
            </a:r>
            <a:r>
              <a:rPr kumimoji="1" lang="en-US" altLang="ja-JP" sz="1200" b="1" dirty="0">
                <a:solidFill>
                  <a:schemeClr val="tx1"/>
                </a:solidFill>
                <a:latin typeface="Meiryo UI" panose="020B0604030504040204" pitchFamily="50" charset="-128"/>
                <a:ea typeface="Meiryo UI" panose="020B0604030504040204" pitchFamily="50" charset="-128"/>
              </a:rPr>
              <a:t>100</a:t>
            </a:r>
            <a:r>
              <a:rPr kumimoji="1" lang="ja-JP" altLang="en-US" sz="1200" b="1" dirty="0">
                <a:solidFill>
                  <a:schemeClr val="tx1"/>
                </a:solidFill>
                <a:latin typeface="Meiryo UI" panose="020B0604030504040204" pitchFamily="50" charset="-128"/>
                <a:ea typeface="Meiryo UI" panose="020B0604030504040204" pitchFamily="50" charset="-128"/>
              </a:rPr>
              <a:t>億宣言」</a:t>
            </a:r>
            <a:r>
              <a:rPr kumimoji="1" lang="ja-JP" altLang="en-US" sz="1200" dirty="0">
                <a:solidFill>
                  <a:schemeClr val="tx1"/>
                </a:solidFill>
                <a:latin typeface="Meiryo UI" panose="020B0604030504040204" pitchFamily="50" charset="-128"/>
                <a:ea typeface="Meiryo UI" panose="020B0604030504040204" pitchFamily="50" charset="-128"/>
              </a:rPr>
              <a:t>の内容をこちらに貼付してください。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ja-JP" altLang="en-US" sz="1200" dirty="0">
                <a:solidFill>
                  <a:srgbClr val="FF0000"/>
                </a:solidFill>
                <a:latin typeface="Meiryo UI" panose="020B0604030504040204" pitchFamily="50" charset="-128"/>
                <a:ea typeface="Meiryo UI" panose="020B0604030504040204" pitchFamily="50" charset="-128"/>
              </a:rPr>
              <a:t>　</a:t>
            </a:r>
            <a:r>
              <a:rPr kumimoji="1" lang="ja-JP" altLang="en-US" sz="1200" b="1" dirty="0">
                <a:solidFill>
                  <a:srgbClr val="FF0000"/>
                </a:solidFill>
                <a:latin typeface="Meiryo UI" panose="020B0604030504040204" pitchFamily="50" charset="-128"/>
                <a:ea typeface="Meiryo UI" panose="020B0604030504040204" pitchFamily="50" charset="-128"/>
              </a:rPr>
              <a:t>（</a:t>
            </a:r>
            <a:r>
              <a:rPr kumimoji="1" lang="en-US" altLang="ja-JP" sz="1200" b="1" dirty="0">
                <a:solidFill>
                  <a:srgbClr val="FF0000"/>
                </a:solidFill>
                <a:latin typeface="Meiryo UI" panose="020B0604030504040204" pitchFamily="50" charset="-128"/>
                <a:ea typeface="Meiryo UI" panose="020B0604030504040204" pitchFamily="50" charset="-128"/>
              </a:rPr>
              <a:t>※</a:t>
            </a:r>
            <a:r>
              <a:rPr kumimoji="1" lang="ja-JP" altLang="en-US" sz="1200" b="1" dirty="0">
                <a:solidFill>
                  <a:srgbClr val="FF0000"/>
                </a:solidFill>
                <a:latin typeface="Meiryo UI" panose="020B0604030504040204" pitchFamily="50" charset="-128"/>
                <a:ea typeface="Meiryo UI" panose="020B0604030504040204" pitchFamily="50" charset="-128"/>
              </a:rPr>
              <a:t>申請中の方は掲載不要ですが、宣言完了後の内容は別紙として、プレゼン審査の際に活用します。）</a:t>
            </a:r>
            <a:endParaRPr kumimoji="1" lang="en-US" altLang="ja-JP" sz="1200" b="1" dirty="0">
              <a:solidFill>
                <a:srgbClr val="FF0000"/>
              </a:solidFill>
              <a:latin typeface="Meiryo UI" panose="020B0604030504040204" pitchFamily="50" charset="-128"/>
              <a:ea typeface="Meiryo UI" panose="020B0604030504040204" pitchFamily="50" charset="-128"/>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78925"/>
            <a:ext cx="2057400" cy="365125"/>
          </a:xfrm>
        </p:spPr>
        <p:txBody>
          <a:bodyPr/>
          <a:lstStyle/>
          <a:p>
            <a:fld id="{70AD163A-2AD1-4CCD-B429-51A5FDE21725}" type="slidenum">
              <a:rPr kumimoji="1" lang="ja-JP" altLang="en-US" smtClean="0"/>
              <a:t>6</a:t>
            </a:fld>
            <a:endParaRPr kumimoji="1" lang="ja-JP" altLang="en-US" dirty="0"/>
          </a:p>
        </p:txBody>
      </p:sp>
      <p:pic>
        <p:nvPicPr>
          <p:cNvPr id="12" name="図 11">
            <a:extLst>
              <a:ext uri="{FF2B5EF4-FFF2-40B4-BE49-F238E27FC236}">
                <a16:creationId xmlns:a16="http://schemas.microsoft.com/office/drawing/2014/main" id="{6A13DD46-95B0-D09C-19CE-0D11D9DC3A9D}"/>
              </a:ext>
            </a:extLst>
          </p:cNvPr>
          <p:cNvPicPr>
            <a:picLocks noChangeAspect="1"/>
          </p:cNvPicPr>
          <p:nvPr/>
        </p:nvPicPr>
        <p:blipFill>
          <a:blip r:embed="rId2"/>
          <a:stretch>
            <a:fillRect/>
          </a:stretch>
        </p:blipFill>
        <p:spPr>
          <a:xfrm>
            <a:off x="511874" y="2199092"/>
            <a:ext cx="5679968" cy="3195867"/>
          </a:xfrm>
          <a:prstGeom prst="rect">
            <a:avLst/>
          </a:prstGeom>
          <a:solidFill>
            <a:schemeClr val="bg1"/>
          </a:solidFill>
        </p:spPr>
      </p:pic>
      <p:sp>
        <p:nvSpPr>
          <p:cNvPr id="9" name="正方形/長方形 8">
            <a:extLst>
              <a:ext uri="{FF2B5EF4-FFF2-40B4-BE49-F238E27FC236}">
                <a16:creationId xmlns:a16="http://schemas.microsoft.com/office/drawing/2014/main" id="{375374C7-A670-CA58-78D1-070AEC4F3F3D}"/>
              </a:ext>
            </a:extLst>
          </p:cNvPr>
          <p:cNvSpPr/>
          <p:nvPr/>
        </p:nvSpPr>
        <p:spPr>
          <a:xfrm rot="1252812">
            <a:off x="1925961" y="3369907"/>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4870392"/>
            <a:ext cx="3203373" cy="1709498"/>
          </a:xfrm>
          <a:prstGeom prst="rect">
            <a:avLst/>
          </a:prstGeom>
          <a:solidFill>
            <a:schemeClr val="bg1">
              <a:lumMod val="95000"/>
            </a:schemeClr>
          </a:solidFill>
          <a:ln w="38100">
            <a:solidFill>
              <a:schemeClr val="bg1">
                <a:lumMod val="95000"/>
              </a:schemeClr>
            </a:solidFill>
          </a:ln>
        </p:spPr>
      </p:pic>
      <p:sp>
        <p:nvSpPr>
          <p:cNvPr id="3" name="吹き出し: 四角形 2">
            <a:extLst>
              <a:ext uri="{FF2B5EF4-FFF2-40B4-BE49-F238E27FC236}">
                <a16:creationId xmlns:a16="http://schemas.microsoft.com/office/drawing/2014/main" id="{4C1B1327-9266-A6BA-2E11-D47A6DAB47E3}"/>
              </a:ext>
            </a:extLst>
          </p:cNvPr>
          <p:cNvSpPr/>
          <p:nvPr/>
        </p:nvSpPr>
        <p:spPr>
          <a:xfrm flipH="1">
            <a:off x="6235590" y="3074404"/>
            <a:ext cx="2908410" cy="1132831"/>
          </a:xfrm>
          <a:prstGeom prst="wedgeRectCallout">
            <a:avLst>
              <a:gd name="adj1" fmla="val 10641"/>
              <a:gd name="adj2" fmla="val 9794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企業グループ全体</a:t>
            </a:r>
            <a:r>
              <a:rPr kumimoji="1" lang="ja-JP" altLang="en-US" sz="900" dirty="0">
                <a:solidFill>
                  <a:schemeClr val="tx1"/>
                </a:solidFill>
                <a:latin typeface="Meiryo UI" panose="020B0604030504040204" pitchFamily="50" charset="-128"/>
                <a:ea typeface="Meiryo UI" panose="020B0604030504040204" pitchFamily="50" charset="-128"/>
              </a:rPr>
              <a:t>としての</a:t>
            </a:r>
            <a:r>
              <a:rPr kumimoji="1" lang="en-US" altLang="ja-JP" sz="900" dirty="0">
                <a:solidFill>
                  <a:schemeClr val="tx1"/>
                </a:solidFill>
                <a:latin typeface="Meiryo UI" panose="020B0604030504040204" pitchFamily="50" charset="-128"/>
                <a:ea typeface="Meiryo UI" panose="020B0604030504040204" pitchFamily="50" charset="-128"/>
              </a:rPr>
              <a:t>100</a:t>
            </a:r>
            <a:r>
              <a:rPr kumimoji="1" lang="ja-JP" altLang="en-US" sz="900" dirty="0">
                <a:solidFill>
                  <a:schemeClr val="tx1"/>
                </a:solidFill>
                <a:latin typeface="Meiryo UI" panose="020B0604030504040204" pitchFamily="50" charset="-128"/>
                <a:ea typeface="Meiryo UI" panose="020B0604030504040204" pitchFamily="50" charset="-128"/>
              </a:rPr>
              <a:t>億宣言を貼付してください。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a:t>
            </a:r>
            <a:r>
              <a:rPr kumimoji="1" lang="ja-JP" altLang="en-US" sz="900" b="1" dirty="0">
                <a:solidFill>
                  <a:schemeClr val="tx1"/>
                </a:solidFill>
                <a:latin typeface="Meiryo UI" panose="020B0604030504040204" pitchFamily="50" charset="-128"/>
                <a:ea typeface="Meiryo UI" panose="020B0604030504040204" pitchFamily="50" charset="-128"/>
              </a:rPr>
              <a:t>各社</a:t>
            </a:r>
            <a:r>
              <a:rPr kumimoji="1" lang="ja-JP" altLang="en-US" sz="900" dirty="0">
                <a:solidFill>
                  <a:schemeClr val="tx1"/>
                </a:solidFill>
                <a:latin typeface="Meiryo UI" panose="020B0604030504040204" pitchFamily="50" charset="-128"/>
                <a:ea typeface="Meiryo UI" panose="020B0604030504040204" pitchFamily="50" charset="-128"/>
              </a:rPr>
              <a:t>（リース会社を除く）の</a:t>
            </a:r>
            <a:r>
              <a:rPr kumimoji="1" lang="en-US" altLang="ja-JP" sz="900" dirty="0">
                <a:solidFill>
                  <a:schemeClr val="tx1"/>
                </a:solidFill>
                <a:latin typeface="Meiryo UI" panose="020B0604030504040204" pitchFamily="50" charset="-128"/>
                <a:ea typeface="Meiryo UI" panose="020B0604030504040204" pitchFamily="50" charset="-128"/>
              </a:rPr>
              <a:t>100</a:t>
            </a:r>
            <a:r>
              <a:rPr kumimoji="1" lang="ja-JP" altLang="en-US" sz="900" dirty="0">
                <a:solidFill>
                  <a:schemeClr val="tx1"/>
                </a:solidFill>
                <a:latin typeface="Meiryo UI" panose="020B0604030504040204" pitchFamily="50" charset="-128"/>
                <a:ea typeface="Meiryo UI" panose="020B0604030504040204" pitchFamily="50" charset="-128"/>
              </a:rPr>
              <a:t>億宣言を貼付してください。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12042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2451938"/>
            <a:ext cx="7905920" cy="4372374"/>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2451939"/>
            <a:ext cx="852808" cy="432948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事業戦略</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rPr>
              <a:t>経営者のシナリオ</a:t>
            </a:r>
            <a:r>
              <a:rPr kumimoji="1" lang="en-US" altLang="ja-JP" sz="1200" b="1" dirty="0">
                <a:solidFill>
                  <a:schemeClr val="tx1"/>
                </a:solidFill>
                <a:latin typeface="Meiryo UI" panose="020B0604030504040204" pitchFamily="50" charset="-128"/>
                <a:ea typeface="Meiryo UI" panose="020B0604030504040204" pitchFamily="50" charset="-128"/>
              </a:rPr>
              <a:t>)</a:t>
            </a:r>
          </a:p>
        </p:txBody>
      </p:sp>
      <p:sp>
        <p:nvSpPr>
          <p:cNvPr id="8" name="正方形/長方形 7">
            <a:extLst>
              <a:ext uri="{FF2B5EF4-FFF2-40B4-BE49-F238E27FC236}">
                <a16:creationId xmlns:a16="http://schemas.microsoft.com/office/drawing/2014/main" id="{1AB237C8-ADEA-A255-42FA-978B940868EE}"/>
              </a:ext>
            </a:extLst>
          </p:cNvPr>
          <p:cNvSpPr/>
          <p:nvPr/>
        </p:nvSpPr>
        <p:spPr>
          <a:xfrm>
            <a:off x="7044001" y="2451939"/>
            <a:ext cx="852808" cy="2066861"/>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896809" y="3250601"/>
            <a:ext cx="1141973" cy="4692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p>
        </p:txBody>
      </p:sp>
      <p:sp>
        <p:nvSpPr>
          <p:cNvPr id="16" name="吹き出し: 四角形 15">
            <a:extLst>
              <a:ext uri="{FF2B5EF4-FFF2-40B4-BE49-F238E27FC236}">
                <a16:creationId xmlns:a16="http://schemas.microsoft.com/office/drawing/2014/main" id="{6F701F20-0740-9099-651D-60664F0614A3}"/>
              </a:ext>
            </a:extLst>
          </p:cNvPr>
          <p:cNvSpPr/>
          <p:nvPr/>
        </p:nvSpPr>
        <p:spPr>
          <a:xfrm>
            <a:off x="5302121" y="4381744"/>
            <a:ext cx="3213229" cy="831651"/>
          </a:xfrm>
          <a:prstGeom prst="wedgeRectCallout">
            <a:avLst>
              <a:gd name="adj1" fmla="val 37199"/>
              <a:gd name="adj2" fmla="val -111255"/>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事業費には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D</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a:t>
            </a:r>
            <a:r>
              <a:rPr kumimoji="1" lang="en-US" altLang="ja-JP" sz="900" dirty="0">
                <a:solidFill>
                  <a:srgbClr val="FF0000"/>
                </a:solidFill>
                <a:latin typeface="Meiryo UI" panose="020B0604030504040204" pitchFamily="50" charset="-128"/>
                <a:ea typeface="Meiryo UI" panose="020B0604030504040204" pitchFamily="50" charset="-128"/>
              </a:rPr>
              <a:t>A</a:t>
            </a:r>
            <a:r>
              <a:rPr kumimoji="1" lang="ja-JP" altLang="en-US" sz="900" dirty="0">
                <a:solidFill>
                  <a:srgbClr val="FF0000"/>
                </a:solidFill>
                <a:latin typeface="Meiryo UI" panose="020B0604030504040204" pitchFamily="50" charset="-128"/>
                <a:ea typeface="Meiryo UI" panose="020B0604030504040204" pitchFamily="50" charset="-128"/>
              </a:rPr>
              <a:t>）本補助事業全体に要する経費（税抜き）合計」</a:t>
            </a:r>
            <a:r>
              <a:rPr kumimoji="1" lang="ja-JP" altLang="en-US" sz="900" dirty="0">
                <a:solidFill>
                  <a:schemeClr val="tx1"/>
                </a:solidFill>
                <a:latin typeface="Meiryo UI" panose="020B0604030504040204" pitchFamily="50" charset="-128"/>
                <a:ea typeface="Meiryo UI" panose="020B0604030504040204" pitchFamily="50" charset="-128"/>
              </a:rPr>
              <a:t>数値をご記入ください。</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補助額には、</a:t>
            </a:r>
            <a:r>
              <a:rPr kumimoji="1" lang="ja-JP" altLang="en-US" sz="900" dirty="0">
                <a:solidFill>
                  <a:srgbClr val="FF0000"/>
                </a:solidFill>
                <a:latin typeface="Meiryo UI" panose="020B0604030504040204" pitchFamily="50" charset="-128"/>
                <a:ea typeface="Meiryo UI" panose="020B0604030504040204" pitchFamily="50" charset="-128"/>
              </a:rPr>
              <a:t>様式</a:t>
            </a:r>
            <a:r>
              <a:rPr kumimoji="1" lang="en-US" altLang="ja-JP" sz="900" dirty="0">
                <a:solidFill>
                  <a:srgbClr val="FF0000"/>
                </a:solidFill>
                <a:latin typeface="Meiryo UI" panose="020B0604030504040204" pitchFamily="50" charset="-128"/>
                <a:ea typeface="Meiryo UI" panose="020B0604030504040204" pitchFamily="50" charset="-128"/>
              </a:rPr>
              <a:t>2</a:t>
            </a:r>
            <a:r>
              <a:rPr kumimoji="1" lang="ja-JP" altLang="en-US" sz="900" dirty="0">
                <a:solidFill>
                  <a:srgbClr val="FF0000"/>
                </a:solidFill>
                <a:latin typeface="Meiryo UI" panose="020B0604030504040204" pitchFamily="50" charset="-128"/>
                <a:ea typeface="Meiryo UI" panose="020B0604030504040204" pitchFamily="50" charset="-128"/>
              </a:rPr>
              <a:t>「③経費明細書」の</a:t>
            </a:r>
            <a:r>
              <a:rPr kumimoji="1" lang="en-US" altLang="ja-JP" sz="900" dirty="0">
                <a:solidFill>
                  <a:srgbClr val="FF0000"/>
                </a:solidFill>
                <a:latin typeface="Meiryo UI" panose="020B0604030504040204" pitchFamily="50" charset="-128"/>
                <a:ea typeface="Meiryo UI" panose="020B0604030504040204" pitchFamily="50" charset="-128"/>
              </a:rPr>
              <a:t>F</a:t>
            </a:r>
            <a:r>
              <a:rPr kumimoji="1" lang="ja-JP" altLang="en-US" sz="900" dirty="0">
                <a:solidFill>
                  <a:srgbClr val="FF0000"/>
                </a:solidFill>
                <a:latin typeface="Meiryo UI" panose="020B0604030504040204" pitchFamily="50" charset="-128"/>
                <a:ea typeface="Meiryo UI" panose="020B0604030504040204" pitchFamily="50" charset="-128"/>
              </a:rPr>
              <a:t>列</a:t>
            </a:r>
            <a:r>
              <a:rPr kumimoji="1" lang="en-US" altLang="ja-JP" sz="900" dirty="0">
                <a:solidFill>
                  <a:srgbClr val="FF0000"/>
                </a:solidFill>
                <a:latin typeface="Meiryo UI" panose="020B0604030504040204" pitchFamily="50" charset="-128"/>
                <a:ea typeface="Meiryo UI" panose="020B0604030504040204" pitchFamily="50" charset="-128"/>
              </a:rPr>
              <a:t>27</a:t>
            </a:r>
            <a:r>
              <a:rPr kumimoji="1" lang="ja-JP" altLang="en-US" sz="900" dirty="0">
                <a:solidFill>
                  <a:srgbClr val="FF0000"/>
                </a:solidFill>
                <a:latin typeface="Meiryo UI" panose="020B0604030504040204" pitchFamily="50" charset="-128"/>
                <a:ea typeface="Meiryo UI" panose="020B0604030504040204" pitchFamily="50" charset="-128"/>
              </a:rPr>
              <a:t>行目「 （</a:t>
            </a:r>
            <a:r>
              <a:rPr kumimoji="1" lang="en-US" altLang="ja-JP" sz="900" dirty="0">
                <a:solidFill>
                  <a:srgbClr val="FF0000"/>
                </a:solidFill>
                <a:latin typeface="Meiryo UI" panose="020B0604030504040204" pitchFamily="50" charset="-128"/>
                <a:ea typeface="Meiryo UI" panose="020B0604030504040204" pitchFamily="50" charset="-128"/>
              </a:rPr>
              <a:t>C</a:t>
            </a:r>
            <a:r>
              <a:rPr kumimoji="1" lang="ja-JP" altLang="en-US" sz="900" dirty="0">
                <a:solidFill>
                  <a:srgbClr val="FF0000"/>
                </a:solidFill>
                <a:latin typeface="Meiryo UI" panose="020B0604030504040204" pitchFamily="50" charset="-128"/>
                <a:ea typeface="Meiryo UI" panose="020B0604030504040204" pitchFamily="50" charset="-128"/>
              </a:rPr>
              <a:t>）補助金交付申請額 合計 」</a:t>
            </a:r>
            <a:r>
              <a:rPr kumimoji="1" lang="ja-JP" altLang="en-US" sz="900" dirty="0">
                <a:solidFill>
                  <a:schemeClr val="tx1"/>
                </a:solidFill>
                <a:latin typeface="Meiryo UI" panose="020B0604030504040204" pitchFamily="50" charset="-128"/>
                <a:ea typeface="Meiryo UI" panose="020B0604030504040204" pitchFamily="50" charset="-128"/>
              </a:rPr>
              <a:t>の数値をご記入ください。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763A0B46-2D77-3B53-219D-345766C08F5C}"/>
              </a:ext>
            </a:extLst>
          </p:cNvPr>
          <p:cNvSpPr/>
          <p:nvPr/>
        </p:nvSpPr>
        <p:spPr>
          <a:xfrm>
            <a:off x="107156" y="1308318"/>
            <a:ext cx="8884444" cy="1099392"/>
          </a:xfrm>
          <a:prstGeom prst="rect">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（売上高</a:t>
            </a: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億実現に向けた中長期的な経営ビジョンや計画（</a:t>
            </a:r>
            <a:r>
              <a:rPr kumimoji="1" lang="en-US" altLang="ja-JP" sz="1200" dirty="0">
                <a:solidFill>
                  <a:schemeClr val="tx1"/>
                </a:solidFill>
                <a:latin typeface="Meiryo UI" panose="020B0604030504040204" pitchFamily="50" charset="-128"/>
                <a:ea typeface="Meiryo UI" panose="020B0604030504040204" pitchFamily="50" charset="-128"/>
              </a:rPr>
              <a:t>P.5</a:t>
            </a:r>
            <a:r>
              <a:rPr kumimoji="1" lang="ja-JP" altLang="en-US" sz="1200" dirty="0">
                <a:solidFill>
                  <a:schemeClr val="tx1"/>
                </a:solidFill>
                <a:latin typeface="Meiryo UI" panose="020B0604030504040204" pitchFamily="50" charset="-128"/>
                <a:ea typeface="Meiryo UI" panose="020B0604030504040204" pitchFamily="50" charset="-128"/>
              </a:rPr>
              <a:t>）を念頭に）、以下の点を踏まえ、補助事業期間を含む今後５年程度の事業戦略をご記載ください（どのように当該補助事業が効果的に組み込まれているか）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経営者の明確なシナリオとともに事業戦略が論理的に構築されていること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自社の成長余力、変化余力を最大限伸張し、従前よりも一段上となる成長を目指した企業の行動変容が示されたものとなっていること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設定する売上高成長率、付加価値増加率、売上高投資比率、賃上げ等の目標を達成できる事業戦略となっていること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79388">
              <a:buFont typeface="Wingdings" panose="05000000000000000000" pitchFamily="2" charset="2"/>
              <a:buChar char="ü"/>
            </a:pPr>
            <a:r>
              <a:rPr kumimoji="1" lang="ja-JP" altLang="en-US" sz="1200" dirty="0">
                <a:solidFill>
                  <a:schemeClr val="tx1"/>
                </a:solidFill>
                <a:latin typeface="Meiryo UI" panose="020B0604030504040204" pitchFamily="50" charset="-128"/>
                <a:ea typeface="Meiryo UI" panose="020B0604030504040204" pitchFamily="50" charset="-128"/>
              </a:rPr>
              <a:t>外部環境・内部環境（経営力</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イ</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 ）の分析を踏まえたものとなっていること</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a:xfrm>
            <a:off x="7086600" y="6467302"/>
            <a:ext cx="2057400" cy="365125"/>
          </a:xfrm>
        </p:spPr>
        <p:txBody>
          <a:bodyPr/>
          <a:lstStyle/>
          <a:p>
            <a:fld id="{70AD163A-2AD1-4CCD-B429-51A5FDE21725}" type="slidenum">
              <a:rPr kumimoji="1" lang="ja-JP" altLang="en-US" smtClean="0"/>
              <a:t>7</a:t>
            </a:fld>
            <a:endParaRPr kumimoji="1" lang="ja-JP" altLang="en-US" dirty="0"/>
          </a:p>
        </p:txBody>
      </p:sp>
      <p:sp>
        <p:nvSpPr>
          <p:cNvPr id="26" name="四角形: 1 つの角を切り取る 25">
            <a:extLst>
              <a:ext uri="{FF2B5EF4-FFF2-40B4-BE49-F238E27FC236}">
                <a16:creationId xmlns:a16="http://schemas.microsoft.com/office/drawing/2014/main" id="{3CD91AEA-731E-9AEC-718B-71C5225FADC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1DCA2DC9-D133-F3EA-B41F-CB4D7E1BBA2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8" name="四角形: 1 つの角を切り取る 27">
            <a:extLst>
              <a:ext uri="{FF2B5EF4-FFF2-40B4-BE49-F238E27FC236}">
                <a16:creationId xmlns:a16="http://schemas.microsoft.com/office/drawing/2014/main" id="{E50AAD9C-8322-BDDD-F7A5-EA199E00659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 name="吹き出し: 四角形 2">
            <a:extLst>
              <a:ext uri="{FF2B5EF4-FFF2-40B4-BE49-F238E27FC236}">
                <a16:creationId xmlns:a16="http://schemas.microsoft.com/office/drawing/2014/main" id="{A772BC0C-EF3A-04C7-D6BC-9370F87570C8}"/>
              </a:ext>
            </a:extLst>
          </p:cNvPr>
          <p:cNvSpPr/>
          <p:nvPr/>
        </p:nvSpPr>
        <p:spPr>
          <a:xfrm flipH="1">
            <a:off x="1249840" y="4627413"/>
            <a:ext cx="3093559" cy="128803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としての事業戦略をご記載ください。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6640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補助事業</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の内容</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5922791" y="4627413"/>
            <a:ext cx="3080570" cy="215401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a:xfrm>
            <a:off x="7086600" y="6480629"/>
            <a:ext cx="2057400" cy="365125"/>
          </a:xfrm>
        </p:spPr>
        <p:txBody>
          <a:bodyPr/>
          <a:lstStyle/>
          <a:p>
            <a:fld id="{70AD163A-2AD1-4CCD-B429-51A5FDE21725}" type="slidenum">
              <a:rPr kumimoji="1" lang="ja-JP" altLang="en-US" smtClean="0"/>
              <a:t>8</a:t>
            </a:fld>
            <a:endParaRPr kumimoji="1" lang="ja-JP" altLang="en-US" dirty="0"/>
          </a:p>
        </p:txBody>
      </p:sp>
      <p:sp>
        <p:nvSpPr>
          <p:cNvPr id="26" name="四角形: 1 つの角を切り取る 25">
            <a:extLst>
              <a:ext uri="{FF2B5EF4-FFF2-40B4-BE49-F238E27FC236}">
                <a16:creationId xmlns:a16="http://schemas.microsoft.com/office/drawing/2014/main" id="{3CD91AEA-731E-9AEC-718B-71C5225FADC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1DCA2DC9-D133-F3EA-B41F-CB4D7E1BBA2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8" name="四角形: 1 つの角を切り取る 27">
            <a:extLst>
              <a:ext uri="{FF2B5EF4-FFF2-40B4-BE49-F238E27FC236}">
                <a16:creationId xmlns:a16="http://schemas.microsoft.com/office/drawing/2014/main" id="{E50AAD9C-8322-BDDD-F7A5-EA199E00659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 name="吹き出し: 四角形 2">
            <a:extLst>
              <a:ext uri="{FF2B5EF4-FFF2-40B4-BE49-F238E27FC236}">
                <a16:creationId xmlns:a16="http://schemas.microsoft.com/office/drawing/2014/main" id="{A772BC0C-EF3A-04C7-D6BC-9370F87570C8}"/>
              </a:ext>
            </a:extLst>
          </p:cNvPr>
          <p:cNvSpPr/>
          <p:nvPr/>
        </p:nvSpPr>
        <p:spPr>
          <a:xfrm flipH="1">
            <a:off x="1249841" y="4627413"/>
            <a:ext cx="3080570" cy="1288032"/>
          </a:xfrm>
          <a:prstGeom prst="wedgeRectCallout">
            <a:avLst>
              <a:gd name="adj1" fmla="val 51862"/>
              <a:gd name="adj2" fmla="val -87090"/>
            </a:avLst>
          </a:prstGeom>
          <a:solidFill>
            <a:schemeClr val="accent4">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en-US" altLang="ja-JP" sz="900" dirty="0">
                <a:solidFill>
                  <a:schemeClr val="tx1"/>
                </a:solidFill>
                <a:latin typeface="Meiryo UI" panose="020B0604030504040204" pitchFamily="50" charset="-128"/>
                <a:ea typeface="Meiryo UI" panose="020B0604030504040204" pitchFamily="50" charset="-128"/>
              </a:rPr>
              <a:t>【</a:t>
            </a:r>
            <a:r>
              <a:rPr kumimoji="1" lang="ja-JP" altLang="en-US" sz="900" dirty="0">
                <a:solidFill>
                  <a:schemeClr val="tx1"/>
                </a:solidFill>
                <a:latin typeface="Meiryo UI" panose="020B0604030504040204" pitchFamily="50" charset="-128"/>
                <a:ea typeface="Meiryo UI" panose="020B0604030504040204" pitchFamily="50" charset="-128"/>
              </a:rPr>
              <a:t>記載にあたる留意事項</a:t>
            </a:r>
            <a:r>
              <a:rPr kumimoji="1" lang="en-US" altLang="ja-JP" sz="900" dirty="0">
                <a:solidFill>
                  <a:schemeClr val="tx1"/>
                </a:solidFill>
                <a:latin typeface="Meiryo UI" panose="020B0604030504040204" pitchFamily="50" charset="-128"/>
                <a:ea typeface="Meiryo UI" panose="020B0604030504040204" pitchFamily="50" charset="-128"/>
              </a:rPr>
              <a:t>】</a:t>
            </a:r>
          </a:p>
          <a:p>
            <a:pPr defTabSz="742950"/>
            <a:r>
              <a:rPr kumimoji="1" lang="ja-JP" altLang="en-US" sz="900" dirty="0">
                <a:solidFill>
                  <a:schemeClr val="tx1"/>
                </a:solidFill>
                <a:latin typeface="Meiryo UI" panose="020B0604030504040204" pitchFamily="50" charset="-128"/>
                <a:ea typeface="Meiryo UI" panose="020B0604030504040204" pitchFamily="50" charset="-128"/>
              </a:rPr>
              <a:t>コンソーシアム形式の場合</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①企業グループとしてコンソーシアムを組む場合</a:t>
            </a:r>
            <a:endParaRPr kumimoji="1" lang="en-US" altLang="ja-JP" sz="900" b="1"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としての補助事業の内容をご記載ください。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a:p>
            <a:pPr defTabSz="742950"/>
            <a:r>
              <a:rPr kumimoji="1" lang="ja-JP" altLang="en-US" sz="900" b="1" dirty="0">
                <a:solidFill>
                  <a:schemeClr val="tx1"/>
                </a:solidFill>
                <a:latin typeface="Meiryo UI" panose="020B0604030504040204" pitchFamily="50" charset="-128"/>
                <a:ea typeface="Meiryo UI" panose="020B0604030504040204" pitchFamily="50" charset="-128"/>
              </a:rPr>
              <a:t>②異なる企業間でコンソーシアムを組む場合</a:t>
            </a:r>
            <a:br>
              <a:rPr kumimoji="1" lang="en-US" altLang="ja-JP" sz="900" dirty="0">
                <a:solidFill>
                  <a:schemeClr val="tx1"/>
                </a:solidFill>
                <a:latin typeface="Meiryo UI" panose="020B0604030504040204" pitchFamily="50" charset="-128"/>
                <a:ea typeface="Meiryo UI" panose="020B0604030504040204" pitchFamily="50" charset="-128"/>
              </a:rPr>
            </a:br>
            <a:r>
              <a:rPr kumimoji="1" lang="ja-JP" altLang="en-US" sz="900" dirty="0">
                <a:solidFill>
                  <a:schemeClr val="tx1"/>
                </a:solidFill>
                <a:latin typeface="Meiryo UI" panose="020B0604030504040204" pitchFamily="50" charset="-128"/>
                <a:ea typeface="Meiryo UI" panose="020B0604030504040204" pitchFamily="50" charset="-128"/>
              </a:rPr>
              <a:t>→補助事業期間を含む今後５年程度の</a:t>
            </a:r>
            <a:r>
              <a:rPr kumimoji="1" lang="ja-JP" altLang="en-US" sz="900" b="1" dirty="0">
                <a:solidFill>
                  <a:schemeClr val="tx1"/>
                </a:solidFill>
                <a:latin typeface="Meiryo UI" panose="020B0604030504040204" pitchFamily="50" charset="-128"/>
                <a:ea typeface="Meiryo UI" panose="020B0604030504040204" pitchFamily="50" charset="-128"/>
              </a:rPr>
              <a:t>コンソーシアム全体</a:t>
            </a:r>
            <a:r>
              <a:rPr kumimoji="1" lang="ja-JP" altLang="en-US" sz="900" dirty="0">
                <a:solidFill>
                  <a:schemeClr val="tx1"/>
                </a:solidFill>
                <a:latin typeface="Meiryo UI" panose="020B0604030504040204" pitchFamily="50" charset="-128"/>
                <a:ea typeface="Meiryo UI" panose="020B0604030504040204" pitchFamily="50" charset="-128"/>
              </a:rPr>
              <a:t>としての補助事業</a:t>
            </a:r>
            <a:r>
              <a:rPr kumimoji="1" lang="ja-JP" altLang="en-US" sz="900">
                <a:solidFill>
                  <a:schemeClr val="tx1"/>
                </a:solidFill>
                <a:latin typeface="Meiryo UI" panose="020B0604030504040204" pitchFamily="50" charset="-128"/>
                <a:ea typeface="Meiryo UI" panose="020B0604030504040204" pitchFamily="50" charset="-128"/>
              </a:rPr>
              <a:t>の内容を</a:t>
            </a:r>
            <a:r>
              <a:rPr kumimoji="1" lang="ja-JP" altLang="en-US" sz="900" dirty="0">
                <a:solidFill>
                  <a:schemeClr val="tx1"/>
                </a:solidFill>
                <a:latin typeface="Meiryo UI" panose="020B0604030504040204" pitchFamily="50" charset="-128"/>
                <a:ea typeface="Meiryo UI" panose="020B0604030504040204" pitchFamily="50" charset="-128"/>
              </a:rPr>
              <a:t>ご記載ください。</a:t>
            </a:r>
            <a:endParaRPr kumimoji="1" lang="en-US" altLang="ja-JP" sz="9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896073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3afe849-0a7d-4b5c-a4c6-e09e509d0d50" xsi:nil="true"/>
    <lcf76f155ced4ddcb4097134ff3c332f xmlns="f10c3115-b683-47ad-a799-ba10eee1d2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8FBEE853CA869F449199A068B448201D" ma:contentTypeVersion="14" ma:contentTypeDescription="新しいドキュメントを作成します。" ma:contentTypeScope="" ma:versionID="a0472d2fcb066cfa1cd1aa6029393c84">
  <xsd:schema xmlns:xsd="http://www.w3.org/2001/XMLSchema" xmlns:xs="http://www.w3.org/2001/XMLSchema" xmlns:p="http://schemas.microsoft.com/office/2006/metadata/properties" xmlns:ns2="f10c3115-b683-47ad-a799-ba10eee1d248" xmlns:ns3="f3afe849-0a7d-4b5c-a4c6-e09e509d0d50" targetNamespace="http://schemas.microsoft.com/office/2006/metadata/properties" ma:root="true" ma:fieldsID="22f88e309560f5069342eaf7ad0a2a3a" ns2:_="" ns3:_="">
    <xsd:import namespace="f10c3115-b683-47ad-a799-ba10eee1d248"/>
    <xsd:import namespace="f3afe849-0a7d-4b5c-a4c6-e09e509d0d5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0c3115-b683-47ad-a799-ba10eee1d2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afe849-0a7d-4b5c-a4c6-e09e509d0d5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3e1f6f2-a16b-4373-8af0-88f70ab48b12}" ma:internalName="TaxCatchAll" ma:showField="CatchAllData" ma:web="f3afe849-0a7d-4b5c-a4c6-e09e509d0d5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5E5606-7102-4EDD-8250-8FF6EDACD1BF}">
  <ds:schemaRefs>
    <ds:schemaRef ds:uri="http://schemas.microsoft.com/office/2006/documentManagement/types"/>
    <ds:schemaRef ds:uri="http://purl.org/dc/elements/1.1/"/>
    <ds:schemaRef ds:uri="http://purl.org/dc/terms/"/>
    <ds:schemaRef ds:uri="http://www.w3.org/XML/1998/namespace"/>
    <ds:schemaRef ds:uri="http://schemas.microsoft.com/office/2006/metadata/properties"/>
    <ds:schemaRef ds:uri="e76ef90a-f268-4ef6-9530-1f7b9b7df3c1"/>
    <ds:schemaRef ds:uri="http://purl.org/dc/dcmitype/"/>
    <ds:schemaRef ds:uri="http://schemas.microsoft.com/office/infopath/2007/PartnerControls"/>
    <ds:schemaRef ds:uri="http://schemas.openxmlformats.org/package/2006/metadata/core-properties"/>
    <ds:schemaRef ds:uri="09ff7ea9-f1d2-4e03-a6ea-85841ea43851"/>
    <ds:schemaRef ds:uri="f3afe849-0a7d-4b5c-a4c6-e09e509d0d50"/>
    <ds:schemaRef ds:uri="f10c3115-b683-47ad-a799-ba10eee1d248"/>
  </ds:schemaRefs>
</ds:datastoreItem>
</file>

<file path=customXml/itemProps2.xml><?xml version="1.0" encoding="utf-8"?>
<ds:datastoreItem xmlns:ds="http://schemas.openxmlformats.org/officeDocument/2006/customXml" ds:itemID="{B62F6702-7286-425F-A90C-02FB6CB566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0c3115-b683-47ad-a799-ba10eee1d248"/>
    <ds:schemaRef ds:uri="f3afe849-0a7d-4b5c-a4c6-e09e509d0d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CE84D2-ED56-471D-AAE4-BAFAD208B7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TM10001114[[fn=ギャラリー]]</Template>
  <TotalTime>3692</TotalTime>
  <Words>8903</Words>
  <PresentationFormat>画面に合わせる (4:3)</PresentationFormat>
  <Paragraphs>1044</Paragraphs>
  <Slides>37</Slides>
  <Notes>2</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2025-02-07T06:10:36Z</dcterms:created>
  <dcterms:modified xsi:type="dcterms:W3CDTF">2025-03-28T06:47:24Z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0x0101008FBEE853CA869F449199A068B448201D</vt:lpwstr>
  </property>
</Properties>
</file>