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60" r:id="rId4"/>
  </p:sldMasterIdLst>
  <p:notesMasterIdLst>
    <p:notesMasterId r:id="rId42"/>
  </p:notesMasterIdLst>
  <p:handoutMasterIdLst>
    <p:handoutMasterId r:id="rId43"/>
  </p:handoutMasterIdLst>
  <p:sldIdLst>
    <p:sldId id="2145705358" r:id="rId5"/>
    <p:sldId id="2145705366" r:id="rId6"/>
    <p:sldId id="2145705361" r:id="rId7"/>
    <p:sldId id="2145705365" r:id="rId8"/>
    <p:sldId id="2145705390" r:id="rId9"/>
    <p:sldId id="2145705367" r:id="rId10"/>
    <p:sldId id="2145705394" r:id="rId11"/>
    <p:sldId id="2145705372" r:id="rId12"/>
    <p:sldId id="2145705421" r:id="rId13"/>
    <p:sldId id="2145705408" r:id="rId14"/>
    <p:sldId id="2145705374" r:id="rId15"/>
    <p:sldId id="2145705382" r:id="rId16"/>
    <p:sldId id="2145705368" r:id="rId17"/>
    <p:sldId id="2145705386" r:id="rId18"/>
    <p:sldId id="2145705375" r:id="rId19"/>
    <p:sldId id="2145705369" r:id="rId20"/>
    <p:sldId id="2145705373" r:id="rId21"/>
    <p:sldId id="2145705371" r:id="rId22"/>
    <p:sldId id="2145705418" r:id="rId23"/>
    <p:sldId id="2145705419" r:id="rId24"/>
    <p:sldId id="2145705391" r:id="rId25"/>
    <p:sldId id="2145705376" r:id="rId26"/>
    <p:sldId id="2145705420" r:id="rId27"/>
    <p:sldId id="2145705377" r:id="rId28"/>
    <p:sldId id="2145705396" r:id="rId29"/>
    <p:sldId id="2145705406" r:id="rId30"/>
    <p:sldId id="2145705399" r:id="rId31"/>
    <p:sldId id="2145705409" r:id="rId32"/>
    <p:sldId id="2145705410" r:id="rId33"/>
    <p:sldId id="2145705392" r:id="rId34"/>
    <p:sldId id="2145705380" r:id="rId35"/>
    <p:sldId id="2145705387" r:id="rId36"/>
    <p:sldId id="2145705417" r:id="rId37"/>
    <p:sldId id="2145705384" r:id="rId38"/>
    <p:sldId id="2145705385" r:id="rId39"/>
    <p:sldId id="2145705381" r:id="rId40"/>
    <p:sldId id="2145705412" r:id="rId4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EFC3722-4EB1-9DAF-D717-DCF5490DE899}" name="肥爪 智紀/社会政策コンサルティング部/RT" initials="智肥" userId="S::tomoki.hizume@mizuho-rt.co.jp::d9d4d70c-f461-419b-975d-7ef8081558b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BDCE9"/>
    <a:srgbClr val="5ED4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6EA6B9-9AA8-421E-BD20-7C500634E741}" v="91" dt="2025-03-28T00:43:01.040"/>
    <p1510:client id="{69D8C7C0-D0DD-4E51-9CFB-232FEC0D7823}" v="192" dt="2025-03-27T23:11:55.99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94660"/>
  </p:normalViewPr>
  <p:slideViewPr>
    <p:cSldViewPr snapToGrid="0">
      <p:cViewPr varScale="1">
        <p:scale>
          <a:sx n="94" d="100"/>
          <a:sy n="94" d="100"/>
        </p:scale>
        <p:origin x="1968" y="3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赤松 寛明" userId="bbd9113c-68f3-4e54-bb95-739569a48f58" providerId="ADAL" clId="{306EA6B9-9AA8-421E-BD20-7C500634E741}"/>
    <pc:docChg chg="undo custSel addSld modSld">
      <pc:chgData name="赤松 寛明" userId="bbd9113c-68f3-4e54-bb95-739569a48f58" providerId="ADAL" clId="{306EA6B9-9AA8-421E-BD20-7C500634E741}" dt="2025-03-28T00:43:02.021" v="569" actId="20577"/>
      <pc:docMkLst>
        <pc:docMk/>
      </pc:docMkLst>
      <pc:sldChg chg="modSp mod">
        <pc:chgData name="赤松 寛明" userId="bbd9113c-68f3-4e54-bb95-739569a48f58" providerId="ADAL" clId="{306EA6B9-9AA8-421E-BD20-7C500634E741}" dt="2025-03-28T00:34:14.949" v="329" actId="13926"/>
        <pc:sldMkLst>
          <pc:docMk/>
          <pc:sldMk cId="3344540514" sldId="2145705358"/>
        </pc:sldMkLst>
        <pc:spChg chg="mod">
          <ac:chgData name="赤松 寛明" userId="bbd9113c-68f3-4e54-bb95-739569a48f58" providerId="ADAL" clId="{306EA6B9-9AA8-421E-BD20-7C500634E741}" dt="2025-03-28T00:34:14.949" v="329" actId="13926"/>
          <ac:spMkLst>
            <pc:docMk/>
            <pc:sldMk cId="3344540514" sldId="2145705358"/>
            <ac:spMk id="6" creationId="{FB209A85-D99B-EE9C-8FCB-8444DC6BFC47}"/>
          </ac:spMkLst>
        </pc:spChg>
      </pc:sldChg>
      <pc:sldChg chg="modSp add mod">
        <pc:chgData name="赤松 寛明" userId="bbd9113c-68f3-4e54-bb95-739569a48f58" providerId="ADAL" clId="{306EA6B9-9AA8-421E-BD20-7C500634E741}" dt="2025-03-28T00:40:18.292" v="434"/>
        <pc:sldMkLst>
          <pc:docMk/>
          <pc:sldMk cId="1525600990" sldId="2145705367"/>
        </pc:sldMkLst>
        <pc:spChg chg="mod">
          <ac:chgData name="赤松 寛明" userId="bbd9113c-68f3-4e54-bb95-739569a48f58" providerId="ADAL" clId="{306EA6B9-9AA8-421E-BD20-7C500634E741}" dt="2025-03-28T00:40:18.292" v="434"/>
          <ac:spMkLst>
            <pc:docMk/>
            <pc:sldMk cId="1525600990" sldId="2145705367"/>
            <ac:spMk id="3" creationId="{586AEEB6-3354-D81B-BFB6-593C8DD6B4FE}"/>
          </ac:spMkLst>
        </pc:spChg>
      </pc:sldChg>
      <pc:sldChg chg="modSp mod">
        <pc:chgData name="赤松 寛明" userId="bbd9113c-68f3-4e54-bb95-739569a48f58" providerId="ADAL" clId="{306EA6B9-9AA8-421E-BD20-7C500634E741}" dt="2025-03-28T00:40:58.591" v="468" actId="20577"/>
        <pc:sldMkLst>
          <pc:docMk/>
          <pc:sldMk cId="2266406314" sldId="2145705372"/>
        </pc:sldMkLst>
        <pc:spChg chg="mod">
          <ac:chgData name="赤松 寛明" userId="bbd9113c-68f3-4e54-bb95-739569a48f58" providerId="ADAL" clId="{306EA6B9-9AA8-421E-BD20-7C500634E741}" dt="2025-03-28T00:40:58.591" v="468" actId="20577"/>
          <ac:spMkLst>
            <pc:docMk/>
            <pc:sldMk cId="2266406314" sldId="2145705372"/>
            <ac:spMk id="3" creationId="{A772BC0C-EF3A-04C7-D6BC-9370F87570C8}"/>
          </ac:spMkLst>
        </pc:spChg>
        <pc:spChg chg="mod">
          <ac:chgData name="赤松 寛明" userId="bbd9113c-68f3-4e54-bb95-739569a48f58" providerId="ADAL" clId="{306EA6B9-9AA8-421E-BD20-7C500634E741}" dt="2025-03-28T00:28:09.706" v="172" actId="13926"/>
          <ac:spMkLst>
            <pc:docMk/>
            <pc:sldMk cId="2266406314" sldId="2145705372"/>
            <ac:spMk id="7" creationId="{D18FAAFE-37D1-B744-1F79-219B4D83BD6E}"/>
          </ac:spMkLst>
        </pc:spChg>
        <pc:spChg chg="mod">
          <ac:chgData name="赤松 寛明" userId="bbd9113c-68f3-4e54-bb95-739569a48f58" providerId="ADAL" clId="{306EA6B9-9AA8-421E-BD20-7C500634E741}" dt="2025-03-28T00:35:07.272" v="330" actId="13926"/>
          <ac:spMkLst>
            <pc:docMk/>
            <pc:sldMk cId="2266406314" sldId="2145705372"/>
            <ac:spMk id="25" creationId="{763A0B46-2D77-3B53-219D-345766C08F5C}"/>
          </ac:spMkLst>
        </pc:spChg>
      </pc:sldChg>
      <pc:sldChg chg="modSp mod">
        <pc:chgData name="赤松 寛明" userId="bbd9113c-68f3-4e54-bb95-739569a48f58" providerId="ADAL" clId="{306EA6B9-9AA8-421E-BD20-7C500634E741}" dt="2025-03-28T00:30:06.501" v="180" actId="13926"/>
        <pc:sldMkLst>
          <pc:docMk/>
          <pc:sldMk cId="1022027184" sldId="2145705376"/>
        </pc:sldMkLst>
        <pc:spChg chg="mod">
          <ac:chgData name="赤松 寛明" userId="bbd9113c-68f3-4e54-bb95-739569a48f58" providerId="ADAL" clId="{306EA6B9-9AA8-421E-BD20-7C500634E741}" dt="2025-03-28T00:30:06.501" v="180" actId="13926"/>
          <ac:spMkLst>
            <pc:docMk/>
            <pc:sldMk cId="1022027184" sldId="2145705376"/>
            <ac:spMk id="7" creationId="{C437AC8C-CA9A-D457-EF13-28686EE707ED}"/>
          </ac:spMkLst>
        </pc:spChg>
      </pc:sldChg>
      <pc:sldChg chg="modSp mod">
        <pc:chgData name="赤松 寛明" userId="bbd9113c-68f3-4e54-bb95-739569a48f58" providerId="ADAL" clId="{306EA6B9-9AA8-421E-BD20-7C500634E741}" dt="2025-03-28T00:12:09.272" v="0" actId="20577"/>
        <pc:sldMkLst>
          <pc:docMk/>
          <pc:sldMk cId="24909662" sldId="2145705381"/>
        </pc:sldMkLst>
        <pc:spChg chg="mod">
          <ac:chgData name="赤松 寛明" userId="bbd9113c-68f3-4e54-bb95-739569a48f58" providerId="ADAL" clId="{306EA6B9-9AA8-421E-BD20-7C500634E741}" dt="2025-03-28T00:12:09.272" v="0" actId="20577"/>
          <ac:spMkLst>
            <pc:docMk/>
            <pc:sldMk cId="24909662" sldId="2145705381"/>
            <ac:spMk id="11" creationId="{6CD9FE97-A9F7-270A-6BFD-62DF898467A5}"/>
          </ac:spMkLst>
        </pc:spChg>
      </pc:sldChg>
      <pc:sldChg chg="modSp mod">
        <pc:chgData name="赤松 寛明" userId="bbd9113c-68f3-4e54-bb95-739569a48f58" providerId="ADAL" clId="{306EA6B9-9AA8-421E-BD20-7C500634E741}" dt="2025-03-28T00:31:21.363" v="185" actId="13926"/>
        <pc:sldMkLst>
          <pc:docMk/>
          <pc:sldMk cId="1172090417" sldId="2145705406"/>
        </pc:sldMkLst>
        <pc:spChg chg="mod">
          <ac:chgData name="赤松 寛明" userId="bbd9113c-68f3-4e54-bb95-739569a48f58" providerId="ADAL" clId="{306EA6B9-9AA8-421E-BD20-7C500634E741}" dt="2025-03-28T00:31:21.363" v="185" actId="13926"/>
          <ac:spMkLst>
            <pc:docMk/>
            <pc:sldMk cId="1172090417" sldId="2145705406"/>
            <ac:spMk id="9" creationId="{41AE03F7-79B3-B367-D2C2-589EEE751D08}"/>
          </ac:spMkLst>
        </pc:spChg>
      </pc:sldChg>
      <pc:sldChg chg="modSp mod">
        <pc:chgData name="赤松 寛明" userId="bbd9113c-68f3-4e54-bb95-739569a48f58" providerId="ADAL" clId="{306EA6B9-9AA8-421E-BD20-7C500634E741}" dt="2025-03-28T00:32:25.014" v="328"/>
        <pc:sldMkLst>
          <pc:docMk/>
          <pc:sldMk cId="1247502948" sldId="2145705410"/>
        </pc:sldMkLst>
        <pc:spChg chg="mod">
          <ac:chgData name="赤松 寛明" userId="bbd9113c-68f3-4e54-bb95-739569a48f58" providerId="ADAL" clId="{306EA6B9-9AA8-421E-BD20-7C500634E741}" dt="2025-03-28T00:32:25.014" v="328"/>
          <ac:spMkLst>
            <pc:docMk/>
            <pc:sldMk cId="1247502948" sldId="2145705410"/>
            <ac:spMk id="4" creationId="{537B4F33-4853-AFCF-FDEB-38F7F10B62B6}"/>
          </ac:spMkLst>
        </pc:spChg>
        <pc:spChg chg="mod">
          <ac:chgData name="赤松 寛明" userId="bbd9113c-68f3-4e54-bb95-739569a48f58" providerId="ADAL" clId="{306EA6B9-9AA8-421E-BD20-7C500634E741}" dt="2025-03-28T00:31:50.727" v="216" actId="14100"/>
          <ac:spMkLst>
            <pc:docMk/>
            <pc:sldMk cId="1247502948" sldId="2145705410"/>
            <ac:spMk id="13" creationId="{14AD4EEA-0098-F4C4-4CEA-BD83DD22971C}"/>
          </ac:spMkLst>
        </pc:spChg>
      </pc:sldChg>
      <pc:sldChg chg="modSp mod">
        <pc:chgData name="赤松 寛明" userId="bbd9113c-68f3-4e54-bb95-739569a48f58" providerId="ADAL" clId="{306EA6B9-9AA8-421E-BD20-7C500634E741}" dt="2025-03-28T00:29:42.959" v="178" actId="13926"/>
        <pc:sldMkLst>
          <pc:docMk/>
          <pc:sldMk cId="3962352013" sldId="2145705418"/>
        </pc:sldMkLst>
        <pc:spChg chg="mod">
          <ac:chgData name="赤松 寛明" userId="bbd9113c-68f3-4e54-bb95-739569a48f58" providerId="ADAL" clId="{306EA6B9-9AA8-421E-BD20-7C500634E741}" dt="2025-03-28T00:29:42.959" v="178" actId="13926"/>
          <ac:spMkLst>
            <pc:docMk/>
            <pc:sldMk cId="3962352013" sldId="2145705418"/>
            <ac:spMk id="6" creationId="{91DD2F0F-222E-BDD8-417D-4B098FF7340B}"/>
          </ac:spMkLst>
        </pc:spChg>
        <pc:spChg chg="mod">
          <ac:chgData name="赤松 寛明" userId="bbd9113c-68f3-4e54-bb95-739569a48f58" providerId="ADAL" clId="{306EA6B9-9AA8-421E-BD20-7C500634E741}" dt="2025-03-28T00:29:42.959" v="178" actId="13926"/>
          <ac:spMkLst>
            <pc:docMk/>
            <pc:sldMk cId="3962352013" sldId="2145705418"/>
            <ac:spMk id="43" creationId="{AB77011C-7A9E-F32A-B624-7F3E43278004}"/>
          </ac:spMkLst>
        </pc:spChg>
      </pc:sldChg>
      <pc:sldChg chg="modSp mod">
        <pc:chgData name="赤松 寛明" userId="bbd9113c-68f3-4e54-bb95-739569a48f58" providerId="ADAL" clId="{306EA6B9-9AA8-421E-BD20-7C500634E741}" dt="2025-03-28T00:30:38.881" v="183" actId="108"/>
        <pc:sldMkLst>
          <pc:docMk/>
          <pc:sldMk cId="168783794" sldId="2145705419"/>
        </pc:sldMkLst>
        <pc:spChg chg="mod">
          <ac:chgData name="赤松 寛明" userId="bbd9113c-68f3-4e54-bb95-739569a48f58" providerId="ADAL" clId="{306EA6B9-9AA8-421E-BD20-7C500634E741}" dt="2025-03-28T00:29:49.381" v="179" actId="13926"/>
          <ac:spMkLst>
            <pc:docMk/>
            <pc:sldMk cId="168783794" sldId="2145705419"/>
            <ac:spMk id="5" creationId="{5AF79C1A-C6A3-6558-F8C7-F19B5597F8CE}"/>
          </ac:spMkLst>
        </pc:spChg>
        <pc:spChg chg="mod">
          <ac:chgData name="赤松 寛明" userId="bbd9113c-68f3-4e54-bb95-739569a48f58" providerId="ADAL" clId="{306EA6B9-9AA8-421E-BD20-7C500634E741}" dt="2025-03-28T00:30:38.881" v="183" actId="108"/>
          <ac:spMkLst>
            <pc:docMk/>
            <pc:sldMk cId="168783794" sldId="2145705419"/>
            <ac:spMk id="9" creationId="{15A7FC8F-04F9-764E-1AAC-E7EFE1A301C9}"/>
          </ac:spMkLst>
        </pc:spChg>
      </pc:sldChg>
      <pc:sldChg chg="addSp modSp mod">
        <pc:chgData name="赤松 寛明" userId="bbd9113c-68f3-4e54-bb95-739569a48f58" providerId="ADAL" clId="{306EA6B9-9AA8-421E-BD20-7C500634E741}" dt="2025-03-28T00:30:46.218" v="184"/>
        <pc:sldMkLst>
          <pc:docMk/>
          <pc:sldMk cId="3641527658" sldId="2145705420"/>
        </pc:sldMkLst>
        <pc:spChg chg="add mod">
          <ac:chgData name="赤松 寛明" userId="bbd9113c-68f3-4e54-bb95-739569a48f58" providerId="ADAL" clId="{306EA6B9-9AA8-421E-BD20-7C500634E741}" dt="2025-03-28T00:30:46.218" v="184"/>
          <ac:spMkLst>
            <pc:docMk/>
            <pc:sldMk cId="3641527658" sldId="2145705420"/>
            <ac:spMk id="8" creationId="{9EBB0E23-F625-36A3-76B0-35C83FFF057A}"/>
          </ac:spMkLst>
        </pc:spChg>
        <pc:spChg chg="mod">
          <ac:chgData name="赤松 寛明" userId="bbd9113c-68f3-4e54-bb95-739569a48f58" providerId="ADAL" clId="{306EA6B9-9AA8-421E-BD20-7C500634E741}" dt="2025-03-28T00:30:14.427" v="181" actId="13926"/>
          <ac:spMkLst>
            <pc:docMk/>
            <pc:sldMk cId="3641527658" sldId="2145705420"/>
            <ac:spMk id="14" creationId="{78C5B21C-2B65-BCB4-7EDB-1E2489912F02}"/>
          </ac:spMkLst>
        </pc:spChg>
      </pc:sldChg>
      <pc:sldChg chg="modSp mod">
        <pc:chgData name="赤松 寛明" userId="bbd9113c-68f3-4e54-bb95-739569a48f58" providerId="ADAL" clId="{306EA6B9-9AA8-421E-BD20-7C500634E741}" dt="2025-03-28T00:43:02.021" v="569" actId="20577"/>
        <pc:sldMkLst>
          <pc:docMk/>
          <pc:sldMk cId="1889607325" sldId="2145705421"/>
        </pc:sldMkLst>
        <pc:spChg chg="mod">
          <ac:chgData name="赤松 寛明" userId="bbd9113c-68f3-4e54-bb95-739569a48f58" providerId="ADAL" clId="{306EA6B9-9AA8-421E-BD20-7C500634E741}" dt="2025-03-28T00:43:02.021" v="569" actId="20577"/>
          <ac:spMkLst>
            <pc:docMk/>
            <pc:sldMk cId="1889607325" sldId="2145705421"/>
            <ac:spMk id="3" creationId="{A772BC0C-EF3A-04C7-D6BC-9370F87570C8}"/>
          </ac:spMkLst>
        </pc:spChg>
        <pc:spChg chg="mod">
          <ac:chgData name="赤松 寛明" userId="bbd9113c-68f3-4e54-bb95-739569a48f58" providerId="ADAL" clId="{306EA6B9-9AA8-421E-BD20-7C500634E741}" dt="2025-03-28T00:28:16.622" v="174" actId="13926"/>
          <ac:spMkLst>
            <pc:docMk/>
            <pc:sldMk cId="1889607325" sldId="2145705421"/>
            <ac:spMk id="5" creationId="{13B09AAD-7A6E-9918-3BD8-600908B6F007}"/>
          </ac:spMkLst>
        </pc:spChg>
        <pc:spChg chg="mod">
          <ac:chgData name="赤松 寛明" userId="bbd9113c-68f3-4e54-bb95-739569a48f58" providerId="ADAL" clId="{306EA6B9-9AA8-421E-BD20-7C500634E741}" dt="2025-03-28T00:28:13.481" v="173" actId="13926"/>
          <ac:spMkLst>
            <pc:docMk/>
            <pc:sldMk cId="1889607325" sldId="2145705421"/>
            <ac:spMk id="7" creationId="{D18FAAFE-37D1-B744-1F79-219B4D83BD6E}"/>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69575527-4B86-C942-3074-08E32497640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8D077691-A02B-AAFB-0A9B-3752DB8FEFE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1C40431-50DF-429D-8482-37A2682721C1}" type="datetimeFigureOut">
              <a:rPr kumimoji="1" lang="ja-JP" altLang="en-US" smtClean="0"/>
              <a:t>2025/3/28</a:t>
            </a:fld>
            <a:endParaRPr kumimoji="1" lang="ja-JP" altLang="en-US"/>
          </a:p>
        </p:txBody>
      </p:sp>
      <p:sp>
        <p:nvSpPr>
          <p:cNvPr id="4" name="フッター プレースホルダー 3">
            <a:extLst>
              <a:ext uri="{FF2B5EF4-FFF2-40B4-BE49-F238E27FC236}">
                <a16:creationId xmlns:a16="http://schemas.microsoft.com/office/drawing/2014/main" id="{DE79093F-D65D-3615-8FED-27B3E597260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04875CF3-CFA2-D789-8886-99F8C94A4C3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9451BA-8288-43C5-B198-3568E9794DCD}" type="slidenum">
              <a:rPr kumimoji="1" lang="ja-JP" altLang="en-US" smtClean="0"/>
              <a:t>‹#›</a:t>
            </a:fld>
            <a:endParaRPr kumimoji="1" lang="ja-JP" altLang="en-US"/>
          </a:p>
        </p:txBody>
      </p:sp>
    </p:spTree>
    <p:extLst>
      <p:ext uri="{BB962C8B-B14F-4D97-AF65-F5344CB8AC3E}">
        <p14:creationId xmlns:p14="http://schemas.microsoft.com/office/powerpoint/2010/main" val="10502815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F22936-4E02-4DC2-AFAE-0242D14DD297}" type="datetimeFigureOut">
              <a:rPr kumimoji="1" lang="ja-JP" altLang="en-US" smtClean="0"/>
              <a:t>2025/3/28</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6F4D09-5219-4E1F-AFEB-1F3ED8B11B0A}" type="slidenum">
              <a:rPr kumimoji="1" lang="ja-JP" altLang="en-US" smtClean="0"/>
              <a:t>‹#›</a:t>
            </a:fld>
            <a:endParaRPr kumimoji="1" lang="ja-JP" altLang="en-US"/>
          </a:p>
        </p:txBody>
      </p:sp>
    </p:spTree>
    <p:extLst>
      <p:ext uri="{BB962C8B-B14F-4D97-AF65-F5344CB8AC3E}">
        <p14:creationId xmlns:p14="http://schemas.microsoft.com/office/powerpoint/2010/main" val="174578864"/>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606F4D09-5219-4E1F-AFEB-1F3ED8B11B0A}" type="slidenum">
              <a:rPr kumimoji="1" lang="ja-JP" altLang="en-US" smtClean="0"/>
              <a:t>0</a:t>
            </a:fld>
            <a:endParaRPr kumimoji="1" lang="ja-JP" altLang="en-US"/>
          </a:p>
        </p:txBody>
      </p:sp>
    </p:spTree>
    <p:extLst>
      <p:ext uri="{BB962C8B-B14F-4D97-AF65-F5344CB8AC3E}">
        <p14:creationId xmlns:p14="http://schemas.microsoft.com/office/powerpoint/2010/main" val="12869564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606F4D09-5219-4E1F-AFEB-1F3ED8B11B0A}" type="slidenum">
              <a:rPr kumimoji="1" lang="ja-JP" altLang="en-US" smtClean="0"/>
              <a:t>33</a:t>
            </a:fld>
            <a:endParaRPr kumimoji="1" lang="ja-JP" altLang="en-US"/>
          </a:p>
        </p:txBody>
      </p:sp>
    </p:spTree>
    <p:extLst>
      <p:ext uri="{BB962C8B-B14F-4D97-AF65-F5344CB8AC3E}">
        <p14:creationId xmlns:p14="http://schemas.microsoft.com/office/powerpoint/2010/main" val="3404377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bg>
      <p:bgPr>
        <a:solidFill>
          <a:srgbClr val="5ED4E4"/>
        </a:solidFill>
        <a:effectLst/>
      </p:bgPr>
    </p:bg>
    <p:spTree>
      <p:nvGrpSpPr>
        <p:cNvPr id="1" name=""/>
        <p:cNvGrpSpPr/>
        <p:nvPr/>
      </p:nvGrpSpPr>
      <p:grpSpPr>
        <a:xfrm>
          <a:off x="0" y="0"/>
          <a:ext cx="0" cy="0"/>
          <a:chOff x="0" y="0"/>
          <a:chExt cx="0" cy="0"/>
        </a:xfrm>
      </p:grpSpPr>
      <p:cxnSp>
        <p:nvCxnSpPr>
          <p:cNvPr id="8" name="直線コネクタ 7">
            <a:extLst>
              <a:ext uri="{FF2B5EF4-FFF2-40B4-BE49-F238E27FC236}">
                <a16:creationId xmlns:a16="http://schemas.microsoft.com/office/drawing/2014/main" id="{7E587182-D11F-8D24-000E-85EB26C0D19B}"/>
              </a:ext>
            </a:extLst>
          </p:cNvPr>
          <p:cNvCxnSpPr>
            <a:cxnSpLocks/>
          </p:cNvCxnSpPr>
          <p:nvPr userDrawn="1"/>
        </p:nvCxnSpPr>
        <p:spPr>
          <a:xfrm>
            <a:off x="352425" y="3467100"/>
            <a:ext cx="879157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日付プレースホルダー 1">
            <a:extLst>
              <a:ext uri="{FF2B5EF4-FFF2-40B4-BE49-F238E27FC236}">
                <a16:creationId xmlns:a16="http://schemas.microsoft.com/office/drawing/2014/main" id="{3637643B-B68D-7676-B33F-8BFEAEEC0379}"/>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23EC895A-9545-A600-A516-F0B94E884D3E}"/>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4BE0E17-1372-7B69-35F6-E6C54336C8E1}"/>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5196970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913423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9852262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3700486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dirty="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388"/>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3159667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5" name="日付プレースホルダー 4">
            <a:extLst>
              <a:ext uri="{FF2B5EF4-FFF2-40B4-BE49-F238E27FC236}">
                <a16:creationId xmlns:a16="http://schemas.microsoft.com/office/drawing/2014/main" id="{99BB1B2C-525D-A9FE-E78C-BE16F0DAFD3B}"/>
              </a:ext>
            </a:extLst>
          </p:cNvPr>
          <p:cNvSpPr>
            <a:spLocks noGrp="1"/>
          </p:cNvSpPr>
          <p:nvPr>
            <p:ph type="dt" sz="half" idx="10"/>
          </p:nvPr>
        </p:nvSpPr>
        <p:spPr/>
        <p:txBody>
          <a:bodyPr/>
          <a:lstStyle/>
          <a:p>
            <a:endParaRPr kumimoji="1" lang="ja-JP" altLang="en-US"/>
          </a:p>
        </p:txBody>
      </p:sp>
      <p:sp>
        <p:nvSpPr>
          <p:cNvPr id="6" name="フッター プレースホルダー 5">
            <a:extLst>
              <a:ext uri="{FF2B5EF4-FFF2-40B4-BE49-F238E27FC236}">
                <a16:creationId xmlns:a16="http://schemas.microsoft.com/office/drawing/2014/main" id="{1F694704-A209-EB8B-E87D-E67A96DC235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9A7E30C-541D-7413-17CC-8AE79377428D}"/>
              </a:ext>
            </a:extLst>
          </p:cNvPr>
          <p:cNvSpPr>
            <a:spLocks noGrp="1"/>
          </p:cNvSpPr>
          <p:nvPr>
            <p:ph type="sldNum" sz="quarter" idx="12"/>
          </p:nvPr>
        </p:nvSpPr>
        <p:spPr>
          <a:xfrm>
            <a:off x="7086600" y="6501180"/>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1615405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cxnSp>
        <p:nvCxnSpPr>
          <p:cNvPr id="8" name="直線コネクタ 7">
            <a:extLst>
              <a:ext uri="{FF2B5EF4-FFF2-40B4-BE49-F238E27FC236}">
                <a16:creationId xmlns:a16="http://schemas.microsoft.com/office/drawing/2014/main" id="{2B7427F9-5221-9EE7-972D-A65FDC8A114D}"/>
              </a:ext>
            </a:extLst>
          </p:cNvPr>
          <p:cNvCxnSpPr/>
          <p:nvPr userDrawn="1"/>
        </p:nvCxnSpPr>
        <p:spPr>
          <a:xfrm>
            <a:off x="0" y="1181100"/>
            <a:ext cx="914400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2" name="日付プレースホルダー 1">
            <a:extLst>
              <a:ext uri="{FF2B5EF4-FFF2-40B4-BE49-F238E27FC236}">
                <a16:creationId xmlns:a16="http://schemas.microsoft.com/office/drawing/2014/main" id="{76477F18-DE6C-41C1-FF93-F26A32AAE978}"/>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689350FC-2D2D-2715-5E50-03CCD5F2C222}"/>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BF596BB-50D7-60B9-6922-AA7682BC36E6}"/>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261142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8" name="日付プレースホルダー 7">
            <a:extLst>
              <a:ext uri="{FF2B5EF4-FFF2-40B4-BE49-F238E27FC236}">
                <a16:creationId xmlns:a16="http://schemas.microsoft.com/office/drawing/2014/main" id="{ED567152-316A-58C6-F89F-F57666F86426}"/>
              </a:ext>
            </a:extLst>
          </p:cNvPr>
          <p:cNvSpPr>
            <a:spLocks noGrp="1"/>
          </p:cNvSpPr>
          <p:nvPr>
            <p:ph type="dt" sz="half" idx="10"/>
          </p:nvPr>
        </p:nvSpPr>
        <p:spPr/>
        <p:txBody>
          <a:bodyPr/>
          <a:lstStyle/>
          <a:p>
            <a:endParaRPr kumimoji="1" lang="ja-JP" altLang="en-US"/>
          </a:p>
        </p:txBody>
      </p:sp>
      <p:sp>
        <p:nvSpPr>
          <p:cNvPr id="9" name="フッター プレースホルダー 8">
            <a:extLst>
              <a:ext uri="{FF2B5EF4-FFF2-40B4-BE49-F238E27FC236}">
                <a16:creationId xmlns:a16="http://schemas.microsoft.com/office/drawing/2014/main" id="{0C8515A2-0B08-1F26-7F49-FE66EF5493A0}"/>
              </a:ext>
            </a:extLst>
          </p:cNvPr>
          <p:cNvSpPr>
            <a:spLocks noGrp="1"/>
          </p:cNvSpPr>
          <p:nvPr>
            <p:ph type="ftr" sz="quarter" idx="11"/>
          </p:nvPr>
        </p:nvSpPr>
        <p:spPr/>
        <p:txBody>
          <a:bodyPr/>
          <a:lstStyle/>
          <a:p>
            <a:endParaRPr kumimoji="1" lang="ja-JP" altLang="en-US"/>
          </a:p>
        </p:txBody>
      </p:sp>
      <p:sp>
        <p:nvSpPr>
          <p:cNvPr id="10" name="スライド番号プレースホルダー 9">
            <a:extLst>
              <a:ext uri="{FF2B5EF4-FFF2-40B4-BE49-F238E27FC236}">
                <a16:creationId xmlns:a16="http://schemas.microsoft.com/office/drawing/2014/main" id="{3B708702-D69A-1995-75F9-D1584AB1CCE1}"/>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dirty="0"/>
          </a:p>
        </p:txBody>
      </p:sp>
    </p:spTree>
    <p:extLst>
      <p:ext uri="{BB962C8B-B14F-4D97-AF65-F5344CB8AC3E}">
        <p14:creationId xmlns:p14="http://schemas.microsoft.com/office/powerpoint/2010/main" val="31523153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a:xfrm>
            <a:off x="7086600" y="6492874"/>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2095678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a:xfrm>
            <a:off x="7086600" y="6492874"/>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2538282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6601908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1953036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7086600" y="6492387"/>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AD163A-2AD1-4CCD-B429-51A5FDE21725}" type="slidenum">
              <a:rPr kumimoji="1" lang="ja-JP" altLang="en-US" smtClean="0"/>
              <a:t>‹#›</a:t>
            </a:fld>
            <a:endParaRPr kumimoji="1" lang="ja-JP" altLang="en-US"/>
          </a:p>
        </p:txBody>
      </p:sp>
    </p:spTree>
    <p:extLst>
      <p:ext uri="{BB962C8B-B14F-4D97-AF65-F5344CB8AC3E}">
        <p14:creationId xmlns:p14="http://schemas.microsoft.com/office/powerpoint/2010/main" val="4244904305"/>
      </p:ext>
    </p:extLst>
  </p:cSld>
  <p:clrMap bg1="lt1" tx1="dk1" bg2="lt2" tx2="dk2" accent1="accent1" accent2="accent2" accent3="accent3" accent4="accent4" accent5="accent5" accent6="accent6" hlink="hlink" folHlink="folHlink"/>
  <p:sldLayoutIdLst>
    <p:sldLayoutId id="2147483673" r:id="rId1"/>
    <p:sldLayoutId id="2147483661" r:id="rId2"/>
    <p:sldLayoutId id="2147483662" r:id="rId3"/>
    <p:sldLayoutId id="2147483674"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A53E8E94-AEAB-BAC1-60A6-10D91D2618CA}"/>
              </a:ext>
            </a:extLst>
          </p:cNvPr>
          <p:cNvSpPr/>
          <p:nvPr/>
        </p:nvSpPr>
        <p:spPr>
          <a:xfrm>
            <a:off x="0" y="4018"/>
            <a:ext cx="9144000" cy="579398"/>
          </a:xfrm>
          <a:prstGeom prst="rect">
            <a:avLst/>
          </a:prstGeom>
          <a:solidFill>
            <a:srgbClr val="5ED4E4"/>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dirty="0">
                <a:solidFill>
                  <a:schemeClr val="tx1"/>
                </a:solidFill>
                <a:latin typeface="Meiryo UI" panose="020B0604030504040204" pitchFamily="50" charset="-128"/>
                <a:ea typeface="Meiryo UI" panose="020B0604030504040204" pitchFamily="50" charset="-128"/>
              </a:rPr>
              <a:t>投資計画書作成における留意事項　</a:t>
            </a:r>
            <a:r>
              <a:rPr kumimoji="1" lang="en-US" altLang="ja-JP" sz="1662" b="1" dirty="0">
                <a:solidFill>
                  <a:schemeClr val="tx1"/>
                </a:solidFill>
                <a:latin typeface="Meiryo UI" panose="020B0604030504040204" pitchFamily="50" charset="-128"/>
                <a:ea typeface="Meiryo UI" panose="020B0604030504040204" pitchFamily="50" charset="-128"/>
              </a:rPr>
              <a:t>【</a:t>
            </a:r>
            <a:r>
              <a:rPr kumimoji="1" lang="ja-JP" altLang="en-US" sz="1662" b="1" dirty="0">
                <a:solidFill>
                  <a:srgbClr val="C00000"/>
                </a:solidFill>
                <a:latin typeface="Meiryo UI" panose="020B0604030504040204" pitchFamily="50" charset="-128"/>
                <a:ea typeface="Meiryo UI" panose="020B0604030504040204" pitchFamily="50" charset="-128"/>
              </a:rPr>
              <a:t>本スライドは提出前に削除してください</a:t>
            </a:r>
            <a:r>
              <a:rPr kumimoji="1" lang="en-US" altLang="ja-JP" sz="1662" b="1" dirty="0">
                <a:solidFill>
                  <a:schemeClr val="tx1"/>
                </a:solidFill>
                <a:latin typeface="Meiryo UI" panose="020B0604030504040204" pitchFamily="50" charset="-128"/>
                <a:ea typeface="Meiryo UI" panose="020B0604030504040204" pitchFamily="50" charset="-128"/>
              </a:rPr>
              <a:t>】</a:t>
            </a:r>
          </a:p>
        </p:txBody>
      </p:sp>
      <p:sp>
        <p:nvSpPr>
          <p:cNvPr id="6" name="テキスト プレースホルダー 7">
            <a:extLst>
              <a:ext uri="{FF2B5EF4-FFF2-40B4-BE49-F238E27FC236}">
                <a16:creationId xmlns:a16="http://schemas.microsoft.com/office/drawing/2014/main" id="{FB209A85-D99B-EE9C-8FCB-8444DC6BFC47}"/>
              </a:ext>
            </a:extLst>
          </p:cNvPr>
          <p:cNvSpPr txBox="1">
            <a:spLocks/>
          </p:cNvSpPr>
          <p:nvPr/>
        </p:nvSpPr>
        <p:spPr>
          <a:xfrm>
            <a:off x="87381" y="753180"/>
            <a:ext cx="8790289" cy="5649738"/>
          </a:xfrm>
          <a:prstGeom prst="rect">
            <a:avLst/>
          </a:prstGeom>
        </p:spPr>
        <p:txBody>
          <a:bodyPr/>
          <a:lstStyle>
            <a:lvl1pPr marL="0" indent="0" algn="l"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marL="278606" indent="-278606">
              <a:lnSpc>
                <a:spcPct val="100000"/>
              </a:lnSpc>
              <a:spcBef>
                <a:spcPts val="0"/>
              </a:spcBef>
              <a:spcAft>
                <a:spcPts val="600"/>
              </a:spcAft>
              <a:buFont typeface="Arial" panose="020B0604020202020204" pitchFamily="34" charset="0"/>
              <a:buChar char="•"/>
            </a:pPr>
            <a:r>
              <a:rPr kumimoji="1" lang="ja-JP" altLang="en-US" sz="1400" dirty="0"/>
              <a:t>本資料に記載している項目に必要情報を入力し、「投資計画書」を作成してください。</a:t>
            </a:r>
            <a:endParaRPr kumimoji="1" lang="en-US" altLang="ja-JP" sz="1400" dirty="0"/>
          </a:p>
          <a:p>
            <a:pPr marL="278606" indent="-278606">
              <a:lnSpc>
                <a:spcPct val="100000"/>
              </a:lnSpc>
              <a:spcBef>
                <a:spcPts val="0"/>
              </a:spcBef>
              <a:spcAft>
                <a:spcPts val="600"/>
              </a:spcAft>
              <a:buFont typeface="Arial" panose="020B0604020202020204" pitchFamily="34" charset="0"/>
              <a:buChar char="•"/>
            </a:pPr>
            <a:r>
              <a:rPr kumimoji="1" lang="ja-JP" altLang="en-US" sz="1400" b="1" dirty="0">
                <a:solidFill>
                  <a:srgbClr val="FF0000"/>
                </a:solidFill>
              </a:rPr>
              <a:t>申請にあたっては、</a:t>
            </a:r>
            <a:r>
              <a:rPr kumimoji="1" lang="en-US" altLang="ja-JP" sz="1400" b="1" dirty="0">
                <a:solidFill>
                  <a:srgbClr val="FF0000"/>
                </a:solidFill>
              </a:rPr>
              <a:t>PDF</a:t>
            </a:r>
            <a:r>
              <a:rPr kumimoji="1" lang="ja-JP" altLang="en-US" sz="1400" b="1" dirty="0">
                <a:solidFill>
                  <a:srgbClr val="FF0000"/>
                </a:solidFill>
              </a:rPr>
              <a:t>形式に変換した上で提出してください</a:t>
            </a:r>
            <a:r>
              <a:rPr kumimoji="1" lang="ja-JP" altLang="en-US" sz="1400" dirty="0"/>
              <a:t>。</a:t>
            </a:r>
          </a:p>
          <a:p>
            <a:pPr marL="278606" indent="-278606">
              <a:lnSpc>
                <a:spcPct val="100000"/>
              </a:lnSpc>
              <a:spcBef>
                <a:spcPts val="0"/>
              </a:spcBef>
              <a:spcAft>
                <a:spcPts val="600"/>
              </a:spcAft>
              <a:buFont typeface="Arial" panose="020B0604020202020204" pitchFamily="34" charset="0"/>
              <a:buChar char="•"/>
            </a:pPr>
            <a:r>
              <a:rPr kumimoji="1" lang="ja-JP" altLang="en-US" sz="1400" dirty="0"/>
              <a:t>適宜、必要な項目についてはスライドを複製の上、ご記載いただくことは可能ですが、表紙含め、</a:t>
            </a:r>
            <a:r>
              <a:rPr kumimoji="1" lang="en-US" altLang="ja-JP" sz="1400" b="1" dirty="0">
                <a:solidFill>
                  <a:srgbClr val="FF0000"/>
                </a:solidFill>
              </a:rPr>
              <a:t>40</a:t>
            </a:r>
            <a:r>
              <a:rPr kumimoji="1" lang="ja-JP" altLang="en-US" sz="1400" b="1" dirty="0">
                <a:solidFill>
                  <a:srgbClr val="FF0000"/>
                </a:solidFill>
              </a:rPr>
              <a:t>ページ以内で作成</a:t>
            </a:r>
            <a:r>
              <a:rPr kumimoji="1" lang="ja-JP" altLang="en-US" sz="1400" dirty="0"/>
              <a:t>してください。</a:t>
            </a:r>
            <a:r>
              <a:rPr kumimoji="1" lang="en-US" altLang="ja-JP" sz="1400" dirty="0"/>
              <a:t>40</a:t>
            </a:r>
            <a:r>
              <a:rPr kumimoji="1" lang="ja-JP" altLang="en-US" sz="1400" dirty="0"/>
              <a:t>ページを超えている場合、審査を行わない場合があります。（コンソーシアム形式のため、複数枚での記入を許容しているページ数に限り、</a:t>
            </a:r>
            <a:r>
              <a:rPr kumimoji="1" lang="en-US" altLang="ja-JP" sz="1400" dirty="0"/>
              <a:t>40</a:t>
            </a:r>
            <a:r>
              <a:rPr kumimoji="1" lang="ja-JP" altLang="en-US" sz="1400" dirty="0"/>
              <a:t>ページを超えても差し支えありません。）</a:t>
            </a:r>
            <a:endParaRPr kumimoji="1" lang="en-US" altLang="ja-JP" sz="1400" dirty="0"/>
          </a:p>
          <a:p>
            <a:pPr marL="278606" indent="-278606">
              <a:lnSpc>
                <a:spcPct val="100000"/>
              </a:lnSpc>
              <a:spcBef>
                <a:spcPts val="0"/>
              </a:spcBef>
              <a:spcAft>
                <a:spcPts val="600"/>
              </a:spcAft>
              <a:buFont typeface="Arial" panose="020B0604020202020204" pitchFamily="34" charset="0"/>
              <a:buChar char="•"/>
            </a:pPr>
            <a:r>
              <a:rPr kumimoji="1" lang="ja-JP" altLang="en-US" sz="1400" b="1" dirty="0">
                <a:solidFill>
                  <a:srgbClr val="FF0000"/>
                </a:solidFill>
              </a:rPr>
              <a:t>目次に示した各ページのタイトル・順番の変更はできません。</a:t>
            </a:r>
          </a:p>
          <a:p>
            <a:pPr marL="278606" indent="-278606">
              <a:lnSpc>
                <a:spcPct val="100000"/>
              </a:lnSpc>
              <a:spcBef>
                <a:spcPts val="0"/>
              </a:spcBef>
              <a:spcAft>
                <a:spcPts val="600"/>
              </a:spcAft>
              <a:buFont typeface="Arial" panose="020B0604020202020204" pitchFamily="34" charset="0"/>
              <a:buChar char="•"/>
            </a:pPr>
            <a:r>
              <a:rPr kumimoji="1" lang="ja-JP" altLang="en-US" sz="1400" dirty="0"/>
              <a:t>各ページのフォーマットはあくまで例示であり、資料の体裁（文字サイズ、図の大きさ）・分量を変えること（既存の中期経営計画・経営ビジョン等の引用・挿入等を含む）は可能です。ただし、</a:t>
            </a:r>
            <a:r>
              <a:rPr kumimoji="1" lang="ja-JP" altLang="en-US" sz="1400" b="1" dirty="0">
                <a:solidFill>
                  <a:srgbClr val="FF0000"/>
                </a:solidFill>
              </a:rPr>
              <a:t>各ページの記載ガイドについて十分な言及がない場合は、審査において十分に評価されない可能性があります</a:t>
            </a:r>
            <a:r>
              <a:rPr kumimoji="1" lang="ja-JP" altLang="en-US" sz="1400" dirty="0"/>
              <a:t>。なお、事実・データ等の記載は、その出典を明記してください。</a:t>
            </a:r>
            <a:endParaRPr kumimoji="1" lang="en-US" altLang="ja-JP" sz="1400" dirty="0"/>
          </a:p>
          <a:p>
            <a:pPr marL="278606" indent="-278606">
              <a:lnSpc>
                <a:spcPct val="100000"/>
              </a:lnSpc>
              <a:spcBef>
                <a:spcPts val="0"/>
              </a:spcBef>
              <a:spcAft>
                <a:spcPts val="600"/>
              </a:spcAft>
              <a:buFont typeface="Arial" panose="020B0604020202020204" pitchFamily="34" charset="0"/>
              <a:buChar char="•"/>
            </a:pPr>
            <a:r>
              <a:rPr kumimoji="1" lang="ja-JP" altLang="en-US" sz="1400" dirty="0"/>
              <a:t>記載する数字は、投資</a:t>
            </a:r>
            <a:r>
              <a:rPr kumimoji="1" lang="ja-JP" altLang="en-US" sz="1400" dirty="0">
                <a:solidFill>
                  <a:schemeClr val="tx1"/>
                </a:solidFill>
                <a:latin typeface="Meiryo UI" panose="020B0604030504040204" pitchFamily="50" charset="-128"/>
                <a:ea typeface="Meiryo UI" panose="020B0604030504040204" pitchFamily="50" charset="-128"/>
              </a:rPr>
              <a:t>計画書別紙</a:t>
            </a:r>
            <a:r>
              <a:rPr kumimoji="1" lang="ja-JP" altLang="en-US" sz="1400" dirty="0"/>
              <a:t>（</a:t>
            </a:r>
            <a:r>
              <a:rPr kumimoji="1" lang="en-US" altLang="ja-JP" sz="1400" dirty="0"/>
              <a:t>Excel</a:t>
            </a:r>
            <a:r>
              <a:rPr kumimoji="1" lang="ja-JP" altLang="en-US" sz="1400" dirty="0"/>
              <a:t>）</a:t>
            </a:r>
            <a:r>
              <a:rPr kumimoji="1" lang="ja-JP" altLang="en-US" sz="1400" dirty="0">
                <a:solidFill>
                  <a:schemeClr val="tx1"/>
                </a:solidFill>
                <a:latin typeface="Meiryo UI" panose="020B0604030504040204" pitchFamily="50" charset="-128"/>
                <a:ea typeface="Meiryo UI" panose="020B0604030504040204" pitchFamily="50" charset="-128"/>
              </a:rPr>
              <a:t>と整合させてください。</a:t>
            </a:r>
            <a:endParaRPr kumimoji="1" lang="ja-JP" altLang="en-US" sz="1400" dirty="0"/>
          </a:p>
          <a:p>
            <a:pPr marL="278606" indent="-278606">
              <a:lnSpc>
                <a:spcPct val="100000"/>
              </a:lnSpc>
              <a:spcBef>
                <a:spcPts val="0"/>
              </a:spcBef>
              <a:spcAft>
                <a:spcPts val="600"/>
              </a:spcAft>
              <a:buFont typeface="Arial" panose="020B0604020202020204" pitchFamily="34" charset="0"/>
              <a:buChar char="•"/>
            </a:pPr>
            <a:r>
              <a:rPr kumimoji="1" lang="ja-JP" altLang="en-US" sz="1400" dirty="0"/>
              <a:t>各ページの記載ガイド・吹き出し（オレンジ色の図形）は提出時に削除してください。</a:t>
            </a:r>
          </a:p>
          <a:p>
            <a:pPr marL="278606" indent="-278606">
              <a:lnSpc>
                <a:spcPct val="100000"/>
              </a:lnSpc>
              <a:spcBef>
                <a:spcPts val="0"/>
              </a:spcBef>
              <a:spcAft>
                <a:spcPts val="600"/>
              </a:spcAft>
              <a:buFont typeface="Arial" panose="020B0604020202020204" pitchFamily="34" charset="0"/>
              <a:buChar char="•"/>
            </a:pPr>
            <a:r>
              <a:rPr kumimoji="1" lang="ja-JP" altLang="en-US" sz="1400" dirty="0"/>
              <a:t>必要に応じて、参考資料（自由様式）を挿入してください。（補助事業に関する事業計画（</a:t>
            </a:r>
            <a:r>
              <a:rPr kumimoji="1" lang="en-US" altLang="ja-JP" sz="1400" dirty="0"/>
              <a:t>PL</a:t>
            </a:r>
            <a:r>
              <a:rPr kumimoji="1" lang="ja-JP" altLang="en-US" sz="1400" dirty="0"/>
              <a:t>・</a:t>
            </a:r>
            <a:r>
              <a:rPr kumimoji="1" lang="en-US" altLang="ja-JP" sz="1400" dirty="0"/>
              <a:t>CF</a:t>
            </a:r>
            <a:r>
              <a:rPr kumimoji="1" lang="ja-JP" altLang="en-US" sz="1400" dirty="0"/>
              <a:t>など）・</a:t>
            </a:r>
            <a:r>
              <a:rPr kumimoji="1" lang="en-US" altLang="ja-JP" sz="1400" dirty="0"/>
              <a:t>DCF</a:t>
            </a:r>
            <a:r>
              <a:rPr kumimoji="1" lang="ja-JP" altLang="en-US" sz="1400" dirty="0"/>
              <a:t>法等による投資の収益性評価など）</a:t>
            </a:r>
          </a:p>
          <a:p>
            <a:pPr marL="278606" indent="-278606">
              <a:lnSpc>
                <a:spcPct val="100000"/>
              </a:lnSpc>
              <a:spcBef>
                <a:spcPts val="0"/>
              </a:spcBef>
              <a:spcAft>
                <a:spcPts val="600"/>
              </a:spcAft>
              <a:buFont typeface="Arial" panose="020B0604020202020204" pitchFamily="34" charset="0"/>
              <a:buChar char="•"/>
            </a:pPr>
            <a:r>
              <a:rPr kumimoji="1" lang="ja-JP" altLang="en-US" sz="1400" dirty="0"/>
              <a:t>投資計画書の内容については、採択された場合に事業の成果の発表や事例集の作成等に活用させていただく場合があります。その際は、</a:t>
            </a:r>
            <a:r>
              <a:rPr kumimoji="1" lang="ja-JP" altLang="en-US" sz="1400" b="1" dirty="0">
                <a:solidFill>
                  <a:srgbClr val="FF0000"/>
                </a:solidFill>
              </a:rPr>
              <a:t>差し支えない範囲での公表にご協力をお願いする場合があります</a:t>
            </a:r>
            <a:r>
              <a:rPr kumimoji="1" lang="ja-JP" altLang="en-US" sz="1400" dirty="0"/>
              <a:t>ので、あらかじめご了承ください。</a:t>
            </a:r>
            <a:endParaRPr kumimoji="1" lang="en-US" altLang="ja-JP" sz="1400" dirty="0"/>
          </a:p>
          <a:p>
            <a:pPr marL="278606" indent="-278606">
              <a:lnSpc>
                <a:spcPct val="100000"/>
              </a:lnSpc>
              <a:spcBef>
                <a:spcPts val="0"/>
              </a:spcBef>
              <a:spcAft>
                <a:spcPts val="600"/>
              </a:spcAft>
              <a:buFont typeface="Arial" panose="020B0604020202020204" pitchFamily="34" charset="0"/>
              <a:buChar char="•"/>
            </a:pPr>
            <a:r>
              <a:rPr kumimoji="1" lang="ja-JP" altLang="en-US" sz="1400" dirty="0"/>
              <a:t>応募にあたっては、公募要領及び交付規程をご覧下さい。</a:t>
            </a:r>
            <a:r>
              <a:rPr kumimoji="1" lang="ja-JP" altLang="en-US" sz="1400" b="1" dirty="0">
                <a:solidFill>
                  <a:srgbClr val="FF0000"/>
                </a:solidFill>
              </a:rPr>
              <a:t>審査の結果、採択され、事業を実施するには、公募要領及び交付規程の内容に従って</a:t>
            </a:r>
            <a:r>
              <a:rPr kumimoji="1" lang="ja-JP" altLang="en-US" sz="1400" dirty="0"/>
              <a:t>いただくことが必要です。</a:t>
            </a:r>
            <a:endParaRPr kumimoji="1" lang="en-US" altLang="ja-JP" sz="1400" dirty="0"/>
          </a:p>
          <a:p>
            <a:pPr marL="278606" indent="-278606">
              <a:lnSpc>
                <a:spcPct val="100000"/>
              </a:lnSpc>
              <a:spcBef>
                <a:spcPts val="0"/>
              </a:spcBef>
              <a:spcAft>
                <a:spcPts val="600"/>
              </a:spcAft>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本補助金の交付条件として、売上高</a:t>
            </a:r>
            <a:r>
              <a:rPr kumimoji="1" lang="en-US" altLang="ja-JP" sz="1400" dirty="0">
                <a:solidFill>
                  <a:schemeClr val="tx1"/>
                </a:solidFill>
                <a:latin typeface="Meiryo UI" panose="020B0604030504040204" pitchFamily="50" charset="-128"/>
                <a:ea typeface="Meiryo UI" panose="020B0604030504040204" pitchFamily="50" charset="-128"/>
              </a:rPr>
              <a:t>100</a:t>
            </a:r>
            <a:r>
              <a:rPr kumimoji="1" lang="ja-JP" altLang="en-US" sz="1400" dirty="0">
                <a:solidFill>
                  <a:schemeClr val="tx1"/>
                </a:solidFill>
                <a:latin typeface="Meiryo UI" panose="020B0604030504040204" pitchFamily="50" charset="-128"/>
                <a:ea typeface="Meiryo UI" panose="020B0604030504040204" pitchFamily="50" charset="-128"/>
              </a:rPr>
              <a:t>億円への到達が必須とされるものではありません。</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78606" indent="-278606">
              <a:lnSpc>
                <a:spcPct val="100000"/>
              </a:lnSpc>
              <a:spcBef>
                <a:spcPts val="0"/>
              </a:spcBef>
              <a:spcAft>
                <a:spcPts val="600"/>
              </a:spcAft>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投資計画書に記載された計画値（例：売上高や付加価値額等）と実績値に乖離が生じた場合には、状況を確認させていただくため、事業中にモニタリングを実施させていただく可能性がございます。あらかじめご了承ください。</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78606" indent="-278606">
              <a:lnSpc>
                <a:spcPct val="100000"/>
              </a:lnSpc>
              <a:spcBef>
                <a:spcPts val="0"/>
              </a:spcBef>
              <a:spcAft>
                <a:spcPts val="600"/>
              </a:spcAft>
              <a:buFont typeface="Arial" panose="020B0604020202020204" pitchFamily="34" charset="0"/>
              <a:buChar char="•"/>
            </a:pPr>
            <a:endParaRPr kumimoji="1" lang="ja-JP" altLang="en-US" sz="1400" dirty="0"/>
          </a:p>
          <a:p>
            <a:pPr>
              <a:spcBef>
                <a:spcPts val="0"/>
              </a:spcBef>
              <a:spcAft>
                <a:spcPts val="600"/>
              </a:spcAft>
            </a:pPr>
            <a:endParaRPr lang="ja-JP" altLang="en-US" sz="1400" dirty="0"/>
          </a:p>
        </p:txBody>
      </p:sp>
      <p:sp>
        <p:nvSpPr>
          <p:cNvPr id="2" name="スライド番号プレースホルダー 1">
            <a:extLst>
              <a:ext uri="{FF2B5EF4-FFF2-40B4-BE49-F238E27FC236}">
                <a16:creationId xmlns:a16="http://schemas.microsoft.com/office/drawing/2014/main" id="{D314E3AB-8D59-0A60-F5AC-71B4CB7D1597}"/>
              </a:ext>
            </a:extLst>
          </p:cNvPr>
          <p:cNvSpPr>
            <a:spLocks noGrp="1"/>
          </p:cNvSpPr>
          <p:nvPr>
            <p:ph type="sldNum" sz="quarter" idx="12"/>
          </p:nvPr>
        </p:nvSpPr>
        <p:spPr/>
        <p:txBody>
          <a:bodyPr/>
          <a:lstStyle/>
          <a:p>
            <a:fld id="{70AD163A-2AD1-4CCD-B429-51A5FDE21725}" type="slidenum">
              <a:rPr kumimoji="1" lang="ja-JP" altLang="en-US" smtClean="0"/>
              <a:t>0</a:t>
            </a:fld>
            <a:endParaRPr kumimoji="1" lang="ja-JP" altLang="en-US" dirty="0"/>
          </a:p>
        </p:txBody>
      </p:sp>
    </p:spTree>
    <p:extLst>
      <p:ext uri="{BB962C8B-B14F-4D97-AF65-F5344CB8AC3E}">
        <p14:creationId xmlns:p14="http://schemas.microsoft.com/office/powerpoint/2010/main" val="33445405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26726-C0AF-5ABA-5161-31AB3707FB98}"/>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C0C7BED6-EA47-CB49-551A-70877EFC73C1}"/>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／売上高成長率</a:t>
            </a:r>
          </a:p>
        </p:txBody>
      </p:sp>
      <p:sp>
        <p:nvSpPr>
          <p:cNvPr id="15" name="タイトル 3">
            <a:extLst>
              <a:ext uri="{FF2B5EF4-FFF2-40B4-BE49-F238E27FC236}">
                <a16:creationId xmlns:a16="http://schemas.microsoft.com/office/drawing/2014/main" id="{3AE5FF4E-24B8-314D-EED8-210476B829DD}"/>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5">
            <a:extLst>
              <a:ext uri="{FF2B5EF4-FFF2-40B4-BE49-F238E27FC236}">
                <a16:creationId xmlns:a16="http://schemas.microsoft.com/office/drawing/2014/main" id="{BEB219F4-9A94-A834-22FF-1366817CA0A2}"/>
              </a:ext>
            </a:extLst>
          </p:cNvPr>
          <p:cNvGraphicFramePr>
            <a:graphicFrameLocks noGrp="1"/>
          </p:cNvGraphicFramePr>
          <p:nvPr>
            <p:extLst>
              <p:ext uri="{D42A27DB-BD31-4B8C-83A1-F6EECF244321}">
                <p14:modId xmlns:p14="http://schemas.microsoft.com/office/powerpoint/2010/main" val="2136640195"/>
              </p:ext>
            </p:extLst>
          </p:nvPr>
        </p:nvGraphicFramePr>
        <p:xfrm>
          <a:off x="138018" y="2324086"/>
          <a:ext cx="8906222" cy="1585680"/>
        </p:xfrm>
        <a:graphic>
          <a:graphicData uri="http://schemas.openxmlformats.org/drawingml/2006/table">
            <a:tbl>
              <a:tblPr firstRow="1" bandRow="1">
                <a:tableStyleId>{5C22544A-7EE6-4342-B048-85BDC9FD1C3A}</a:tableStyleId>
              </a:tblPr>
              <a:tblGrid>
                <a:gridCol w="1043082">
                  <a:extLst>
                    <a:ext uri="{9D8B030D-6E8A-4147-A177-3AD203B41FA5}">
                      <a16:colId xmlns:a16="http://schemas.microsoft.com/office/drawing/2014/main" val="3169601281"/>
                    </a:ext>
                  </a:extLst>
                </a:gridCol>
                <a:gridCol w="1600200">
                  <a:extLst>
                    <a:ext uri="{9D8B030D-6E8A-4147-A177-3AD203B41FA5}">
                      <a16:colId xmlns:a16="http://schemas.microsoft.com/office/drawing/2014/main" val="2008957846"/>
                    </a:ext>
                  </a:extLst>
                </a:gridCol>
                <a:gridCol w="971550">
                  <a:extLst>
                    <a:ext uri="{9D8B030D-6E8A-4147-A177-3AD203B41FA5}">
                      <a16:colId xmlns:a16="http://schemas.microsoft.com/office/drawing/2014/main" val="4242931742"/>
                    </a:ext>
                  </a:extLst>
                </a:gridCol>
                <a:gridCol w="914400">
                  <a:extLst>
                    <a:ext uri="{9D8B030D-6E8A-4147-A177-3AD203B41FA5}">
                      <a16:colId xmlns:a16="http://schemas.microsoft.com/office/drawing/2014/main" val="2350833029"/>
                    </a:ext>
                  </a:extLst>
                </a:gridCol>
                <a:gridCol w="942975">
                  <a:extLst>
                    <a:ext uri="{9D8B030D-6E8A-4147-A177-3AD203B41FA5}">
                      <a16:colId xmlns:a16="http://schemas.microsoft.com/office/drawing/2014/main" val="3940804484"/>
                    </a:ext>
                  </a:extLst>
                </a:gridCol>
                <a:gridCol w="1133475">
                  <a:extLst>
                    <a:ext uri="{9D8B030D-6E8A-4147-A177-3AD203B41FA5}">
                      <a16:colId xmlns:a16="http://schemas.microsoft.com/office/drawing/2014/main" val="1933326502"/>
                    </a:ext>
                  </a:extLst>
                </a:gridCol>
                <a:gridCol w="1133475">
                  <a:extLst>
                    <a:ext uri="{9D8B030D-6E8A-4147-A177-3AD203B41FA5}">
                      <a16:colId xmlns:a16="http://schemas.microsoft.com/office/drawing/2014/main" val="574974242"/>
                    </a:ext>
                  </a:extLst>
                </a:gridCol>
                <a:gridCol w="1167065">
                  <a:extLst>
                    <a:ext uri="{9D8B030D-6E8A-4147-A177-3AD203B41FA5}">
                      <a16:colId xmlns:a16="http://schemas.microsoft.com/office/drawing/2014/main" val="2830091423"/>
                    </a:ext>
                  </a:extLst>
                </a:gridCol>
              </a:tblGrid>
              <a:tr h="0">
                <a:tc>
                  <a:txBody>
                    <a:bodyPr/>
                    <a:lstStyle/>
                    <a:p>
                      <a:r>
                        <a:rPr kumimoji="1" lang="ja-JP" altLang="en-US" sz="1000" dirty="0">
                          <a:latin typeface="Meiryo UI" panose="020B0604030504040204" pitchFamily="50" charset="-128"/>
                          <a:ea typeface="Meiryo UI" panose="020B0604030504040204" pitchFamily="50" charset="-128"/>
                        </a:rPr>
                        <a:t>対象</a:t>
                      </a:r>
                    </a:p>
                  </a:txBody>
                  <a:tcPr marL="124152" marR="124152" marT="34350" marB="34350">
                    <a:lnL w="12700" cap="flat" cmpd="sng" algn="ctr">
                      <a:solidFill>
                        <a:schemeClr val="accent3"/>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l"/>
                      <a:r>
                        <a:rPr kumimoji="1" lang="ja-JP" altLang="en-US" sz="1000" dirty="0">
                          <a:latin typeface="Meiryo UI" panose="020B0604030504040204" pitchFamily="50" charset="-128"/>
                          <a:ea typeface="Meiryo UI" panose="020B0604030504040204" pitchFamily="50" charset="-128"/>
                        </a:rPr>
                        <a:t>項目</a:t>
                      </a: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kumimoji="1" lang="ja-JP" altLang="en-US"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最新決算期</a:t>
                      </a:r>
                      <a:endPar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a:p>
                      <a:pPr algn="ctr"/>
                      <a:r>
                        <a:rPr kumimoji="1" lang="ja-JP" altLang="en-US"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（実績）</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2025</a:t>
                      </a:r>
                      <a:r>
                        <a:rPr kumimoji="1" lang="ja-JP" altLang="en-US"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年度</a:t>
                      </a:r>
                      <a:endPar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2026</a:t>
                      </a:r>
                      <a:r>
                        <a:rPr kumimoji="1" lang="ja-JP" altLang="en-US"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年度</a:t>
                      </a:r>
                      <a:endPar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a:p>
                      <a:pPr algn="ctr"/>
                      <a:r>
                        <a:rPr kumimoji="1" lang="en-US" altLang="ja-JP"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基準年度</a:t>
                      </a:r>
                      <a:r>
                        <a:rPr kumimoji="1"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kumimoji="1" lang="en-US" altLang="ja-JP" sz="10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2027</a:t>
                      </a:r>
                      <a:r>
                        <a:rPr kumimoji="1" lang="ja-JP" altLang="en-US" sz="10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年度</a:t>
                      </a:r>
                      <a:endParaRPr kumimoji="1" lang="en-US" altLang="ja-JP" sz="10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a:p>
                      <a:pPr algn="ct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（事業化報告</a:t>
                      </a:r>
                      <a:r>
                        <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年目）</a:t>
                      </a:r>
                      <a:endPar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kumimoji="1" lang="en-US" altLang="ja-JP" sz="10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2028</a:t>
                      </a:r>
                      <a:r>
                        <a:rPr kumimoji="1" lang="ja-JP" altLang="en-US" sz="10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年度</a:t>
                      </a:r>
                      <a:endParaRPr kumimoji="1" lang="en-US" altLang="ja-JP" sz="10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a:p>
                      <a:pPr algn="ct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（事業化報告</a:t>
                      </a:r>
                      <a:r>
                        <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年目）</a:t>
                      </a:r>
                      <a:endPar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a:p>
                      <a:pPr algn="ctr"/>
                      <a:endParaRPr kumimoji="1" lang="ja-JP" altLang="en-US" sz="1000" dirty="0">
                        <a:solidFill>
                          <a:schemeClr val="bg1"/>
                        </a:solidFill>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kumimoji="1" lang="en-US" altLang="ja-JP" sz="10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2029</a:t>
                      </a:r>
                      <a:r>
                        <a:rPr kumimoji="1" lang="ja-JP" altLang="en-US" sz="10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年度</a:t>
                      </a:r>
                      <a:endParaRPr kumimoji="1" lang="en-US" altLang="ja-JP" sz="10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（事業化報告</a:t>
                      </a:r>
                      <a:r>
                        <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年目）</a:t>
                      </a:r>
                      <a:endPar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a:p>
                      <a:pPr algn="ctr"/>
                      <a:endParaRPr kumimoji="1" lang="ja-JP" altLang="en-US" sz="1000" dirty="0">
                        <a:solidFill>
                          <a:schemeClr val="bg1"/>
                        </a:solidFill>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3721737215"/>
                  </a:ext>
                </a:extLst>
              </a:tr>
              <a:tr h="0">
                <a:tc rowSpan="2">
                  <a:txBody>
                    <a:bodyPr/>
                    <a:lstStyle/>
                    <a:p>
                      <a:r>
                        <a:rPr kumimoji="1" lang="ja-JP" altLang="en-US" sz="1000" b="1" dirty="0">
                          <a:latin typeface="Meiryo UI" panose="020B0604030504040204" pitchFamily="50" charset="-128"/>
                          <a:ea typeface="Meiryo UI" panose="020B0604030504040204" pitchFamily="50" charset="-128"/>
                        </a:rPr>
                        <a:t>全社</a:t>
                      </a:r>
                    </a:p>
                  </a:txBody>
                  <a:tcPr marL="101590" marR="101590" marT="34350" marB="34350">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l"/>
                      <a:r>
                        <a:rPr kumimoji="1" lang="ja-JP" altLang="en-US" sz="1000" dirty="0">
                          <a:latin typeface="Meiryo UI" panose="020B0604030504040204" pitchFamily="50" charset="-128"/>
                          <a:ea typeface="Meiryo UI" panose="020B0604030504040204" pitchFamily="50" charset="-128"/>
                        </a:rPr>
                        <a:t>売上高（千円）</a:t>
                      </a:r>
                    </a:p>
                  </a:txBody>
                  <a:tcPr marL="124152" marR="124152" marT="34350" marB="34350">
                    <a:lnL w="12700" cap="flat" cmpd="sng" algn="ctr">
                      <a:solidFill>
                        <a:schemeClr val="accent3"/>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extLst>
                  <a:ext uri="{0D108BD9-81ED-4DB2-BD59-A6C34878D82A}">
                    <a16:rowId xmlns:a16="http://schemas.microsoft.com/office/drawing/2014/main" val="2587222542"/>
                  </a:ext>
                </a:extLst>
              </a:tr>
              <a:tr h="0">
                <a:tc vMerge="1">
                  <a:txBody>
                    <a:bodyPr/>
                    <a:lstStyle/>
                    <a:p>
                      <a:endParaRPr kumimoji="1" lang="ja-JP" altLang="en-US"/>
                    </a:p>
                  </a:txBody>
                  <a:tcPr/>
                </a:tc>
                <a:tc>
                  <a:txBody>
                    <a:bodyPr/>
                    <a:lstStyle/>
                    <a:p>
                      <a:pPr algn="l"/>
                      <a:r>
                        <a:rPr kumimoji="1" lang="ja-JP" altLang="en-US" sz="1000" dirty="0">
                          <a:latin typeface="Meiryo UI" panose="020B0604030504040204" pitchFamily="50" charset="-128"/>
                          <a:ea typeface="Meiryo UI" panose="020B0604030504040204" pitchFamily="50" charset="-128"/>
                        </a:rPr>
                        <a:t>売上高成長率（％）</a:t>
                      </a:r>
                    </a:p>
                  </a:txBody>
                  <a:tcPr marL="124152" marR="124152" marT="34350" marB="34350">
                    <a:lnL w="12700" cap="flat" cmpd="sng" algn="ctr">
                      <a:solidFill>
                        <a:schemeClr val="accent3"/>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BlToTr w="12700" cap="flat" cmpd="sng" algn="ctr">
                      <a:solidFill>
                        <a:schemeClr val="bg2">
                          <a:lumMod val="90000"/>
                        </a:schemeClr>
                      </a:solidFill>
                      <a:prstDash val="solid"/>
                      <a:round/>
                      <a:headEnd type="none" w="med" len="med"/>
                      <a:tailEnd type="none" w="med" len="med"/>
                    </a:lnBlToTr>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166855533"/>
                  </a:ext>
                </a:extLst>
              </a:tr>
              <a:tr h="0">
                <a:tc rowSpan="3">
                  <a:txBody>
                    <a:bodyPr/>
                    <a:lstStyle/>
                    <a:p>
                      <a:r>
                        <a:rPr kumimoji="1" lang="ja-JP" altLang="en-US" sz="1000" b="1" dirty="0">
                          <a:latin typeface="Meiryo UI" panose="020B0604030504040204" pitchFamily="50" charset="-128"/>
                          <a:ea typeface="Meiryo UI" panose="020B0604030504040204" pitchFamily="50" charset="-128"/>
                        </a:rPr>
                        <a:t>補助事業</a:t>
                      </a:r>
                      <a:endParaRPr kumimoji="1" lang="en-US" altLang="ja-JP" sz="1000" b="1" dirty="0">
                        <a:latin typeface="Meiryo UI" panose="020B0604030504040204" pitchFamily="50" charset="-128"/>
                        <a:ea typeface="Meiryo UI" panose="020B0604030504040204" pitchFamily="50" charset="-128"/>
                      </a:endParaRPr>
                    </a:p>
                  </a:txBody>
                  <a:tcPr marL="101590" marR="101590" marT="34350" marB="34350">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lumMod val="95000"/>
                      </a:schemeClr>
                    </a:solidFill>
                  </a:tcPr>
                </a:tc>
                <a:tc>
                  <a:txBody>
                    <a:bodyPr/>
                    <a:lstStyle/>
                    <a:p>
                      <a:pPr algn="l"/>
                      <a:r>
                        <a:rPr kumimoji="1" lang="ja-JP" altLang="en-US" sz="1000" dirty="0">
                          <a:latin typeface="Meiryo UI" panose="020B0604030504040204" pitchFamily="50" charset="-128"/>
                          <a:ea typeface="Meiryo UI" panose="020B0604030504040204" pitchFamily="50" charset="-128"/>
                        </a:rPr>
                        <a:t>売上高（千円）</a:t>
                      </a:r>
                    </a:p>
                  </a:txBody>
                  <a:tcPr marL="124152" marR="124152" marT="34350" marB="34350">
                    <a:lnL w="12700" cap="flat" cmpd="sng" algn="ctr">
                      <a:solidFill>
                        <a:schemeClr val="accent3"/>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extLst>
                  <a:ext uri="{0D108BD9-81ED-4DB2-BD59-A6C34878D82A}">
                    <a16:rowId xmlns:a16="http://schemas.microsoft.com/office/drawing/2014/main" val="1673070463"/>
                  </a:ext>
                </a:extLst>
              </a:tr>
              <a:tr h="0">
                <a:tc vMerge="1">
                  <a:txBody>
                    <a:bodyPr/>
                    <a:lstStyle/>
                    <a:p>
                      <a:endParaRPr kumimoji="1" lang="ja-JP" alt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l"/>
                      <a:r>
                        <a:rPr kumimoji="1" lang="ja-JP" altLang="en-US" sz="1000" dirty="0">
                          <a:latin typeface="Meiryo UI" panose="020B0604030504040204" pitchFamily="50" charset="-128"/>
                          <a:ea typeface="Meiryo UI" panose="020B0604030504040204" pitchFamily="50" charset="-128"/>
                        </a:rPr>
                        <a:t>全社に占める割合（％）</a:t>
                      </a:r>
                    </a:p>
                  </a:txBody>
                  <a:tcPr marL="124152" marR="124152" marT="34350" marB="34350">
                    <a:lnL w="12700" cap="flat" cmpd="sng" algn="ctr">
                      <a:solidFill>
                        <a:schemeClr val="accent3"/>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extLst>
                  <a:ext uri="{0D108BD9-81ED-4DB2-BD59-A6C34878D82A}">
                    <a16:rowId xmlns:a16="http://schemas.microsoft.com/office/drawing/2014/main" val="3870229878"/>
                  </a:ext>
                </a:extLst>
              </a:tr>
              <a:tr h="0">
                <a:tc vMerge="1">
                  <a:txBody>
                    <a:bodyPr/>
                    <a:lstStyle/>
                    <a:p>
                      <a:endParaRPr kumimoji="1" lang="ja-JP" alt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l"/>
                      <a:r>
                        <a:rPr kumimoji="1" lang="ja-JP" altLang="en-US" sz="1000" dirty="0">
                          <a:latin typeface="Meiryo UI" panose="020B0604030504040204" pitchFamily="50" charset="-128"/>
                          <a:ea typeface="Meiryo UI" panose="020B0604030504040204" pitchFamily="50" charset="-128"/>
                        </a:rPr>
                        <a:t>売上高成長率（％）</a:t>
                      </a:r>
                    </a:p>
                  </a:txBody>
                  <a:tcPr marL="124152" marR="124152" marT="34350" marB="34350">
                    <a:lnL w="12700" cap="flat" cmpd="sng" algn="ctr">
                      <a:solidFill>
                        <a:schemeClr val="accent3"/>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ct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lnBlToTr w="12700" cap="flat" cmpd="sng" algn="ctr">
                      <a:solidFill>
                        <a:schemeClr val="bg2">
                          <a:lumMod val="90000"/>
                        </a:schemeClr>
                      </a:solidFill>
                      <a:prstDash val="solid"/>
                      <a:round/>
                      <a:headEnd type="none" w="med" len="med"/>
                      <a:tailEnd type="none" w="med" len="med"/>
                    </a:lnBlToTr>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219320404"/>
                  </a:ext>
                </a:extLst>
              </a:tr>
            </a:tbl>
          </a:graphicData>
        </a:graphic>
      </p:graphicFrame>
      <p:sp>
        <p:nvSpPr>
          <p:cNvPr id="5" name="テキスト ボックス 4">
            <a:extLst>
              <a:ext uri="{FF2B5EF4-FFF2-40B4-BE49-F238E27FC236}">
                <a16:creationId xmlns:a16="http://schemas.microsoft.com/office/drawing/2014/main" id="{214641E8-A014-204D-0276-87A38E79652C}"/>
              </a:ext>
            </a:extLst>
          </p:cNvPr>
          <p:cNvSpPr txBox="1"/>
          <p:nvPr/>
        </p:nvSpPr>
        <p:spPr>
          <a:xfrm>
            <a:off x="64940" y="1682811"/>
            <a:ext cx="2443516"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売上高の推移と売上高成長率</a:t>
            </a:r>
          </a:p>
        </p:txBody>
      </p:sp>
      <p:sp>
        <p:nvSpPr>
          <p:cNvPr id="6" name="正方形/長方形 5">
            <a:extLst>
              <a:ext uri="{FF2B5EF4-FFF2-40B4-BE49-F238E27FC236}">
                <a16:creationId xmlns:a16="http://schemas.microsoft.com/office/drawing/2014/main" id="{41756FC9-EBBD-AAA6-EE5E-ECD33D140CFA}"/>
              </a:ext>
            </a:extLst>
          </p:cNvPr>
          <p:cNvSpPr/>
          <p:nvPr/>
        </p:nvSpPr>
        <p:spPr>
          <a:xfrm>
            <a:off x="159796" y="4029136"/>
            <a:ext cx="8884444" cy="202498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9606D875-27E8-2D1D-9715-8D588E9CB210}"/>
              </a:ext>
            </a:extLst>
          </p:cNvPr>
          <p:cNvSpPr/>
          <p:nvPr/>
        </p:nvSpPr>
        <p:spPr>
          <a:xfrm>
            <a:off x="159796" y="3941354"/>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dirty="0">
                <a:solidFill>
                  <a:sysClr val="windowText" lastClr="000000"/>
                </a:solidFill>
                <a:latin typeface="Meiryo UI"/>
                <a:ea typeface="Meiryo UI"/>
              </a:rPr>
              <a:t>売上高成長の実現に向けた取組</a:t>
            </a:r>
            <a:endParaRPr kumimoji="1" lang="en-US" altLang="ja-JP" sz="1200" b="1" dirty="0">
              <a:solidFill>
                <a:sysClr val="windowText" lastClr="000000"/>
              </a:solidFill>
              <a:latin typeface="Meiryo UI"/>
              <a:ea typeface="Meiryo UI"/>
            </a:endParaRPr>
          </a:p>
        </p:txBody>
      </p:sp>
      <p:sp>
        <p:nvSpPr>
          <p:cNvPr id="8" name="スライド番号プレースホルダー 7">
            <a:extLst>
              <a:ext uri="{FF2B5EF4-FFF2-40B4-BE49-F238E27FC236}">
                <a16:creationId xmlns:a16="http://schemas.microsoft.com/office/drawing/2014/main" id="{89698B3A-EE5E-C88C-4C2F-A8B589780B3D}"/>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9</a:t>
            </a:fld>
            <a:endParaRPr kumimoji="1" lang="ja-JP" altLang="en-US" dirty="0"/>
          </a:p>
        </p:txBody>
      </p:sp>
      <p:sp>
        <p:nvSpPr>
          <p:cNvPr id="14" name="四角形: 1 つの角を切り取る 13">
            <a:extLst>
              <a:ext uri="{FF2B5EF4-FFF2-40B4-BE49-F238E27FC236}">
                <a16:creationId xmlns:a16="http://schemas.microsoft.com/office/drawing/2014/main" id="{039F494E-3CE2-B4BD-8B3A-8B75C48ABB2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16" name="四角形: 1 つの角を切り取る 15">
            <a:extLst>
              <a:ext uri="{FF2B5EF4-FFF2-40B4-BE49-F238E27FC236}">
                <a16:creationId xmlns:a16="http://schemas.microsoft.com/office/drawing/2014/main" id="{1A8BD7DA-1D1B-9D8C-EA26-31B5AF5E7105}"/>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17" name="四角形: 1 つの角を切り取る 16">
            <a:extLst>
              <a:ext uri="{FF2B5EF4-FFF2-40B4-BE49-F238E27FC236}">
                <a16:creationId xmlns:a16="http://schemas.microsoft.com/office/drawing/2014/main" id="{1DB5ABFA-D550-61C7-42D1-CAB52F66D2D4}"/>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18" name="矢印: 左右 17">
            <a:extLst>
              <a:ext uri="{FF2B5EF4-FFF2-40B4-BE49-F238E27FC236}">
                <a16:creationId xmlns:a16="http://schemas.microsoft.com/office/drawing/2014/main" id="{17F21E4E-BD93-9EAB-AFF4-0F8C7A281A66}"/>
              </a:ext>
            </a:extLst>
          </p:cNvPr>
          <p:cNvSpPr/>
          <p:nvPr/>
        </p:nvSpPr>
        <p:spPr>
          <a:xfrm>
            <a:off x="3752850" y="1988970"/>
            <a:ext cx="1875248" cy="295824"/>
          </a:xfrm>
          <a:prstGeom prst="leftRightArrow">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rPr>
              <a:t>補助事業実施期間</a:t>
            </a:r>
          </a:p>
        </p:txBody>
      </p:sp>
      <p:sp>
        <p:nvSpPr>
          <p:cNvPr id="22" name="正方形/長方形 21">
            <a:extLst>
              <a:ext uri="{FF2B5EF4-FFF2-40B4-BE49-F238E27FC236}">
                <a16:creationId xmlns:a16="http://schemas.microsoft.com/office/drawing/2014/main" id="{96BECE5B-FB39-5481-4773-8485D8D325AE}"/>
              </a:ext>
            </a:extLst>
          </p:cNvPr>
          <p:cNvSpPr/>
          <p:nvPr/>
        </p:nvSpPr>
        <p:spPr>
          <a:xfrm>
            <a:off x="3569982" y="1692655"/>
            <a:ext cx="2355283" cy="29582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a:solidFill>
                  <a:schemeClr val="tx1"/>
                </a:solidFill>
              </a:rPr>
              <a:t>補助事業実施期間：●年●月～●年●月</a:t>
            </a:r>
          </a:p>
        </p:txBody>
      </p:sp>
    </p:spTree>
    <p:extLst>
      <p:ext uri="{BB962C8B-B14F-4D97-AF65-F5344CB8AC3E}">
        <p14:creationId xmlns:p14="http://schemas.microsoft.com/office/powerpoint/2010/main" val="42814248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3783034" cy="217112"/>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／付加価値増加率</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5" name="正方形/長方形 24">
            <a:extLst>
              <a:ext uri="{FF2B5EF4-FFF2-40B4-BE49-F238E27FC236}">
                <a16:creationId xmlns:a16="http://schemas.microsoft.com/office/drawing/2014/main" id="{775A15A0-EDBA-A683-3BDB-667D78D39C3E}"/>
              </a:ext>
            </a:extLst>
          </p:cNvPr>
          <p:cNvSpPr/>
          <p:nvPr/>
        </p:nvSpPr>
        <p:spPr>
          <a:xfrm>
            <a:off x="159796" y="4285194"/>
            <a:ext cx="8884443" cy="1908625"/>
          </a:xfrm>
          <a:prstGeom prst="rect">
            <a:avLst/>
          </a:prstGeom>
          <a:noFill/>
          <a:ln>
            <a:noFill/>
          </a:ln>
        </p:spPr>
        <p:txBody>
          <a:bodyPr wrap="square" lIns="36000" rIns="36000" anchor="t">
            <a:noAutofit/>
          </a:bodyPr>
          <a:lstStyle/>
          <a:p>
            <a:pPr defTabSz="914400">
              <a:lnSpc>
                <a:spcPct val="110000"/>
              </a:lnSpc>
            </a:pPr>
            <a:endParaRPr kumimoji="1" lang="en-US" altLang="ja-JP" sz="1200" dirty="0">
              <a:latin typeface="Meiryo UI"/>
              <a:ea typeface="Meiryo UI"/>
            </a:endParaRPr>
          </a:p>
        </p:txBody>
      </p:sp>
      <p:sp>
        <p:nvSpPr>
          <p:cNvPr id="24" name="スライド番号プレースホルダー 23">
            <a:extLst>
              <a:ext uri="{FF2B5EF4-FFF2-40B4-BE49-F238E27FC236}">
                <a16:creationId xmlns:a16="http://schemas.microsoft.com/office/drawing/2014/main" id="{A58714A7-F267-964A-0FB0-15DAFD6EF322}"/>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10</a:t>
            </a:fld>
            <a:endParaRPr kumimoji="1" lang="ja-JP" altLang="en-US" dirty="0"/>
          </a:p>
        </p:txBody>
      </p:sp>
      <p:sp>
        <p:nvSpPr>
          <p:cNvPr id="28" name="四角形: 1 つの角を切り取る 27">
            <a:extLst>
              <a:ext uri="{FF2B5EF4-FFF2-40B4-BE49-F238E27FC236}">
                <a16:creationId xmlns:a16="http://schemas.microsoft.com/office/drawing/2014/main" id="{F4D4F9FA-B0DE-B89A-869A-8BE6713CE5C9}"/>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29" name="四角形: 1 つの角を切り取る 28">
            <a:extLst>
              <a:ext uri="{FF2B5EF4-FFF2-40B4-BE49-F238E27FC236}">
                <a16:creationId xmlns:a16="http://schemas.microsoft.com/office/drawing/2014/main" id="{5DC329E6-528F-77E6-1358-E40557B3A0D6}"/>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30" name="四角形: 1 つの角を切り取る 29">
            <a:extLst>
              <a:ext uri="{FF2B5EF4-FFF2-40B4-BE49-F238E27FC236}">
                <a16:creationId xmlns:a16="http://schemas.microsoft.com/office/drawing/2014/main" id="{4CA38F6D-F00A-6CFF-B359-CF6F40B2759A}"/>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12" name="正方形/長方形 11">
            <a:extLst>
              <a:ext uri="{FF2B5EF4-FFF2-40B4-BE49-F238E27FC236}">
                <a16:creationId xmlns:a16="http://schemas.microsoft.com/office/drawing/2014/main" id="{26D2CC18-868A-8DF6-3156-A8C75272A369}"/>
              </a:ext>
            </a:extLst>
          </p:cNvPr>
          <p:cNvSpPr/>
          <p:nvPr/>
        </p:nvSpPr>
        <p:spPr>
          <a:xfrm>
            <a:off x="159796" y="4168837"/>
            <a:ext cx="8884444" cy="202498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6" name="四角形: 角を丸くする 15">
            <a:extLst>
              <a:ext uri="{FF2B5EF4-FFF2-40B4-BE49-F238E27FC236}">
                <a16:creationId xmlns:a16="http://schemas.microsoft.com/office/drawing/2014/main" id="{63F96AA3-7601-5228-95E5-C58550FE6439}"/>
              </a:ext>
            </a:extLst>
          </p:cNvPr>
          <p:cNvSpPr/>
          <p:nvPr/>
        </p:nvSpPr>
        <p:spPr>
          <a:xfrm>
            <a:off x="159796" y="4061445"/>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dirty="0">
                <a:solidFill>
                  <a:sysClr val="windowText" lastClr="000000"/>
                </a:solidFill>
                <a:latin typeface="Meiryo UI"/>
                <a:ea typeface="Meiryo UI"/>
              </a:rPr>
              <a:t>付加価値増加の実現に向けた取組</a:t>
            </a:r>
            <a:endParaRPr kumimoji="1" lang="en-US" altLang="ja-JP" sz="1200" b="1" dirty="0">
              <a:solidFill>
                <a:sysClr val="windowText" lastClr="000000"/>
              </a:solidFill>
              <a:latin typeface="Meiryo UI"/>
              <a:ea typeface="Meiryo UI"/>
            </a:endParaRPr>
          </a:p>
        </p:txBody>
      </p:sp>
      <p:graphicFrame>
        <p:nvGraphicFramePr>
          <p:cNvPr id="3" name="表 15">
            <a:extLst>
              <a:ext uri="{FF2B5EF4-FFF2-40B4-BE49-F238E27FC236}">
                <a16:creationId xmlns:a16="http://schemas.microsoft.com/office/drawing/2014/main" id="{8159BE73-CA32-D649-B3D4-20AB122C3F25}"/>
              </a:ext>
            </a:extLst>
          </p:cNvPr>
          <p:cNvGraphicFramePr>
            <a:graphicFrameLocks noGrp="1"/>
          </p:cNvGraphicFramePr>
          <p:nvPr>
            <p:extLst>
              <p:ext uri="{D42A27DB-BD31-4B8C-83A1-F6EECF244321}">
                <p14:modId xmlns:p14="http://schemas.microsoft.com/office/powerpoint/2010/main" val="276865014"/>
              </p:ext>
            </p:extLst>
          </p:nvPr>
        </p:nvGraphicFramePr>
        <p:xfrm>
          <a:off x="138018" y="2298687"/>
          <a:ext cx="8928003" cy="1738080"/>
        </p:xfrm>
        <a:graphic>
          <a:graphicData uri="http://schemas.openxmlformats.org/drawingml/2006/table">
            <a:tbl>
              <a:tblPr firstRow="1" bandRow="1">
                <a:tableStyleId>{5C22544A-7EE6-4342-B048-85BDC9FD1C3A}</a:tableStyleId>
              </a:tblPr>
              <a:tblGrid>
                <a:gridCol w="824007">
                  <a:extLst>
                    <a:ext uri="{9D8B030D-6E8A-4147-A177-3AD203B41FA5}">
                      <a16:colId xmlns:a16="http://schemas.microsoft.com/office/drawing/2014/main" val="3169601281"/>
                    </a:ext>
                  </a:extLst>
                </a:gridCol>
                <a:gridCol w="1641475">
                  <a:extLst>
                    <a:ext uri="{9D8B030D-6E8A-4147-A177-3AD203B41FA5}">
                      <a16:colId xmlns:a16="http://schemas.microsoft.com/office/drawing/2014/main" val="2008957846"/>
                    </a:ext>
                  </a:extLst>
                </a:gridCol>
                <a:gridCol w="962660">
                  <a:extLst>
                    <a:ext uri="{9D8B030D-6E8A-4147-A177-3AD203B41FA5}">
                      <a16:colId xmlns:a16="http://schemas.microsoft.com/office/drawing/2014/main" val="4242931742"/>
                    </a:ext>
                  </a:extLst>
                </a:gridCol>
                <a:gridCol w="929640">
                  <a:extLst>
                    <a:ext uri="{9D8B030D-6E8A-4147-A177-3AD203B41FA5}">
                      <a16:colId xmlns:a16="http://schemas.microsoft.com/office/drawing/2014/main" val="2350833029"/>
                    </a:ext>
                  </a:extLst>
                </a:gridCol>
                <a:gridCol w="971550">
                  <a:extLst>
                    <a:ext uri="{9D8B030D-6E8A-4147-A177-3AD203B41FA5}">
                      <a16:colId xmlns:a16="http://schemas.microsoft.com/office/drawing/2014/main" val="3940804484"/>
                    </a:ext>
                  </a:extLst>
                </a:gridCol>
                <a:gridCol w="1190625">
                  <a:extLst>
                    <a:ext uri="{9D8B030D-6E8A-4147-A177-3AD203B41FA5}">
                      <a16:colId xmlns:a16="http://schemas.microsoft.com/office/drawing/2014/main" val="1933326502"/>
                    </a:ext>
                  </a:extLst>
                </a:gridCol>
                <a:gridCol w="1228725">
                  <a:extLst>
                    <a:ext uri="{9D8B030D-6E8A-4147-A177-3AD203B41FA5}">
                      <a16:colId xmlns:a16="http://schemas.microsoft.com/office/drawing/2014/main" val="574974242"/>
                    </a:ext>
                  </a:extLst>
                </a:gridCol>
                <a:gridCol w="1179321">
                  <a:extLst>
                    <a:ext uri="{9D8B030D-6E8A-4147-A177-3AD203B41FA5}">
                      <a16:colId xmlns:a16="http://schemas.microsoft.com/office/drawing/2014/main" val="2830091423"/>
                    </a:ext>
                  </a:extLst>
                </a:gridCol>
              </a:tblGrid>
              <a:tr h="0">
                <a:tc>
                  <a:txBody>
                    <a:bodyPr/>
                    <a:lstStyle/>
                    <a:p>
                      <a:r>
                        <a:rPr kumimoji="1" lang="ja-JP" altLang="en-US" sz="1000" dirty="0">
                          <a:latin typeface="Meiryo UI" panose="020B0604030504040204" pitchFamily="50" charset="-128"/>
                          <a:ea typeface="Meiryo UI" panose="020B0604030504040204" pitchFamily="50" charset="-128"/>
                        </a:rPr>
                        <a:t>対象</a:t>
                      </a: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l"/>
                      <a:r>
                        <a:rPr kumimoji="1" lang="ja-JP" altLang="en-US" sz="1000" dirty="0">
                          <a:latin typeface="Meiryo UI" panose="020B0604030504040204" pitchFamily="50" charset="-128"/>
                          <a:ea typeface="Meiryo UI" panose="020B0604030504040204" pitchFamily="50" charset="-128"/>
                        </a:rPr>
                        <a:t>項目</a:t>
                      </a: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kumimoji="1" lang="ja-JP" altLang="en-US"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最新決算期</a:t>
                      </a:r>
                      <a:endPar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a:p>
                      <a:pPr algn="ctr"/>
                      <a:r>
                        <a:rPr kumimoji="1" lang="ja-JP" altLang="en-US"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（実績）</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2025</a:t>
                      </a:r>
                      <a:r>
                        <a:rPr kumimoji="1" lang="ja-JP" altLang="en-US"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年度</a:t>
                      </a:r>
                      <a:endPar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2026</a:t>
                      </a:r>
                      <a:r>
                        <a:rPr kumimoji="1" lang="ja-JP" altLang="en-US"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年度</a:t>
                      </a:r>
                      <a:endPar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a:p>
                      <a:pPr algn="ctr"/>
                      <a:r>
                        <a:rPr kumimoji="1" lang="en-US" altLang="ja-JP"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基準年度</a:t>
                      </a:r>
                      <a:r>
                        <a:rPr kumimoji="1" lang="en-US" altLang="ja-JP" sz="1000" dirty="0">
                          <a:latin typeface="Meiryo UI" panose="020B0604030504040204" pitchFamily="50" charset="-128"/>
                          <a:ea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2027</a:t>
                      </a:r>
                      <a:r>
                        <a:rPr kumimoji="1" lang="ja-JP" altLang="en-US"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年度</a:t>
                      </a:r>
                      <a:endPar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（事業化報告</a:t>
                      </a:r>
                      <a:r>
                        <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1</a:t>
                      </a: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年目）</a:t>
                      </a:r>
                      <a:endPar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a:p>
                      <a:pPr algn="ctr"/>
                      <a:endPar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a:p>
                      <a:pPr algn="ctr"/>
                      <a:endPar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2028</a:t>
                      </a:r>
                      <a:r>
                        <a:rPr kumimoji="1" lang="ja-JP" altLang="en-US"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年度</a:t>
                      </a:r>
                      <a:endPar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（事業化報告</a:t>
                      </a:r>
                      <a:r>
                        <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2</a:t>
                      </a: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年目）</a:t>
                      </a:r>
                      <a:endPar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a:p>
                      <a:pPr algn="ct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tc>
                  <a:txBody>
                    <a:bodyPr/>
                    <a:lstStyle/>
                    <a:p>
                      <a:pPr algn="ctr"/>
                      <a:r>
                        <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2029</a:t>
                      </a:r>
                      <a:r>
                        <a:rPr kumimoji="1" lang="ja-JP" altLang="en-US"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rPr>
                        <a:t>年度</a:t>
                      </a:r>
                      <a:endParaRPr kumimoji="1" lang="en-US" altLang="ja-JP" sz="1000" b="1" i="0" u="none" strike="noStrike" kern="1200" cap="none" spc="0" normalizeH="0" baseline="0" noProof="0" dirty="0">
                        <a:ln>
                          <a:noFill/>
                        </a:ln>
                        <a:solidFill>
                          <a:prstClr val="white"/>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（事業化報告</a:t>
                      </a:r>
                      <a:r>
                        <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3</a:t>
                      </a:r>
                      <a:r>
                        <a:rPr kumimoji="1" lang="ja-JP" altLang="en-US"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年目）</a:t>
                      </a:r>
                      <a:endParaRPr kumimoji="1" lang="en-US" altLang="ja-JP" sz="700" b="1"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a:p>
                      <a:pPr algn="ct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3721737215"/>
                  </a:ext>
                </a:extLst>
              </a:tr>
              <a:tr h="0">
                <a:tc rowSpan="5">
                  <a:txBody>
                    <a:bodyPr/>
                    <a:lstStyle/>
                    <a:p>
                      <a:r>
                        <a:rPr kumimoji="1" lang="ja-JP" altLang="en-US" sz="1000" b="1" dirty="0">
                          <a:latin typeface="Meiryo UI" panose="020B0604030504040204" pitchFamily="50" charset="-128"/>
                          <a:ea typeface="Meiryo UI" panose="020B0604030504040204" pitchFamily="50" charset="-128"/>
                        </a:rPr>
                        <a:t>全社</a:t>
                      </a:r>
                    </a:p>
                  </a:txBody>
                  <a:tcPr marL="101590" marR="101590" marT="34350" marB="34350">
                    <a:lnL w="12700" cap="flat" cmpd="sng" algn="ctr">
                      <a:solidFill>
                        <a:schemeClr val="bg1">
                          <a:lumMod val="65000"/>
                        </a:schemeClr>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l"/>
                      <a:r>
                        <a:rPr kumimoji="1" lang="ja-JP" altLang="en-US" sz="1000" dirty="0">
                          <a:latin typeface="Meiryo UI" panose="020B0604030504040204" pitchFamily="50" charset="-128"/>
                          <a:ea typeface="Meiryo UI" panose="020B0604030504040204" pitchFamily="50" charset="-128"/>
                        </a:rPr>
                        <a:t>営業利益（千円）</a:t>
                      </a:r>
                    </a:p>
                  </a:txBody>
                  <a:tcPr marL="124152" marR="124152" marT="34350" marB="34350">
                    <a:lnL w="12700" cap="flat" cmpd="sng" algn="ctr">
                      <a:solidFill>
                        <a:schemeClr val="accent3"/>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extLst>
                  <a:ext uri="{0D108BD9-81ED-4DB2-BD59-A6C34878D82A}">
                    <a16:rowId xmlns:a16="http://schemas.microsoft.com/office/drawing/2014/main" val="2587222542"/>
                  </a:ext>
                </a:extLst>
              </a:tr>
              <a:tr h="0">
                <a:tc vMerge="1">
                  <a:txBody>
                    <a:bodyPr/>
                    <a:lstStyle/>
                    <a:p>
                      <a:endParaRPr kumimoji="1" lang="ja-JP" altLang="en-US"/>
                    </a:p>
                  </a:txBody>
                  <a:tcPr/>
                </a:tc>
                <a:tc>
                  <a:txBody>
                    <a:bodyPr/>
                    <a:lstStyle/>
                    <a:p>
                      <a:pPr algn="l"/>
                      <a:r>
                        <a:rPr kumimoji="1" lang="ja-JP" altLang="en-US" sz="1000" dirty="0">
                          <a:latin typeface="Meiryo UI" panose="020B0604030504040204" pitchFamily="50" charset="-128"/>
                          <a:ea typeface="Meiryo UI" panose="020B0604030504040204" pitchFamily="50" charset="-128"/>
                        </a:rPr>
                        <a:t>給与支給総額（千円）</a:t>
                      </a:r>
                    </a:p>
                  </a:txBody>
                  <a:tcPr marL="124152" marR="124152" marT="34350" marB="34350">
                    <a:lnL w="12700" cap="flat" cmpd="sng" algn="ctr">
                      <a:solidFill>
                        <a:schemeClr val="accent3"/>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extLst>
                  <a:ext uri="{0D108BD9-81ED-4DB2-BD59-A6C34878D82A}">
                    <a16:rowId xmlns:a16="http://schemas.microsoft.com/office/drawing/2014/main" val="1166855533"/>
                  </a:ext>
                </a:extLst>
              </a:tr>
              <a:tr h="0">
                <a:tc vMerge="1">
                  <a:txBody>
                    <a:bodyPr/>
                    <a:lstStyle/>
                    <a:p>
                      <a:endParaRPr kumimoji="1" lang="en-US" altLang="ja-JP" sz="1000" b="1" dirty="0">
                        <a:latin typeface="Meiryo UI" panose="020B0604030504040204" pitchFamily="50" charset="-128"/>
                        <a:ea typeface="Meiryo UI" panose="020B0604030504040204" pitchFamily="50" charset="-128"/>
                      </a:endParaRPr>
                    </a:p>
                  </a:txBody>
                  <a:tcPr marL="101590" marR="101590" marT="34350" marB="34350">
                    <a:lnL w="12700" cap="flat" cmpd="sng" algn="ctr">
                      <a:solidFill>
                        <a:schemeClr val="bg1">
                          <a:lumMod val="65000"/>
                        </a:schemeClr>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l"/>
                      <a:r>
                        <a:rPr kumimoji="1" lang="ja-JP" altLang="en-US" sz="1000" dirty="0">
                          <a:latin typeface="Meiryo UI" panose="020B0604030504040204" pitchFamily="50" charset="-128"/>
                          <a:ea typeface="Meiryo UI" panose="020B0604030504040204" pitchFamily="50" charset="-128"/>
                        </a:rPr>
                        <a:t>減価償却費（千円）</a:t>
                      </a:r>
                    </a:p>
                  </a:txBody>
                  <a:tcPr marL="124152" marR="124152" marT="34350" marB="34350">
                    <a:lnL w="12700" cap="flat" cmpd="sng" algn="ctr">
                      <a:solidFill>
                        <a:schemeClr val="accent3"/>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extLst>
                  <a:ext uri="{0D108BD9-81ED-4DB2-BD59-A6C34878D82A}">
                    <a16:rowId xmlns:a16="http://schemas.microsoft.com/office/drawing/2014/main" val="1673070463"/>
                  </a:ext>
                </a:extLst>
              </a:tr>
              <a:tr h="0">
                <a:tc vMerge="1">
                  <a:txBody>
                    <a:bodyPr/>
                    <a:lstStyle/>
                    <a:p>
                      <a:endParaRPr kumimoji="1" lang="ja-JP" alt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l"/>
                      <a:r>
                        <a:rPr kumimoji="1" lang="ja-JP" altLang="en-US" sz="1000" dirty="0">
                          <a:latin typeface="Meiryo UI" panose="020B0604030504040204" pitchFamily="50" charset="-128"/>
                          <a:ea typeface="Meiryo UI" panose="020B0604030504040204" pitchFamily="50" charset="-128"/>
                        </a:rPr>
                        <a:t>付加価値額（千円）</a:t>
                      </a:r>
                    </a:p>
                  </a:txBody>
                  <a:tcPr marL="124152" marR="124152" marT="34350" marB="34350">
                    <a:lnL w="12700" cap="flat" cmpd="sng" algn="ctr">
                      <a:solidFill>
                        <a:schemeClr val="accent3"/>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noFill/>
                  </a:tcPr>
                </a:tc>
                <a:extLst>
                  <a:ext uri="{0D108BD9-81ED-4DB2-BD59-A6C34878D82A}">
                    <a16:rowId xmlns:a16="http://schemas.microsoft.com/office/drawing/2014/main" val="3870229878"/>
                  </a:ext>
                </a:extLst>
              </a:tr>
              <a:tr h="0">
                <a:tc vMerge="1">
                  <a:txBody>
                    <a:bodyPr/>
                    <a:lstStyle/>
                    <a:p>
                      <a:endParaRPr kumimoji="1" lang="ja-JP" alt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l"/>
                      <a:r>
                        <a:rPr kumimoji="1" lang="ja-JP" altLang="en-US" sz="1000" dirty="0">
                          <a:latin typeface="Meiryo UI" panose="020B0604030504040204" pitchFamily="50" charset="-128"/>
                          <a:ea typeface="Meiryo UI" panose="020B0604030504040204" pitchFamily="50" charset="-128"/>
                        </a:rPr>
                        <a:t>付加価値増加率（％）</a:t>
                      </a:r>
                    </a:p>
                  </a:txBody>
                  <a:tcPr marL="124152" marR="124152" marT="34350" marB="34350">
                    <a:lnL w="12700" cap="flat" cmpd="sng" algn="ctr">
                      <a:solidFill>
                        <a:schemeClr val="accent3"/>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ct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lnBlToTr w="12700" cap="flat" cmpd="sng" algn="ctr">
                      <a:solidFill>
                        <a:schemeClr val="accent3"/>
                      </a:solidFill>
                      <a:prstDash val="solid"/>
                      <a:round/>
                      <a:headEnd type="none" w="med" len="med"/>
                      <a:tailEnd type="none" w="med" len="med"/>
                    </a:lnBlToTr>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tc>
                  <a:txBody>
                    <a:bodyPr/>
                    <a:lstStyle/>
                    <a:p>
                      <a:pPr algn="ctr"/>
                      <a:r>
                        <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endParaRPr kumimoji="1" lang="ja-JP" altLang="en-US" sz="1000" dirty="0">
                        <a:latin typeface="Meiryo UI" panose="020B0604030504040204" pitchFamily="50" charset="-128"/>
                        <a:ea typeface="Meiryo UI" panose="020B0604030504040204" pitchFamily="50" charset="-128"/>
                      </a:endParaRPr>
                    </a:p>
                  </a:txBody>
                  <a:tcPr marL="124152" marR="124152" marT="34350" marB="3435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4219320404"/>
                  </a:ext>
                </a:extLst>
              </a:tr>
            </a:tbl>
          </a:graphicData>
        </a:graphic>
      </p:graphicFrame>
      <p:sp>
        <p:nvSpPr>
          <p:cNvPr id="5" name="テキスト ボックス 4">
            <a:extLst>
              <a:ext uri="{FF2B5EF4-FFF2-40B4-BE49-F238E27FC236}">
                <a16:creationId xmlns:a16="http://schemas.microsoft.com/office/drawing/2014/main" id="{ED3C3EFB-0EC9-3041-75A7-F4590BBF21D2}"/>
              </a:ext>
            </a:extLst>
          </p:cNvPr>
          <p:cNvSpPr txBox="1"/>
          <p:nvPr/>
        </p:nvSpPr>
        <p:spPr>
          <a:xfrm>
            <a:off x="64940" y="1657412"/>
            <a:ext cx="2944960"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付加価値額の推移と付加価値増加率</a:t>
            </a:r>
          </a:p>
        </p:txBody>
      </p:sp>
      <p:sp>
        <p:nvSpPr>
          <p:cNvPr id="7" name="矢印: 左右 6">
            <a:extLst>
              <a:ext uri="{FF2B5EF4-FFF2-40B4-BE49-F238E27FC236}">
                <a16:creationId xmlns:a16="http://schemas.microsoft.com/office/drawing/2014/main" id="{567D792A-6EE3-CBA7-52A8-4F3544EDF863}"/>
              </a:ext>
            </a:extLst>
          </p:cNvPr>
          <p:cNvSpPr/>
          <p:nvPr/>
        </p:nvSpPr>
        <p:spPr>
          <a:xfrm>
            <a:off x="3617947" y="1957131"/>
            <a:ext cx="1875248" cy="295824"/>
          </a:xfrm>
          <a:prstGeom prst="leftRightArrow">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a:solidFill>
                  <a:schemeClr val="tx1"/>
                </a:solidFill>
              </a:rPr>
              <a:t>補助事業実施期間</a:t>
            </a:r>
          </a:p>
        </p:txBody>
      </p:sp>
      <p:sp>
        <p:nvSpPr>
          <p:cNvPr id="9" name="正方形/長方形 8">
            <a:extLst>
              <a:ext uri="{FF2B5EF4-FFF2-40B4-BE49-F238E27FC236}">
                <a16:creationId xmlns:a16="http://schemas.microsoft.com/office/drawing/2014/main" id="{7598D1F5-E287-3471-C3FE-4C053A5974B3}"/>
              </a:ext>
            </a:extLst>
          </p:cNvPr>
          <p:cNvSpPr/>
          <p:nvPr/>
        </p:nvSpPr>
        <p:spPr>
          <a:xfrm>
            <a:off x="3464639" y="1657412"/>
            <a:ext cx="2355283" cy="29582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a:solidFill>
                  <a:schemeClr val="tx1"/>
                </a:solidFill>
              </a:rPr>
              <a:t>補助事業実施期間：●年●月～●年●月</a:t>
            </a:r>
          </a:p>
        </p:txBody>
      </p:sp>
    </p:spTree>
    <p:extLst>
      <p:ext uri="{BB962C8B-B14F-4D97-AF65-F5344CB8AC3E}">
        <p14:creationId xmlns:p14="http://schemas.microsoft.com/office/powerpoint/2010/main" val="8532200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／投資の規模</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正方形/長方形 5">
            <a:extLst>
              <a:ext uri="{FF2B5EF4-FFF2-40B4-BE49-F238E27FC236}">
                <a16:creationId xmlns:a16="http://schemas.microsoft.com/office/drawing/2014/main" id="{A45B26B2-BE8B-3EF3-AEE7-96788E4EFB3A}"/>
              </a:ext>
            </a:extLst>
          </p:cNvPr>
          <p:cNvSpPr/>
          <p:nvPr/>
        </p:nvSpPr>
        <p:spPr>
          <a:xfrm>
            <a:off x="148646" y="4338360"/>
            <a:ext cx="8884444" cy="185339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（参考値として、過去</a:t>
            </a:r>
            <a:r>
              <a:rPr kumimoji="1" lang="en-US" altLang="ja-JP" sz="1200" dirty="0">
                <a:solidFill>
                  <a:schemeClr val="tx1"/>
                </a:solidFill>
                <a:latin typeface="Meiryo UI" panose="020B0604030504040204" pitchFamily="50" charset="-128"/>
                <a:ea typeface="Meiryo UI" panose="020B0604030504040204" pitchFamily="50" charset="-128"/>
              </a:rPr>
              <a:t>3</a:t>
            </a:r>
            <a:r>
              <a:rPr kumimoji="1" lang="ja-JP" altLang="en-US" sz="1200" dirty="0">
                <a:solidFill>
                  <a:schemeClr val="tx1"/>
                </a:solidFill>
                <a:latin typeface="Meiryo UI" panose="020B0604030504040204" pitchFamily="50" charset="-128"/>
                <a:ea typeface="Meiryo UI" panose="020B0604030504040204" pitchFamily="50" charset="-128"/>
              </a:rPr>
              <a:t>年程度の貴社の売上高に対する設備投資の割合をご記載ください。）　</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例：過去３年間の自社の売上高に占める設備投資の割合は</a:t>
            </a:r>
            <a:r>
              <a:rPr kumimoji="1" lang="en-US" altLang="ja-JP" sz="1200" dirty="0">
                <a:solidFill>
                  <a:schemeClr val="tx1"/>
                </a:solidFill>
                <a:latin typeface="Meiryo UI" panose="020B0604030504040204" pitchFamily="50" charset="-128"/>
                <a:ea typeface="Meiryo UI" panose="020B0604030504040204" pitchFamily="50" charset="-128"/>
              </a:rPr>
              <a:t>10%</a:t>
            </a:r>
            <a:r>
              <a:rPr kumimoji="1" lang="ja-JP" altLang="en-US" sz="1200" dirty="0">
                <a:solidFill>
                  <a:schemeClr val="tx1"/>
                </a:solidFill>
                <a:latin typeface="Meiryo UI" panose="020B0604030504040204" pitchFamily="50" charset="-128"/>
                <a:ea typeface="Meiryo UI" panose="020B0604030504040204" pitchFamily="50" charset="-128"/>
              </a:rPr>
              <a:t>前後で推移。今回、本補助事業を活用し、市況や競合他社の動向を踏まえながら検討していた生産拡張計画を一気に推し進めることとした。これにより今回の売上高投資比率は</a:t>
            </a:r>
            <a:r>
              <a:rPr kumimoji="1" lang="en-US" altLang="ja-JP" sz="1200" dirty="0">
                <a:solidFill>
                  <a:schemeClr val="tx1"/>
                </a:solidFill>
                <a:latin typeface="Meiryo UI" panose="020B0604030504040204" pitchFamily="50" charset="-128"/>
                <a:ea typeface="Meiryo UI" panose="020B0604030504040204" pitchFamily="50" charset="-128"/>
              </a:rPr>
              <a:t>40</a:t>
            </a:r>
            <a:r>
              <a:rPr kumimoji="1" lang="ja-JP" altLang="en-US" sz="1200" dirty="0">
                <a:solidFill>
                  <a:schemeClr val="tx1"/>
                </a:solidFill>
                <a:latin typeface="Meiryo UI" panose="020B0604030504040204" pitchFamily="50" charset="-128"/>
                <a:ea typeface="Meiryo UI" panose="020B0604030504040204" pitchFamily="50" charset="-128"/>
              </a:rPr>
              <a:t>％となる。</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なお、先行投資として、これまで</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を実施。</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AA0837BB-E218-CE0C-B3C5-F7D17A147F52}"/>
              </a:ext>
            </a:extLst>
          </p:cNvPr>
          <p:cNvSpPr/>
          <p:nvPr/>
        </p:nvSpPr>
        <p:spPr>
          <a:xfrm>
            <a:off x="148646" y="4219932"/>
            <a:ext cx="3531671" cy="220430"/>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dirty="0">
                <a:solidFill>
                  <a:sysClr val="windowText" lastClr="000000"/>
                </a:solidFill>
                <a:latin typeface="Meiryo UI"/>
                <a:ea typeface="Meiryo UI"/>
              </a:rPr>
              <a:t>収益規模に応じたリスクをとった投資であることの説明</a:t>
            </a:r>
            <a:endParaRPr kumimoji="1" lang="en-US" altLang="ja-JP" sz="1200" b="1" dirty="0">
              <a:solidFill>
                <a:sysClr val="windowText" lastClr="000000"/>
              </a:solidFill>
              <a:latin typeface="Meiryo UI"/>
              <a:ea typeface="Meiryo UI"/>
            </a:endParaRPr>
          </a:p>
        </p:txBody>
      </p:sp>
      <p:sp>
        <p:nvSpPr>
          <p:cNvPr id="8" name="スライド番号プレースホルダー 7">
            <a:extLst>
              <a:ext uri="{FF2B5EF4-FFF2-40B4-BE49-F238E27FC236}">
                <a16:creationId xmlns:a16="http://schemas.microsoft.com/office/drawing/2014/main" id="{4D712480-20F7-86CB-83D4-3536CD4C3993}"/>
              </a:ext>
            </a:extLst>
          </p:cNvPr>
          <p:cNvSpPr>
            <a:spLocks noGrp="1"/>
          </p:cNvSpPr>
          <p:nvPr>
            <p:ph type="sldNum" sz="quarter" idx="12"/>
          </p:nvPr>
        </p:nvSpPr>
        <p:spPr>
          <a:xfrm>
            <a:off x="7086600" y="6492033"/>
            <a:ext cx="2057400" cy="365125"/>
          </a:xfrm>
        </p:spPr>
        <p:txBody>
          <a:bodyPr/>
          <a:lstStyle/>
          <a:p>
            <a:fld id="{70AD163A-2AD1-4CCD-B429-51A5FDE21725}" type="slidenum">
              <a:rPr kumimoji="1" lang="ja-JP" altLang="en-US" smtClean="0"/>
              <a:t>11</a:t>
            </a:fld>
            <a:endParaRPr kumimoji="1" lang="ja-JP" altLang="en-US" dirty="0"/>
          </a:p>
        </p:txBody>
      </p:sp>
      <p:sp>
        <p:nvSpPr>
          <p:cNvPr id="14" name="四角形: 1 つの角を切り取る 13">
            <a:extLst>
              <a:ext uri="{FF2B5EF4-FFF2-40B4-BE49-F238E27FC236}">
                <a16:creationId xmlns:a16="http://schemas.microsoft.com/office/drawing/2014/main" id="{0FFF3319-5981-D7E3-E697-58D18AF159B4}"/>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16" name="四角形: 1 つの角を切り取る 15">
            <a:extLst>
              <a:ext uri="{FF2B5EF4-FFF2-40B4-BE49-F238E27FC236}">
                <a16:creationId xmlns:a16="http://schemas.microsoft.com/office/drawing/2014/main" id="{A428A915-96E2-3DB4-A5CF-E62DA179DDD5}"/>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17" name="四角形: 1 つの角を切り取る 16">
            <a:extLst>
              <a:ext uri="{FF2B5EF4-FFF2-40B4-BE49-F238E27FC236}">
                <a16:creationId xmlns:a16="http://schemas.microsoft.com/office/drawing/2014/main" id="{456C504E-E8A1-0D8D-41A7-C18715678CDC}"/>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19" name="正方形/長方形 18">
            <a:extLst>
              <a:ext uri="{FF2B5EF4-FFF2-40B4-BE49-F238E27FC236}">
                <a16:creationId xmlns:a16="http://schemas.microsoft.com/office/drawing/2014/main" id="{4A048DCF-55FA-DB98-60AC-4482FED89ACF}"/>
              </a:ext>
            </a:extLst>
          </p:cNvPr>
          <p:cNvSpPr/>
          <p:nvPr/>
        </p:nvSpPr>
        <p:spPr>
          <a:xfrm>
            <a:off x="2694107" y="1869692"/>
            <a:ext cx="1441761"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05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売上高投資比率</a:t>
            </a:r>
            <a:endParaRPr lang="ja-JP" altLang="ja-JP" sz="105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20" name="正方形/長方形 19">
            <a:extLst>
              <a:ext uri="{FF2B5EF4-FFF2-40B4-BE49-F238E27FC236}">
                <a16:creationId xmlns:a16="http://schemas.microsoft.com/office/drawing/2014/main" id="{23AC3131-5783-F608-12BA-1DC002AA01C6}"/>
              </a:ext>
            </a:extLst>
          </p:cNvPr>
          <p:cNvSpPr/>
          <p:nvPr/>
        </p:nvSpPr>
        <p:spPr>
          <a:xfrm>
            <a:off x="591129" y="1936926"/>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dirty="0">
                <a:solidFill>
                  <a:schemeClr val="tx1"/>
                </a:solidFill>
                <a:latin typeface="Arial" panose="020B0604020202020204" pitchFamily="34" charset="0"/>
                <a:ea typeface="Meiryo UI" panose="020B0604030504040204" pitchFamily="50" charset="-128"/>
              </a:rPr>
              <a:t>売上高</a:t>
            </a:r>
            <a:r>
              <a:rPr lang="en-US" altLang="ja-JP" sz="1200" dirty="0">
                <a:solidFill>
                  <a:schemeClr val="tx1"/>
                </a:solidFill>
                <a:latin typeface="Arial" panose="020B0604020202020204" pitchFamily="34" charset="0"/>
                <a:ea typeface="Meiryo UI" panose="020B0604030504040204" pitchFamily="50" charset="-128"/>
              </a:rPr>
              <a:t>(a)</a:t>
            </a:r>
          </a:p>
          <a:p>
            <a:pPr marR="45720" algn="ctr" fontAlgn="ctr">
              <a:tabLst>
                <a:tab pos="2700020" algn="ctr"/>
                <a:tab pos="5400040" algn="r"/>
              </a:tabLst>
            </a:pPr>
            <a:r>
              <a:rPr lang="en-US" altLang="ja-JP" sz="1200" dirty="0">
                <a:solidFill>
                  <a:schemeClr val="tx1"/>
                </a:solidFill>
                <a:latin typeface="Arial" panose="020B0604020202020204" pitchFamily="34" charset="0"/>
                <a:ea typeface="Meiryo UI" panose="020B0604030504040204" pitchFamily="50" charset="-128"/>
              </a:rPr>
              <a:t>(</a:t>
            </a:r>
            <a:r>
              <a:rPr lang="ja-JP" altLang="en-US" sz="1200" dirty="0">
                <a:solidFill>
                  <a:schemeClr val="tx1"/>
                </a:solidFill>
                <a:latin typeface="Arial" panose="020B0604020202020204" pitchFamily="34" charset="0"/>
                <a:ea typeface="Meiryo UI" panose="020B0604030504040204" pitchFamily="50" charset="-128"/>
              </a:rPr>
              <a:t>最新決算期</a:t>
            </a:r>
            <a:r>
              <a:rPr lang="en-US" altLang="ja-JP" sz="1200" dirty="0">
                <a:solidFill>
                  <a:schemeClr val="tx1"/>
                </a:solidFill>
                <a:latin typeface="Arial" panose="020B0604020202020204" pitchFamily="34" charset="0"/>
                <a:ea typeface="Meiryo UI" panose="020B0604030504040204" pitchFamily="50" charset="-128"/>
              </a:rPr>
              <a:t>)</a:t>
            </a:r>
          </a:p>
        </p:txBody>
      </p:sp>
      <p:sp>
        <p:nvSpPr>
          <p:cNvPr id="21" name="正方形/長方形 20">
            <a:extLst>
              <a:ext uri="{FF2B5EF4-FFF2-40B4-BE49-F238E27FC236}">
                <a16:creationId xmlns:a16="http://schemas.microsoft.com/office/drawing/2014/main" id="{386B58D2-6C74-2111-5FA7-FD68D2F1DB72}"/>
              </a:ext>
            </a:extLst>
          </p:cNvPr>
          <p:cNvSpPr/>
          <p:nvPr/>
        </p:nvSpPr>
        <p:spPr>
          <a:xfrm>
            <a:off x="591129" y="2653105"/>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i="0" u="none" strike="noStrike" dirty="0">
                <a:solidFill>
                  <a:schemeClr val="tx1"/>
                </a:solidFill>
                <a:effectLst/>
                <a:latin typeface="Arial" panose="020B0604020202020204" pitchFamily="34" charset="0"/>
                <a:ea typeface="Meiryo UI" panose="020B0604030504040204" pitchFamily="50" charset="-128"/>
              </a:rPr>
              <a:t>設備投資</a:t>
            </a:r>
            <a:r>
              <a:rPr lang="en-US" altLang="ja-JP" sz="1200" i="0" u="none" strike="noStrike" dirty="0">
                <a:solidFill>
                  <a:schemeClr val="tx1"/>
                </a:solidFill>
                <a:effectLst/>
                <a:latin typeface="Arial" panose="020B0604020202020204" pitchFamily="34" charset="0"/>
                <a:ea typeface="Meiryo UI" panose="020B0604030504040204" pitchFamily="50" charset="-128"/>
              </a:rPr>
              <a:t>(b)</a:t>
            </a:r>
          </a:p>
          <a:p>
            <a:pPr marR="45720" algn="ctr" fontAlgn="ctr">
              <a:tabLst>
                <a:tab pos="2700020" algn="ctr"/>
                <a:tab pos="5400040" algn="r"/>
              </a:tabLst>
            </a:pPr>
            <a:r>
              <a:rPr lang="ja-JP" altLang="en-US" sz="1200" i="0" u="none" strike="noStrike" dirty="0">
                <a:solidFill>
                  <a:schemeClr val="tx1"/>
                </a:solidFill>
                <a:effectLst/>
                <a:latin typeface="Arial" panose="020B0604020202020204" pitchFamily="34" charset="0"/>
                <a:ea typeface="Meiryo UI" panose="020B0604030504040204" pitchFamily="50" charset="-128"/>
              </a:rPr>
              <a:t>（本補助事業全体に要する経費）</a:t>
            </a:r>
            <a:endParaRPr lang="ja-JP" altLang="ja-JP" sz="1200" i="0" u="none" strike="noStrike" dirty="0">
              <a:solidFill>
                <a:schemeClr val="tx1"/>
              </a:solidFill>
              <a:effectLst/>
              <a:latin typeface="Arial" panose="020B0604020202020204" pitchFamily="34" charset="0"/>
              <a:ea typeface="Meiryo UI" panose="020B0604030504040204" pitchFamily="50" charset="-128"/>
            </a:endParaRPr>
          </a:p>
        </p:txBody>
      </p:sp>
      <p:sp>
        <p:nvSpPr>
          <p:cNvPr id="22" name="正方形/長方形 21">
            <a:extLst>
              <a:ext uri="{FF2B5EF4-FFF2-40B4-BE49-F238E27FC236}">
                <a16:creationId xmlns:a16="http://schemas.microsoft.com/office/drawing/2014/main" id="{4544887B-2F83-73F0-7FA9-2148D3D8553C}"/>
              </a:ext>
            </a:extLst>
          </p:cNvPr>
          <p:cNvSpPr/>
          <p:nvPr/>
        </p:nvSpPr>
        <p:spPr>
          <a:xfrm>
            <a:off x="591129" y="3369284"/>
            <a:ext cx="1823762" cy="6687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fontAlgn="ctr">
              <a:tabLst>
                <a:tab pos="2700020" algn="ctr"/>
                <a:tab pos="5400040" algn="r"/>
              </a:tabLst>
            </a:pPr>
            <a:r>
              <a:rPr lang="ja-JP" altLang="en-US" sz="1200" i="0" u="none" strike="noStrike" dirty="0">
                <a:solidFill>
                  <a:schemeClr val="tx1"/>
                </a:solidFill>
                <a:effectLst/>
                <a:latin typeface="Arial" panose="020B0604020202020204" pitchFamily="34" charset="0"/>
                <a:ea typeface="Meiryo UI" panose="020B0604030504040204" pitchFamily="50" charset="-128"/>
              </a:rPr>
              <a:t>売上高投資比率（</a:t>
            </a:r>
            <a:r>
              <a:rPr lang="en-US" altLang="ja-JP" sz="1200" dirty="0">
                <a:solidFill>
                  <a:schemeClr val="tx1"/>
                </a:solidFill>
                <a:latin typeface="Arial" panose="020B0604020202020204" pitchFamily="34" charset="0"/>
                <a:ea typeface="Meiryo UI" panose="020B0604030504040204" pitchFamily="50" charset="-128"/>
              </a:rPr>
              <a:t>b/a</a:t>
            </a:r>
            <a:r>
              <a:rPr lang="ja-JP" altLang="en-US" sz="1200" i="0" u="none" strike="noStrike" dirty="0">
                <a:solidFill>
                  <a:schemeClr val="tx1"/>
                </a:solidFill>
                <a:effectLst/>
                <a:latin typeface="Arial" panose="020B0604020202020204" pitchFamily="34" charset="0"/>
                <a:ea typeface="Meiryo UI" panose="020B0604030504040204" pitchFamily="50" charset="-128"/>
              </a:rPr>
              <a:t>）</a:t>
            </a:r>
            <a:endParaRPr lang="ja-JP" altLang="ja-JP" sz="1200" i="0" u="none" strike="noStrike" dirty="0">
              <a:solidFill>
                <a:schemeClr val="tx1"/>
              </a:solidFill>
              <a:effectLst/>
              <a:latin typeface="Arial" panose="020B0604020202020204" pitchFamily="34" charset="0"/>
              <a:ea typeface="Meiryo UI" panose="020B0604030504040204" pitchFamily="50" charset="-128"/>
            </a:endParaRPr>
          </a:p>
        </p:txBody>
      </p:sp>
      <p:sp>
        <p:nvSpPr>
          <p:cNvPr id="23" name="正方形/長方形 22">
            <a:extLst>
              <a:ext uri="{FF2B5EF4-FFF2-40B4-BE49-F238E27FC236}">
                <a16:creationId xmlns:a16="http://schemas.microsoft.com/office/drawing/2014/main" id="{F66B1C4D-9E8D-906B-AAE5-926BF37A273F}"/>
              </a:ext>
            </a:extLst>
          </p:cNvPr>
          <p:cNvSpPr/>
          <p:nvPr/>
        </p:nvSpPr>
        <p:spPr>
          <a:xfrm>
            <a:off x="2694107" y="1936926"/>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dirty="0">
                <a:solidFill>
                  <a:schemeClr val="tx1"/>
                </a:solidFill>
                <a:effectLst/>
                <a:latin typeface="Arial" panose="020B0604020202020204" pitchFamily="34" charset="0"/>
                <a:ea typeface="Meiryo UI" panose="020B0604030504040204" pitchFamily="50" charset="-128"/>
              </a:rPr>
              <a:t>XX</a:t>
            </a:r>
            <a:endParaRPr lang="ja-JP" altLang="ja-JP" sz="1200" i="0" u="none" strike="noStrike" dirty="0">
              <a:solidFill>
                <a:schemeClr val="tx1"/>
              </a:solidFill>
              <a:effectLst/>
              <a:latin typeface="Arial" panose="020B0604020202020204" pitchFamily="34" charset="0"/>
              <a:ea typeface="Meiryo UI" panose="020B0604030504040204" pitchFamily="50" charset="-128"/>
            </a:endParaRPr>
          </a:p>
        </p:txBody>
      </p:sp>
      <p:sp>
        <p:nvSpPr>
          <p:cNvPr id="24" name="正方形/長方形 23">
            <a:extLst>
              <a:ext uri="{FF2B5EF4-FFF2-40B4-BE49-F238E27FC236}">
                <a16:creationId xmlns:a16="http://schemas.microsoft.com/office/drawing/2014/main" id="{D29322FB-3419-9D77-0F10-5DF4D90E0235}"/>
              </a:ext>
            </a:extLst>
          </p:cNvPr>
          <p:cNvSpPr/>
          <p:nvPr/>
        </p:nvSpPr>
        <p:spPr>
          <a:xfrm>
            <a:off x="2694107" y="2653105"/>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dirty="0">
                <a:solidFill>
                  <a:schemeClr val="tx1"/>
                </a:solidFill>
                <a:effectLst/>
                <a:latin typeface="Arial" panose="020B0604020202020204" pitchFamily="34" charset="0"/>
                <a:ea typeface="Meiryo UI" panose="020B0604030504040204" pitchFamily="50" charset="-128"/>
              </a:rPr>
              <a:t>XX</a:t>
            </a:r>
            <a:endParaRPr lang="ja-JP" altLang="ja-JP" sz="1200" i="0" u="none" strike="noStrike" dirty="0">
              <a:solidFill>
                <a:schemeClr val="tx1"/>
              </a:solidFill>
              <a:effectLst/>
              <a:latin typeface="Arial" panose="020B0604020202020204" pitchFamily="34" charset="0"/>
              <a:ea typeface="Meiryo UI" panose="020B0604030504040204" pitchFamily="50" charset="-128"/>
            </a:endParaRPr>
          </a:p>
        </p:txBody>
      </p:sp>
      <p:sp>
        <p:nvSpPr>
          <p:cNvPr id="25" name="正方形/長方形 24">
            <a:extLst>
              <a:ext uri="{FF2B5EF4-FFF2-40B4-BE49-F238E27FC236}">
                <a16:creationId xmlns:a16="http://schemas.microsoft.com/office/drawing/2014/main" id="{EA682AEF-EBC8-C1A0-51EA-9E1B48606AC4}"/>
              </a:ext>
            </a:extLst>
          </p:cNvPr>
          <p:cNvSpPr/>
          <p:nvPr/>
        </p:nvSpPr>
        <p:spPr>
          <a:xfrm>
            <a:off x="2694107" y="3369284"/>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dirty="0">
                <a:solidFill>
                  <a:schemeClr val="tx1"/>
                </a:solidFill>
                <a:effectLst/>
                <a:latin typeface="Arial" panose="020B0604020202020204" pitchFamily="34" charset="0"/>
                <a:ea typeface="Meiryo UI" panose="020B0604030504040204" pitchFamily="50" charset="-128"/>
              </a:rPr>
              <a:t>XX</a:t>
            </a:r>
            <a:endParaRPr lang="ja-JP" altLang="ja-JP" sz="1200" i="0" u="none" strike="noStrike" dirty="0">
              <a:solidFill>
                <a:schemeClr val="tx1"/>
              </a:solidFill>
              <a:effectLst/>
              <a:latin typeface="Arial" panose="020B0604020202020204" pitchFamily="34" charset="0"/>
              <a:ea typeface="Meiryo UI" panose="020B0604030504040204" pitchFamily="50" charset="-128"/>
            </a:endParaRPr>
          </a:p>
        </p:txBody>
      </p:sp>
      <p:sp>
        <p:nvSpPr>
          <p:cNvPr id="26" name="正方形/長方形 19">
            <a:extLst>
              <a:ext uri="{FF2B5EF4-FFF2-40B4-BE49-F238E27FC236}">
                <a16:creationId xmlns:a16="http://schemas.microsoft.com/office/drawing/2014/main" id="{EC3CE1AA-4EA9-30F6-12B4-E8E1CA329327}"/>
              </a:ext>
            </a:extLst>
          </p:cNvPr>
          <p:cNvSpPr/>
          <p:nvPr/>
        </p:nvSpPr>
        <p:spPr>
          <a:xfrm>
            <a:off x="3836455" y="2412970"/>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dirty="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dirty="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sp>
        <p:nvSpPr>
          <p:cNvPr id="28" name="正方形/長方形 19">
            <a:extLst>
              <a:ext uri="{FF2B5EF4-FFF2-40B4-BE49-F238E27FC236}">
                <a16:creationId xmlns:a16="http://schemas.microsoft.com/office/drawing/2014/main" id="{E83D7DF6-38B0-3A73-978A-C2BCCF6DCED7}"/>
              </a:ext>
            </a:extLst>
          </p:cNvPr>
          <p:cNvSpPr/>
          <p:nvPr/>
        </p:nvSpPr>
        <p:spPr>
          <a:xfrm>
            <a:off x="3882947" y="3855918"/>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800" i="0" u="none" strike="noStrike" kern="100" dirty="0">
                <a:solidFill>
                  <a:schemeClr val="tx1"/>
                </a:solidFill>
                <a:effectLst/>
                <a:latin typeface="Meiryo UI" panose="020B0604030504040204" pitchFamily="50" charset="-128"/>
                <a:ea typeface="Meiryo UI" panose="020B0604030504040204" pitchFamily="50" charset="-128"/>
              </a:rPr>
              <a:t>%</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sp>
        <p:nvSpPr>
          <p:cNvPr id="33" name="正方形/長方形 32">
            <a:extLst>
              <a:ext uri="{FF2B5EF4-FFF2-40B4-BE49-F238E27FC236}">
                <a16:creationId xmlns:a16="http://schemas.microsoft.com/office/drawing/2014/main" id="{AF0AB25B-B142-815A-0BC8-B9A4AC38F180}"/>
              </a:ext>
            </a:extLst>
          </p:cNvPr>
          <p:cNvSpPr/>
          <p:nvPr/>
        </p:nvSpPr>
        <p:spPr>
          <a:xfrm>
            <a:off x="4809117" y="1865974"/>
            <a:ext cx="1441761"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05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売上高投資比率</a:t>
            </a:r>
            <a:r>
              <a:rPr lang="en-US" altLang="ja-JP" sz="105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r>
              <a:rPr lang="ja-JP" altLang="en-US" sz="105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例</a:t>
            </a:r>
            <a:r>
              <a:rPr lang="en-US" altLang="ja-JP" sz="105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a:t>
            </a:r>
            <a:endParaRPr lang="ja-JP" altLang="ja-JP" sz="105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34" name="正方形/長方形 33">
            <a:extLst>
              <a:ext uri="{FF2B5EF4-FFF2-40B4-BE49-F238E27FC236}">
                <a16:creationId xmlns:a16="http://schemas.microsoft.com/office/drawing/2014/main" id="{73F15278-8461-8E0D-982A-B01163DE8510}"/>
              </a:ext>
            </a:extLst>
          </p:cNvPr>
          <p:cNvSpPr/>
          <p:nvPr/>
        </p:nvSpPr>
        <p:spPr>
          <a:xfrm>
            <a:off x="4809117" y="1933208"/>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i="0" u="none" strike="noStrike" dirty="0">
                <a:solidFill>
                  <a:schemeClr val="tx1"/>
                </a:solidFill>
                <a:effectLst/>
                <a:latin typeface="Arial" panose="020B0604020202020204" pitchFamily="34" charset="0"/>
                <a:ea typeface="Meiryo UI" panose="020B0604030504040204" pitchFamily="50" charset="-128"/>
              </a:rPr>
              <a:t>5,000,000</a:t>
            </a:r>
            <a:endParaRPr lang="ja-JP" altLang="ja-JP" sz="1200" i="0" u="none" strike="noStrike" dirty="0">
              <a:solidFill>
                <a:schemeClr val="tx1"/>
              </a:solidFill>
              <a:effectLst/>
              <a:latin typeface="Arial" panose="020B0604020202020204" pitchFamily="34" charset="0"/>
              <a:ea typeface="Meiryo UI" panose="020B0604030504040204" pitchFamily="50" charset="-128"/>
            </a:endParaRPr>
          </a:p>
        </p:txBody>
      </p:sp>
      <p:sp>
        <p:nvSpPr>
          <p:cNvPr id="35" name="正方形/長方形 34">
            <a:extLst>
              <a:ext uri="{FF2B5EF4-FFF2-40B4-BE49-F238E27FC236}">
                <a16:creationId xmlns:a16="http://schemas.microsoft.com/office/drawing/2014/main" id="{1DB89DA6-4B9E-0A0F-97C3-FC664710A1A0}"/>
              </a:ext>
            </a:extLst>
          </p:cNvPr>
          <p:cNvSpPr/>
          <p:nvPr/>
        </p:nvSpPr>
        <p:spPr>
          <a:xfrm>
            <a:off x="4809117" y="2649387"/>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dirty="0">
                <a:solidFill>
                  <a:schemeClr val="tx1"/>
                </a:solidFill>
                <a:latin typeface="Arial" panose="020B0604020202020204" pitchFamily="34" charset="0"/>
                <a:ea typeface="Meiryo UI" panose="020B0604030504040204" pitchFamily="50" charset="-128"/>
              </a:rPr>
              <a:t>2,000,000</a:t>
            </a:r>
            <a:endParaRPr lang="ja-JP" altLang="ja-JP" sz="1200" i="0" u="none" strike="noStrike" dirty="0">
              <a:solidFill>
                <a:schemeClr val="tx1"/>
              </a:solidFill>
              <a:effectLst/>
              <a:latin typeface="Arial" panose="020B0604020202020204" pitchFamily="34" charset="0"/>
              <a:ea typeface="Meiryo UI" panose="020B0604030504040204" pitchFamily="50" charset="-128"/>
            </a:endParaRPr>
          </a:p>
        </p:txBody>
      </p:sp>
      <p:sp>
        <p:nvSpPr>
          <p:cNvPr id="36" name="正方形/長方形 35">
            <a:extLst>
              <a:ext uri="{FF2B5EF4-FFF2-40B4-BE49-F238E27FC236}">
                <a16:creationId xmlns:a16="http://schemas.microsoft.com/office/drawing/2014/main" id="{9AE61A52-84A5-77A6-A704-CD36961B5EDD}"/>
              </a:ext>
            </a:extLst>
          </p:cNvPr>
          <p:cNvSpPr/>
          <p:nvPr/>
        </p:nvSpPr>
        <p:spPr>
          <a:xfrm>
            <a:off x="4809117" y="3365566"/>
            <a:ext cx="1441761" cy="668795"/>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fontAlgn="ctr">
              <a:tabLst>
                <a:tab pos="2700020" algn="ctr"/>
                <a:tab pos="5400040" algn="r"/>
              </a:tabLst>
            </a:pPr>
            <a:r>
              <a:rPr lang="en-US" altLang="ja-JP" sz="1200" dirty="0">
                <a:solidFill>
                  <a:schemeClr val="tx1"/>
                </a:solidFill>
                <a:latin typeface="Arial" panose="020B0604020202020204" pitchFamily="34" charset="0"/>
                <a:ea typeface="Meiryo UI" panose="020B0604030504040204" pitchFamily="50" charset="-128"/>
              </a:rPr>
              <a:t>40</a:t>
            </a:r>
            <a:endParaRPr lang="ja-JP" altLang="ja-JP" sz="1200" i="0" u="none" strike="noStrike" dirty="0">
              <a:solidFill>
                <a:schemeClr val="tx1"/>
              </a:solidFill>
              <a:effectLst/>
              <a:latin typeface="Arial" panose="020B0604020202020204" pitchFamily="34" charset="0"/>
              <a:ea typeface="Meiryo UI" panose="020B0604030504040204" pitchFamily="50" charset="-128"/>
            </a:endParaRPr>
          </a:p>
        </p:txBody>
      </p:sp>
      <p:sp>
        <p:nvSpPr>
          <p:cNvPr id="37" name="正方形/長方形 19">
            <a:extLst>
              <a:ext uri="{FF2B5EF4-FFF2-40B4-BE49-F238E27FC236}">
                <a16:creationId xmlns:a16="http://schemas.microsoft.com/office/drawing/2014/main" id="{D665FBB9-B58C-ED85-E1DA-C08C69839AFB}"/>
              </a:ext>
            </a:extLst>
          </p:cNvPr>
          <p:cNvSpPr/>
          <p:nvPr/>
        </p:nvSpPr>
        <p:spPr>
          <a:xfrm>
            <a:off x="5951465" y="2409252"/>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dirty="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dirty="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sp>
        <p:nvSpPr>
          <p:cNvPr id="39" name="正方形/長方形 19">
            <a:extLst>
              <a:ext uri="{FF2B5EF4-FFF2-40B4-BE49-F238E27FC236}">
                <a16:creationId xmlns:a16="http://schemas.microsoft.com/office/drawing/2014/main" id="{506978B1-F102-B087-3B0A-854310ADC47F}"/>
              </a:ext>
            </a:extLst>
          </p:cNvPr>
          <p:cNvSpPr/>
          <p:nvPr/>
        </p:nvSpPr>
        <p:spPr>
          <a:xfrm>
            <a:off x="5997957" y="3852200"/>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800" i="0" u="none" strike="noStrike" kern="100" dirty="0">
                <a:solidFill>
                  <a:schemeClr val="tx1"/>
                </a:solidFill>
                <a:effectLst/>
                <a:latin typeface="Meiryo UI" panose="020B0604030504040204" pitchFamily="50" charset="-128"/>
                <a:ea typeface="Meiryo UI" panose="020B0604030504040204" pitchFamily="50" charset="-128"/>
              </a:rPr>
              <a:t>%</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sp>
        <p:nvSpPr>
          <p:cNvPr id="41" name="正方形/長方形 19">
            <a:extLst>
              <a:ext uri="{FF2B5EF4-FFF2-40B4-BE49-F238E27FC236}">
                <a16:creationId xmlns:a16="http://schemas.microsoft.com/office/drawing/2014/main" id="{1CB04E02-3845-D1EC-C6D7-B5E8A9549225}"/>
              </a:ext>
            </a:extLst>
          </p:cNvPr>
          <p:cNvSpPr/>
          <p:nvPr/>
        </p:nvSpPr>
        <p:spPr>
          <a:xfrm>
            <a:off x="3822584" y="3111782"/>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dirty="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dirty="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sp>
        <p:nvSpPr>
          <p:cNvPr id="42" name="正方形/長方形 19">
            <a:extLst>
              <a:ext uri="{FF2B5EF4-FFF2-40B4-BE49-F238E27FC236}">
                <a16:creationId xmlns:a16="http://schemas.microsoft.com/office/drawing/2014/main" id="{E9C94D65-72AC-622E-FDDA-B89D2C53C56B}"/>
              </a:ext>
            </a:extLst>
          </p:cNvPr>
          <p:cNvSpPr/>
          <p:nvPr/>
        </p:nvSpPr>
        <p:spPr>
          <a:xfrm>
            <a:off x="5927969" y="3108064"/>
            <a:ext cx="231377" cy="16317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dirty="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dirty="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spTree>
    <p:extLst>
      <p:ext uri="{BB962C8B-B14F-4D97-AF65-F5344CB8AC3E}">
        <p14:creationId xmlns:p14="http://schemas.microsoft.com/office/powerpoint/2010/main" val="16267851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2259034"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cxnSp>
        <p:nvCxnSpPr>
          <p:cNvPr id="5" name="直線コネクタ 4">
            <a:extLst>
              <a:ext uri="{FF2B5EF4-FFF2-40B4-BE49-F238E27FC236}">
                <a16:creationId xmlns:a16="http://schemas.microsoft.com/office/drawing/2014/main" id="{E982EB56-CA02-DBC7-B704-3C1940D5D027}"/>
              </a:ext>
            </a:extLst>
          </p:cNvPr>
          <p:cNvCxnSpPr>
            <a:cxnSpLocks/>
          </p:cNvCxnSpPr>
          <p:nvPr/>
        </p:nvCxnSpPr>
        <p:spPr>
          <a:xfrm>
            <a:off x="4054355" y="1634211"/>
            <a:ext cx="0" cy="4078756"/>
          </a:xfrm>
          <a:prstGeom prst="line">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6" name="グループ化 5">
            <a:extLst>
              <a:ext uri="{FF2B5EF4-FFF2-40B4-BE49-F238E27FC236}">
                <a16:creationId xmlns:a16="http://schemas.microsoft.com/office/drawing/2014/main" id="{8F090973-4FEA-8BC9-1C78-B0517963367C}"/>
              </a:ext>
            </a:extLst>
          </p:cNvPr>
          <p:cNvGrpSpPr/>
          <p:nvPr/>
        </p:nvGrpSpPr>
        <p:grpSpPr>
          <a:xfrm>
            <a:off x="132031" y="2400283"/>
            <a:ext cx="761340" cy="3206323"/>
            <a:chOff x="535651" y="2875295"/>
            <a:chExt cx="880910" cy="3094817"/>
          </a:xfrm>
        </p:grpSpPr>
        <p:sp>
          <p:nvSpPr>
            <p:cNvPr id="7" name="正方形/長方形 6">
              <a:extLst>
                <a:ext uri="{FF2B5EF4-FFF2-40B4-BE49-F238E27FC236}">
                  <a16:creationId xmlns:a16="http://schemas.microsoft.com/office/drawing/2014/main" id="{370A39BF-79CC-24BF-BE02-322AAF08E4D7}"/>
                </a:ext>
              </a:extLst>
            </p:cNvPr>
            <p:cNvSpPr/>
            <p:nvPr/>
          </p:nvSpPr>
          <p:spPr>
            <a:xfrm>
              <a:off x="535651" y="2875295"/>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rgbClr val="575757"/>
                  </a:solidFill>
                  <a:latin typeface="Meiryo UI" panose="020B0604030504040204" pitchFamily="50" charset="-128"/>
                  <a:ea typeface="Meiryo UI" panose="020B0604030504040204" pitchFamily="50" charset="-128"/>
                </a:rPr>
                <a:t>政治</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7063B66B-D560-3AC0-5528-A956D21C99EB}"/>
                </a:ext>
              </a:extLst>
            </p:cNvPr>
            <p:cNvSpPr/>
            <p:nvPr/>
          </p:nvSpPr>
          <p:spPr>
            <a:xfrm>
              <a:off x="535651" y="3663836"/>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rgbClr val="575757"/>
                  </a:solidFill>
                  <a:latin typeface="Meiryo UI" panose="020B0604030504040204" pitchFamily="50" charset="-128"/>
                  <a:ea typeface="Meiryo UI" panose="020B0604030504040204" pitchFamily="50" charset="-128"/>
                </a:rPr>
                <a:t>経済</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2A43F93F-4289-78EE-CFE1-074458BB7C15}"/>
                </a:ext>
              </a:extLst>
            </p:cNvPr>
            <p:cNvSpPr/>
            <p:nvPr/>
          </p:nvSpPr>
          <p:spPr>
            <a:xfrm>
              <a:off x="535651" y="4452377"/>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rgbClr val="575757"/>
                  </a:solidFill>
                  <a:latin typeface="Meiryo UI" panose="020B0604030504040204" pitchFamily="50" charset="-128"/>
                  <a:ea typeface="Meiryo UI" panose="020B0604030504040204" pitchFamily="50" charset="-128"/>
                </a:rPr>
                <a:t>社会</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17192B1F-3B48-D215-375D-3752AF0B4B0E}"/>
                </a:ext>
              </a:extLst>
            </p:cNvPr>
            <p:cNvSpPr/>
            <p:nvPr/>
          </p:nvSpPr>
          <p:spPr>
            <a:xfrm>
              <a:off x="535651" y="5240918"/>
              <a:ext cx="880910" cy="729194"/>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rgbClr val="575757"/>
                  </a:solidFill>
                  <a:latin typeface="Meiryo UI" panose="020B0604030504040204" pitchFamily="50" charset="-128"/>
                  <a:ea typeface="Meiryo UI" panose="020B0604030504040204" pitchFamily="50" charset="-128"/>
                </a:rPr>
                <a:t>技術</a:t>
              </a:r>
              <a:endParaRPr kumimoji="1" lang="en-US" altLang="ja-JP" sz="1200" b="1" dirty="0">
                <a:solidFill>
                  <a:srgbClr val="575757"/>
                </a:solidFill>
                <a:latin typeface="Meiryo UI" panose="020B0604030504040204" pitchFamily="50" charset="-128"/>
                <a:ea typeface="Meiryo UI" panose="020B0604030504040204" pitchFamily="50" charset="-128"/>
              </a:endParaRPr>
            </a:p>
          </p:txBody>
        </p:sp>
      </p:grpSp>
      <p:grpSp>
        <p:nvGrpSpPr>
          <p:cNvPr id="20" name="グループ化 19">
            <a:extLst>
              <a:ext uri="{FF2B5EF4-FFF2-40B4-BE49-F238E27FC236}">
                <a16:creationId xmlns:a16="http://schemas.microsoft.com/office/drawing/2014/main" id="{2AB04763-293F-8F5D-87C1-C290DCBAD8CF}"/>
              </a:ext>
            </a:extLst>
          </p:cNvPr>
          <p:cNvGrpSpPr/>
          <p:nvPr/>
        </p:nvGrpSpPr>
        <p:grpSpPr>
          <a:xfrm>
            <a:off x="952483" y="2400283"/>
            <a:ext cx="2846724" cy="3206323"/>
            <a:chOff x="535651" y="2875295"/>
            <a:chExt cx="880910" cy="3094817"/>
          </a:xfrm>
          <a:noFill/>
        </p:grpSpPr>
        <p:sp>
          <p:nvSpPr>
            <p:cNvPr id="21" name="正方形/長方形 20">
              <a:extLst>
                <a:ext uri="{FF2B5EF4-FFF2-40B4-BE49-F238E27FC236}">
                  <a16:creationId xmlns:a16="http://schemas.microsoft.com/office/drawing/2014/main" id="{15719E31-940D-30DD-F0C4-DADD0E2F1F0B}"/>
                </a:ext>
              </a:extLst>
            </p:cNvPr>
            <p:cNvSpPr/>
            <p:nvPr/>
          </p:nvSpPr>
          <p:spPr>
            <a:xfrm>
              <a:off x="535651" y="2875295"/>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dirty="0">
                  <a:solidFill>
                    <a:srgbClr val="575757"/>
                  </a:solidFill>
                  <a:latin typeface="Meiryo UI" panose="020B0604030504040204" pitchFamily="50" charset="-128"/>
                  <a:ea typeface="Meiryo UI" panose="020B0604030504040204" pitchFamily="50" charset="-128"/>
                </a:rPr>
                <a:t>XXX</a:t>
              </a:r>
            </a:p>
          </p:txBody>
        </p:sp>
        <p:sp>
          <p:nvSpPr>
            <p:cNvPr id="22" name="正方形/長方形 21">
              <a:extLst>
                <a:ext uri="{FF2B5EF4-FFF2-40B4-BE49-F238E27FC236}">
                  <a16:creationId xmlns:a16="http://schemas.microsoft.com/office/drawing/2014/main" id="{D3F66E6D-AD3B-FFF0-0FD2-0EC0BF60F82A}"/>
                </a:ext>
              </a:extLst>
            </p:cNvPr>
            <p:cNvSpPr/>
            <p:nvPr/>
          </p:nvSpPr>
          <p:spPr>
            <a:xfrm>
              <a:off x="535651" y="3663836"/>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dirty="0">
                  <a:solidFill>
                    <a:srgbClr val="575757"/>
                  </a:solidFill>
                  <a:latin typeface="Meiryo UI" panose="020B0604030504040204" pitchFamily="50" charset="-128"/>
                  <a:ea typeface="Meiryo UI" panose="020B0604030504040204" pitchFamily="50" charset="-128"/>
                </a:rPr>
                <a:t>XXX</a:t>
              </a:r>
            </a:p>
          </p:txBody>
        </p:sp>
        <p:sp>
          <p:nvSpPr>
            <p:cNvPr id="23" name="正方形/長方形 22">
              <a:extLst>
                <a:ext uri="{FF2B5EF4-FFF2-40B4-BE49-F238E27FC236}">
                  <a16:creationId xmlns:a16="http://schemas.microsoft.com/office/drawing/2014/main" id="{E1D4EB73-370D-7541-B47B-3DF7CC56E959}"/>
                </a:ext>
              </a:extLst>
            </p:cNvPr>
            <p:cNvSpPr/>
            <p:nvPr/>
          </p:nvSpPr>
          <p:spPr>
            <a:xfrm>
              <a:off x="535651" y="4452377"/>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dirty="0">
                  <a:solidFill>
                    <a:srgbClr val="575757"/>
                  </a:solidFill>
                  <a:latin typeface="Meiryo UI" panose="020B0604030504040204" pitchFamily="50" charset="-128"/>
                  <a:ea typeface="Meiryo UI" panose="020B0604030504040204" pitchFamily="50" charset="-128"/>
                </a:rPr>
                <a:t>XXX</a:t>
              </a:r>
            </a:p>
          </p:txBody>
        </p:sp>
        <p:sp>
          <p:nvSpPr>
            <p:cNvPr id="24" name="正方形/長方形 23">
              <a:extLst>
                <a:ext uri="{FF2B5EF4-FFF2-40B4-BE49-F238E27FC236}">
                  <a16:creationId xmlns:a16="http://schemas.microsoft.com/office/drawing/2014/main" id="{F8D629BC-179B-AEE8-09E5-6CFBF4F8E936}"/>
                </a:ext>
              </a:extLst>
            </p:cNvPr>
            <p:cNvSpPr/>
            <p:nvPr/>
          </p:nvSpPr>
          <p:spPr>
            <a:xfrm>
              <a:off x="535651" y="5240918"/>
              <a:ext cx="880910" cy="729194"/>
            </a:xfrm>
            <a:prstGeom prst="rect">
              <a:avLst/>
            </a:prstGeom>
            <a:grp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dirty="0">
                  <a:solidFill>
                    <a:srgbClr val="575757"/>
                  </a:solidFill>
                  <a:latin typeface="Meiryo UI" panose="020B0604030504040204" pitchFamily="50" charset="-128"/>
                  <a:ea typeface="Meiryo UI" panose="020B0604030504040204" pitchFamily="50" charset="-128"/>
                </a:rPr>
                <a:t>XXX</a:t>
              </a:r>
            </a:p>
          </p:txBody>
        </p:sp>
      </p:grpSp>
      <p:sp>
        <p:nvSpPr>
          <p:cNvPr id="25" name="テキスト ボックス 24">
            <a:extLst>
              <a:ext uri="{FF2B5EF4-FFF2-40B4-BE49-F238E27FC236}">
                <a16:creationId xmlns:a16="http://schemas.microsoft.com/office/drawing/2014/main" id="{006C8A95-1B0B-C225-72A5-54482AEE80E1}"/>
              </a:ext>
            </a:extLst>
          </p:cNvPr>
          <p:cNvSpPr txBox="1"/>
          <p:nvPr/>
        </p:nvSpPr>
        <p:spPr>
          <a:xfrm>
            <a:off x="4442434" y="4663482"/>
            <a:ext cx="697718" cy="2046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50</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551597F2-BB9C-0507-73A4-64A5B0B9C734}"/>
              </a:ext>
            </a:extLst>
          </p:cNvPr>
          <p:cNvSpPr txBox="1"/>
          <p:nvPr/>
        </p:nvSpPr>
        <p:spPr>
          <a:xfrm>
            <a:off x="4409303" y="3904894"/>
            <a:ext cx="715252" cy="2046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100</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28" name="直線矢印コネクタ 27">
            <a:extLst>
              <a:ext uri="{FF2B5EF4-FFF2-40B4-BE49-F238E27FC236}">
                <a16:creationId xmlns:a16="http://schemas.microsoft.com/office/drawing/2014/main" id="{50FD94BB-BF8B-9DD6-7451-2EB5BD5791BE}"/>
              </a:ext>
            </a:extLst>
          </p:cNvPr>
          <p:cNvCxnSpPr>
            <a:cxnSpLocks/>
          </p:cNvCxnSpPr>
          <p:nvPr/>
        </p:nvCxnSpPr>
        <p:spPr>
          <a:xfrm>
            <a:off x="5008623" y="5670855"/>
            <a:ext cx="2939278" cy="1"/>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11C929F4-0D6A-7462-6690-EF92B7669123}"/>
              </a:ext>
            </a:extLst>
          </p:cNvPr>
          <p:cNvCxnSpPr>
            <a:cxnSpLocks/>
          </p:cNvCxnSpPr>
          <p:nvPr/>
        </p:nvCxnSpPr>
        <p:spPr>
          <a:xfrm flipV="1">
            <a:off x="5008623" y="3461441"/>
            <a:ext cx="0" cy="2209415"/>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A1CA2C0C-547F-8899-3C62-24E420DBBC30}"/>
              </a:ext>
            </a:extLst>
          </p:cNvPr>
          <p:cNvSpPr txBox="1"/>
          <p:nvPr/>
        </p:nvSpPr>
        <p:spPr>
          <a:xfrm>
            <a:off x="4378821" y="3206562"/>
            <a:ext cx="1212875"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dirty="0">
                <a:solidFill>
                  <a:srgbClr val="575757"/>
                </a:solidFill>
                <a:latin typeface="Meiryo UI" panose="020B0604030504040204" pitchFamily="50" charset="-128"/>
                <a:ea typeface="Meiryo UI" panose="020B0604030504040204" pitchFamily="50" charset="-128"/>
              </a:rPr>
              <a:t>自社売上（億円）</a:t>
            </a:r>
          </a:p>
        </p:txBody>
      </p:sp>
      <p:cxnSp>
        <p:nvCxnSpPr>
          <p:cNvPr id="31" name="直線矢印コネクタ 30">
            <a:extLst>
              <a:ext uri="{FF2B5EF4-FFF2-40B4-BE49-F238E27FC236}">
                <a16:creationId xmlns:a16="http://schemas.microsoft.com/office/drawing/2014/main" id="{FB9009FC-E7AD-7DD5-C070-21C710E25AB3}"/>
              </a:ext>
            </a:extLst>
          </p:cNvPr>
          <p:cNvCxnSpPr>
            <a:cxnSpLocks/>
          </p:cNvCxnSpPr>
          <p:nvPr/>
        </p:nvCxnSpPr>
        <p:spPr>
          <a:xfrm flipV="1">
            <a:off x="6508433" y="3649610"/>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32" name="テキスト ボックス 31">
            <a:extLst>
              <a:ext uri="{FF2B5EF4-FFF2-40B4-BE49-F238E27FC236}">
                <a16:creationId xmlns:a16="http://schemas.microsoft.com/office/drawing/2014/main" id="{7E5AA6E1-BA42-DF7C-1A98-52E4CEA4AF02}"/>
              </a:ext>
            </a:extLst>
          </p:cNvPr>
          <p:cNvSpPr txBox="1"/>
          <p:nvPr/>
        </p:nvSpPr>
        <p:spPr>
          <a:xfrm>
            <a:off x="6136620" y="5753613"/>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2025</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3" name="直線矢印コネクタ 32">
            <a:extLst>
              <a:ext uri="{FF2B5EF4-FFF2-40B4-BE49-F238E27FC236}">
                <a16:creationId xmlns:a16="http://schemas.microsoft.com/office/drawing/2014/main" id="{A3A8427E-B090-2213-2481-712172957986}"/>
              </a:ext>
            </a:extLst>
          </p:cNvPr>
          <p:cNvCxnSpPr>
            <a:cxnSpLocks/>
          </p:cNvCxnSpPr>
          <p:nvPr/>
        </p:nvCxnSpPr>
        <p:spPr>
          <a:xfrm flipV="1">
            <a:off x="6490894" y="4868166"/>
            <a:ext cx="563295" cy="42118"/>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CF631BF4-518D-8E8A-EE99-50BC4E74D922}"/>
              </a:ext>
            </a:extLst>
          </p:cNvPr>
          <p:cNvCxnSpPr>
            <a:cxnSpLocks/>
          </p:cNvCxnSpPr>
          <p:nvPr/>
        </p:nvCxnSpPr>
        <p:spPr>
          <a:xfrm>
            <a:off x="5194151" y="4859874"/>
            <a:ext cx="1296742" cy="50409"/>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8B40445B-C1BA-23C3-D72A-B8AB174445C0}"/>
              </a:ext>
            </a:extLst>
          </p:cNvPr>
          <p:cNvSpPr txBox="1"/>
          <p:nvPr/>
        </p:nvSpPr>
        <p:spPr>
          <a:xfrm>
            <a:off x="4796221" y="5753613"/>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2020</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6" name="直線矢印コネクタ 35">
            <a:extLst>
              <a:ext uri="{FF2B5EF4-FFF2-40B4-BE49-F238E27FC236}">
                <a16:creationId xmlns:a16="http://schemas.microsoft.com/office/drawing/2014/main" id="{E23E3082-9A2F-FD59-C0C2-09018C31A303}"/>
              </a:ext>
            </a:extLst>
          </p:cNvPr>
          <p:cNvCxnSpPr>
            <a:cxnSpLocks/>
          </p:cNvCxnSpPr>
          <p:nvPr/>
        </p:nvCxnSpPr>
        <p:spPr>
          <a:xfrm flipV="1">
            <a:off x="5176611" y="3649610"/>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cxnSp>
        <p:nvCxnSpPr>
          <p:cNvPr id="37" name="直線矢印コネクタ 36">
            <a:extLst>
              <a:ext uri="{FF2B5EF4-FFF2-40B4-BE49-F238E27FC236}">
                <a16:creationId xmlns:a16="http://schemas.microsoft.com/office/drawing/2014/main" id="{B006161F-CEE4-B399-6168-6012EC629F10}"/>
              </a:ext>
            </a:extLst>
          </p:cNvPr>
          <p:cNvCxnSpPr>
            <a:cxnSpLocks/>
          </p:cNvCxnSpPr>
          <p:nvPr/>
        </p:nvCxnSpPr>
        <p:spPr>
          <a:xfrm flipV="1">
            <a:off x="7952563" y="3649610"/>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38" name="テキスト ボックス 37">
            <a:extLst>
              <a:ext uri="{FF2B5EF4-FFF2-40B4-BE49-F238E27FC236}">
                <a16:creationId xmlns:a16="http://schemas.microsoft.com/office/drawing/2014/main" id="{0DEC06AB-6B35-D0E4-E67E-0566DB976AC2}"/>
              </a:ext>
            </a:extLst>
          </p:cNvPr>
          <p:cNvSpPr txBox="1"/>
          <p:nvPr/>
        </p:nvSpPr>
        <p:spPr>
          <a:xfrm>
            <a:off x="7580750" y="5753613"/>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2030</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39" name="直線矢印コネクタ 38">
            <a:extLst>
              <a:ext uri="{FF2B5EF4-FFF2-40B4-BE49-F238E27FC236}">
                <a16:creationId xmlns:a16="http://schemas.microsoft.com/office/drawing/2014/main" id="{5BE58804-65D1-A488-996D-A8C85B9854BC}"/>
              </a:ext>
            </a:extLst>
          </p:cNvPr>
          <p:cNvCxnSpPr>
            <a:cxnSpLocks/>
          </p:cNvCxnSpPr>
          <p:nvPr/>
        </p:nvCxnSpPr>
        <p:spPr>
          <a:xfrm flipH="1" flipV="1">
            <a:off x="5008623" y="4768521"/>
            <a:ext cx="2943939" cy="7706"/>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cxnSp>
        <p:nvCxnSpPr>
          <p:cNvPr id="40" name="直線矢印コネクタ 39">
            <a:extLst>
              <a:ext uri="{FF2B5EF4-FFF2-40B4-BE49-F238E27FC236}">
                <a16:creationId xmlns:a16="http://schemas.microsoft.com/office/drawing/2014/main" id="{3D6E0CFC-3732-D0AC-0229-730BF49D0D2E}"/>
              </a:ext>
            </a:extLst>
          </p:cNvPr>
          <p:cNvCxnSpPr>
            <a:cxnSpLocks/>
          </p:cNvCxnSpPr>
          <p:nvPr/>
        </p:nvCxnSpPr>
        <p:spPr>
          <a:xfrm flipV="1">
            <a:off x="5181274" y="4650891"/>
            <a:ext cx="1331008" cy="405093"/>
          </a:xfrm>
          <a:prstGeom prst="straightConnector1">
            <a:avLst/>
          </a:prstGeom>
          <a:ln w="9525" cap="rnd">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41" name="直線矢印コネクタ 40">
            <a:extLst>
              <a:ext uri="{FF2B5EF4-FFF2-40B4-BE49-F238E27FC236}">
                <a16:creationId xmlns:a16="http://schemas.microsoft.com/office/drawing/2014/main" id="{6411B7AA-1732-8262-9414-DEE178DC894E}"/>
              </a:ext>
            </a:extLst>
          </p:cNvPr>
          <p:cNvCxnSpPr>
            <a:cxnSpLocks/>
          </p:cNvCxnSpPr>
          <p:nvPr/>
        </p:nvCxnSpPr>
        <p:spPr>
          <a:xfrm flipH="1" flipV="1">
            <a:off x="5008623" y="4007424"/>
            <a:ext cx="2943939" cy="7706"/>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42" name="正方形/長方形 41">
            <a:extLst>
              <a:ext uri="{FF2B5EF4-FFF2-40B4-BE49-F238E27FC236}">
                <a16:creationId xmlns:a16="http://schemas.microsoft.com/office/drawing/2014/main" id="{4FF59CCC-6A30-D0F2-E69F-9D20AB0BA760}"/>
              </a:ext>
            </a:extLst>
          </p:cNvPr>
          <p:cNvSpPr/>
          <p:nvPr/>
        </p:nvSpPr>
        <p:spPr>
          <a:xfrm>
            <a:off x="7895843" y="3914348"/>
            <a:ext cx="790898" cy="35606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000" dirty="0">
              <a:solidFill>
                <a:srgbClr val="575757"/>
              </a:solidFill>
              <a:latin typeface="Meiryo UI" panose="020B0604030504040204" pitchFamily="50" charset="-128"/>
              <a:ea typeface="Meiryo UI" panose="020B0604030504040204" pitchFamily="50" charset="-128"/>
            </a:endParaRPr>
          </a:p>
        </p:txBody>
      </p:sp>
      <p:cxnSp>
        <p:nvCxnSpPr>
          <p:cNvPr id="43" name="直線矢印コネクタ 42">
            <a:extLst>
              <a:ext uri="{FF2B5EF4-FFF2-40B4-BE49-F238E27FC236}">
                <a16:creationId xmlns:a16="http://schemas.microsoft.com/office/drawing/2014/main" id="{12C61EE7-2406-BDC7-A334-C5FE7430947F}"/>
              </a:ext>
            </a:extLst>
          </p:cNvPr>
          <p:cNvCxnSpPr>
            <a:cxnSpLocks/>
          </p:cNvCxnSpPr>
          <p:nvPr/>
        </p:nvCxnSpPr>
        <p:spPr>
          <a:xfrm flipV="1">
            <a:off x="7054189" y="3649610"/>
            <a:ext cx="0" cy="2008559"/>
          </a:xfrm>
          <a:prstGeom prst="straightConnector1">
            <a:avLst/>
          </a:prstGeom>
          <a:ln w="9525" cap="rnd">
            <a:solidFill>
              <a:schemeClr val="tx1">
                <a:lumMod val="60000"/>
                <a:lumOff val="40000"/>
              </a:schemeClr>
            </a:solidFill>
            <a:prstDash val="dash"/>
            <a:round/>
            <a:tailEnd type="none"/>
          </a:ln>
        </p:spPr>
        <p:style>
          <a:lnRef idx="1">
            <a:schemeClr val="accent1"/>
          </a:lnRef>
          <a:fillRef idx="0">
            <a:schemeClr val="accent1"/>
          </a:fillRef>
          <a:effectRef idx="0">
            <a:schemeClr val="accent1"/>
          </a:effectRef>
          <a:fontRef idx="minor">
            <a:schemeClr val="tx1"/>
          </a:fontRef>
        </p:style>
      </p:cxnSp>
      <p:sp>
        <p:nvSpPr>
          <p:cNvPr id="44" name="正方形/長方形 43">
            <a:extLst>
              <a:ext uri="{FF2B5EF4-FFF2-40B4-BE49-F238E27FC236}">
                <a16:creationId xmlns:a16="http://schemas.microsoft.com/office/drawing/2014/main" id="{774CDA03-D211-59F8-9C23-52207D26FC62}"/>
              </a:ext>
            </a:extLst>
          </p:cNvPr>
          <p:cNvSpPr/>
          <p:nvPr/>
        </p:nvSpPr>
        <p:spPr>
          <a:xfrm>
            <a:off x="6512282" y="5155970"/>
            <a:ext cx="554103" cy="358279"/>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200" dirty="0">
                <a:solidFill>
                  <a:srgbClr val="575757"/>
                </a:solidFill>
                <a:latin typeface="Meiryo UI" panose="020B0604030504040204" pitchFamily="50" charset="-128"/>
                <a:ea typeface="Meiryo UI" panose="020B0604030504040204" pitchFamily="50" charset="-128"/>
              </a:rPr>
              <a:t>設備投資期間</a:t>
            </a:r>
          </a:p>
        </p:txBody>
      </p:sp>
      <p:sp>
        <p:nvSpPr>
          <p:cNvPr id="45" name="テキスト ボックス 44">
            <a:extLst>
              <a:ext uri="{FF2B5EF4-FFF2-40B4-BE49-F238E27FC236}">
                <a16:creationId xmlns:a16="http://schemas.microsoft.com/office/drawing/2014/main" id="{96ADCBB3-EB96-3712-4665-72896AC72588}"/>
              </a:ext>
            </a:extLst>
          </p:cNvPr>
          <p:cNvSpPr txBox="1"/>
          <p:nvPr/>
        </p:nvSpPr>
        <p:spPr>
          <a:xfrm>
            <a:off x="6690722" y="5753613"/>
            <a:ext cx="751326"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2027</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cxnSp>
        <p:nvCxnSpPr>
          <p:cNvPr id="46" name="直線矢印コネクタ 45">
            <a:extLst>
              <a:ext uri="{FF2B5EF4-FFF2-40B4-BE49-F238E27FC236}">
                <a16:creationId xmlns:a16="http://schemas.microsoft.com/office/drawing/2014/main" id="{8C095C2D-0321-9E4D-8E40-069366665D7B}"/>
              </a:ext>
            </a:extLst>
          </p:cNvPr>
          <p:cNvCxnSpPr>
            <a:cxnSpLocks/>
          </p:cNvCxnSpPr>
          <p:nvPr/>
        </p:nvCxnSpPr>
        <p:spPr>
          <a:xfrm flipV="1">
            <a:off x="7066385" y="4015130"/>
            <a:ext cx="881516" cy="853036"/>
          </a:xfrm>
          <a:prstGeom prst="straightConnector1">
            <a:avLst/>
          </a:prstGeom>
          <a:ln w="28575" cap="rnd">
            <a:solidFill>
              <a:schemeClr val="accent1"/>
            </a:solidFill>
            <a:prstDash val="solid"/>
            <a:round/>
          </a:ln>
        </p:spPr>
        <p:style>
          <a:lnRef idx="1">
            <a:schemeClr val="accent1"/>
          </a:lnRef>
          <a:fillRef idx="0">
            <a:schemeClr val="accent1"/>
          </a:fillRef>
          <a:effectRef idx="0">
            <a:schemeClr val="accent1"/>
          </a:effectRef>
          <a:fontRef idx="minor">
            <a:schemeClr val="tx1"/>
          </a:fontRef>
        </p:style>
      </p:cxnSp>
      <p:cxnSp>
        <p:nvCxnSpPr>
          <p:cNvPr id="47" name="直線矢印コネクタ 46">
            <a:extLst>
              <a:ext uri="{FF2B5EF4-FFF2-40B4-BE49-F238E27FC236}">
                <a16:creationId xmlns:a16="http://schemas.microsoft.com/office/drawing/2014/main" id="{064E9702-7477-3638-0229-EC74D4506EFE}"/>
              </a:ext>
            </a:extLst>
          </p:cNvPr>
          <p:cNvCxnSpPr>
            <a:cxnSpLocks/>
          </p:cNvCxnSpPr>
          <p:nvPr/>
        </p:nvCxnSpPr>
        <p:spPr>
          <a:xfrm flipV="1">
            <a:off x="6499974" y="4379183"/>
            <a:ext cx="1437721" cy="274201"/>
          </a:xfrm>
          <a:prstGeom prst="straightConnector1">
            <a:avLst/>
          </a:prstGeom>
          <a:ln w="9525" cap="rnd">
            <a:solidFill>
              <a:schemeClr val="tx1"/>
            </a:solidFill>
            <a:prstDash val="solid"/>
            <a:round/>
          </a:ln>
        </p:spPr>
        <p:style>
          <a:lnRef idx="1">
            <a:schemeClr val="accent1"/>
          </a:lnRef>
          <a:fillRef idx="0">
            <a:schemeClr val="accent1"/>
          </a:fillRef>
          <a:effectRef idx="0">
            <a:schemeClr val="accent1"/>
          </a:effectRef>
          <a:fontRef idx="minor">
            <a:schemeClr val="tx1"/>
          </a:fontRef>
        </p:style>
      </p:cxnSp>
      <p:cxnSp>
        <p:nvCxnSpPr>
          <p:cNvPr id="49" name="直線矢印コネクタ 48">
            <a:extLst>
              <a:ext uri="{FF2B5EF4-FFF2-40B4-BE49-F238E27FC236}">
                <a16:creationId xmlns:a16="http://schemas.microsoft.com/office/drawing/2014/main" id="{6461A185-420E-F05D-733C-586BCBB3E313}"/>
              </a:ext>
            </a:extLst>
          </p:cNvPr>
          <p:cNvCxnSpPr>
            <a:cxnSpLocks/>
          </p:cNvCxnSpPr>
          <p:nvPr/>
        </p:nvCxnSpPr>
        <p:spPr>
          <a:xfrm flipV="1">
            <a:off x="7947901" y="3461441"/>
            <a:ext cx="0" cy="2209415"/>
          </a:xfrm>
          <a:prstGeom prst="straightConnector1">
            <a:avLst/>
          </a:prstGeom>
          <a:ln w="2857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0" name="テキスト ボックス 49">
            <a:extLst>
              <a:ext uri="{FF2B5EF4-FFF2-40B4-BE49-F238E27FC236}">
                <a16:creationId xmlns:a16="http://schemas.microsoft.com/office/drawing/2014/main" id="{6DB2D0B3-C914-A571-4D91-49DFE86E3ECB}"/>
              </a:ext>
            </a:extLst>
          </p:cNvPr>
          <p:cNvSpPr txBox="1"/>
          <p:nvPr/>
        </p:nvSpPr>
        <p:spPr>
          <a:xfrm>
            <a:off x="7349975" y="3206562"/>
            <a:ext cx="1212875" cy="22678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dirty="0">
                <a:solidFill>
                  <a:srgbClr val="575757"/>
                </a:solidFill>
                <a:latin typeface="Meiryo UI" panose="020B0604030504040204" pitchFamily="50" charset="-128"/>
                <a:ea typeface="Meiryo UI" panose="020B0604030504040204" pitchFamily="50" charset="-128"/>
              </a:rPr>
              <a:t>市場規模（億円）</a:t>
            </a:r>
          </a:p>
        </p:txBody>
      </p:sp>
      <p:sp>
        <p:nvSpPr>
          <p:cNvPr id="51" name="テキスト ボックス 50">
            <a:extLst>
              <a:ext uri="{FF2B5EF4-FFF2-40B4-BE49-F238E27FC236}">
                <a16:creationId xmlns:a16="http://schemas.microsoft.com/office/drawing/2014/main" id="{530F630A-78E4-1632-4D3B-453144DD4BFB}"/>
              </a:ext>
            </a:extLst>
          </p:cNvPr>
          <p:cNvSpPr txBox="1"/>
          <p:nvPr/>
        </p:nvSpPr>
        <p:spPr>
          <a:xfrm>
            <a:off x="8134276" y="5734569"/>
            <a:ext cx="595081" cy="26486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dirty="0">
                <a:solidFill>
                  <a:srgbClr val="575757"/>
                </a:solidFill>
                <a:latin typeface="Meiryo UI" panose="020B0604030504040204" pitchFamily="50" charset="-128"/>
                <a:ea typeface="Meiryo UI" panose="020B0604030504040204" pitchFamily="50" charset="-128"/>
              </a:rPr>
              <a:t>(</a:t>
            </a:r>
            <a:r>
              <a:rPr kumimoji="1" lang="ja-JP" altLang="en-US" sz="1000" dirty="0">
                <a:solidFill>
                  <a:srgbClr val="575757"/>
                </a:solidFill>
                <a:latin typeface="Meiryo UI" panose="020B0604030504040204" pitchFamily="50" charset="-128"/>
                <a:ea typeface="Meiryo UI" panose="020B0604030504040204" pitchFamily="50" charset="-128"/>
              </a:rPr>
              <a:t>年度</a:t>
            </a:r>
            <a:r>
              <a:rPr kumimoji="1" lang="en-US" altLang="ja-JP" sz="1000" dirty="0">
                <a:solidFill>
                  <a:srgbClr val="575757"/>
                </a:solidFill>
                <a:latin typeface="Meiryo UI" panose="020B0604030504040204" pitchFamily="50" charset="-128"/>
                <a:ea typeface="Meiryo UI" panose="020B0604030504040204" pitchFamily="50" charset="-128"/>
              </a:rPr>
              <a:t>)</a:t>
            </a:r>
            <a:endParaRPr kumimoji="1" lang="ja-JP" altLang="en-US" sz="1000" dirty="0">
              <a:solidFill>
                <a:srgbClr val="575757"/>
              </a:solidFill>
              <a:latin typeface="Meiryo UI" panose="020B0604030504040204" pitchFamily="50" charset="-128"/>
              <a:ea typeface="Meiryo UI" panose="020B0604030504040204" pitchFamily="50" charset="-128"/>
            </a:endParaRPr>
          </a:p>
        </p:txBody>
      </p:sp>
      <p:sp>
        <p:nvSpPr>
          <p:cNvPr id="52" name="テキスト ボックス 51">
            <a:extLst>
              <a:ext uri="{FF2B5EF4-FFF2-40B4-BE49-F238E27FC236}">
                <a16:creationId xmlns:a16="http://schemas.microsoft.com/office/drawing/2014/main" id="{39705F17-CE54-AC2E-0F68-BA24D7C78DCF}"/>
              </a:ext>
            </a:extLst>
          </p:cNvPr>
          <p:cNvSpPr txBox="1"/>
          <p:nvPr/>
        </p:nvSpPr>
        <p:spPr>
          <a:xfrm>
            <a:off x="180871" y="1557996"/>
            <a:ext cx="3785616" cy="57602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自社の経営・事業に影響を与える外部環境について、</a:t>
            </a:r>
            <a:br>
              <a:rPr kumimoji="1" lang="en-US" altLang="ja-JP" sz="1200" dirty="0">
                <a:solidFill>
                  <a:srgbClr val="575757"/>
                </a:solidFill>
                <a:latin typeface="Meiryo UI" panose="020B0604030504040204" pitchFamily="50" charset="-128"/>
                <a:ea typeface="Meiryo UI" panose="020B0604030504040204" pitchFamily="50" charset="-128"/>
              </a:rPr>
            </a:br>
            <a:r>
              <a:rPr kumimoji="1" lang="ja-JP" altLang="en-US" sz="1200" dirty="0">
                <a:solidFill>
                  <a:srgbClr val="575757"/>
                </a:solidFill>
                <a:latin typeface="Meiryo UI" panose="020B0604030504040204" pitchFamily="50" charset="-128"/>
                <a:ea typeface="Meiryo UI" panose="020B0604030504040204" pitchFamily="50" charset="-128"/>
              </a:rPr>
              <a:t>政治・経済・社会・技術の観点でご記載ください</a:t>
            </a:r>
          </a:p>
        </p:txBody>
      </p:sp>
      <p:sp>
        <p:nvSpPr>
          <p:cNvPr id="53" name="テキスト ボックス 52">
            <a:extLst>
              <a:ext uri="{FF2B5EF4-FFF2-40B4-BE49-F238E27FC236}">
                <a16:creationId xmlns:a16="http://schemas.microsoft.com/office/drawing/2014/main" id="{2F4C8400-BC3F-BA63-D369-7959A3507046}"/>
              </a:ext>
            </a:extLst>
          </p:cNvPr>
          <p:cNvSpPr txBox="1"/>
          <p:nvPr/>
        </p:nvSpPr>
        <p:spPr>
          <a:xfrm>
            <a:off x="4388435" y="1655011"/>
            <a:ext cx="4603165" cy="1053039"/>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自社事業が属する市場の見通しをグラフ等で表現してください</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71450" indent="-171450">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当該市場における自社の戦略や方針（市場の伸びを上回る成長率を確保／ニッチ市場における独占的地位を確保／縮小均衡市場において技術による優位性確保　等）をグラフ等で表現してください</a:t>
            </a:r>
          </a:p>
          <a:p>
            <a:pPr marL="171450" indent="-171450">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上記を整理した上で、自社を取り巻く外部環境の認識をご記載ください</a:t>
            </a:r>
            <a:endParaRPr kumimoji="1" lang="en-US" altLang="ja-JP" sz="1200" dirty="0">
              <a:solidFill>
                <a:srgbClr val="575757"/>
              </a:solidFill>
              <a:latin typeface="Meiryo UI" panose="020B0604030504040204" pitchFamily="50" charset="-128"/>
              <a:ea typeface="Meiryo UI" panose="020B0604030504040204" pitchFamily="50" charset="-128"/>
            </a:endParaRPr>
          </a:p>
        </p:txBody>
      </p:sp>
      <p:sp>
        <p:nvSpPr>
          <p:cNvPr id="14" name="スライド番号プレースホルダー 13">
            <a:extLst>
              <a:ext uri="{FF2B5EF4-FFF2-40B4-BE49-F238E27FC236}">
                <a16:creationId xmlns:a16="http://schemas.microsoft.com/office/drawing/2014/main" id="{801C5787-5573-A154-80BC-5BBDF5A1C2B3}"/>
              </a:ext>
            </a:extLst>
          </p:cNvPr>
          <p:cNvSpPr>
            <a:spLocks noGrp="1"/>
          </p:cNvSpPr>
          <p:nvPr>
            <p:ph type="sldNum" sz="quarter" idx="12"/>
          </p:nvPr>
        </p:nvSpPr>
        <p:spPr>
          <a:xfrm>
            <a:off x="7073172" y="6473545"/>
            <a:ext cx="2057400" cy="365125"/>
          </a:xfrm>
        </p:spPr>
        <p:txBody>
          <a:bodyPr/>
          <a:lstStyle/>
          <a:p>
            <a:fld id="{70AD163A-2AD1-4CCD-B429-51A5FDE21725}" type="slidenum">
              <a:rPr kumimoji="1" lang="ja-JP" altLang="en-US" smtClean="0"/>
              <a:t>12</a:t>
            </a:fld>
            <a:endParaRPr kumimoji="1" lang="ja-JP" altLang="en-US" dirty="0"/>
          </a:p>
        </p:txBody>
      </p:sp>
      <p:sp>
        <p:nvSpPr>
          <p:cNvPr id="16" name="四角形: 1 つの角を切り取る 15">
            <a:extLst>
              <a:ext uri="{FF2B5EF4-FFF2-40B4-BE49-F238E27FC236}">
                <a16:creationId xmlns:a16="http://schemas.microsoft.com/office/drawing/2014/main" id="{083A5054-87D1-CA8D-C5B3-C98C56D545EA}"/>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ja-JP" altLang="en-US" sz="800" b="1" dirty="0">
                <a:solidFill>
                  <a:schemeClr val="tx1"/>
                </a:solidFill>
                <a:latin typeface="Meiryo UI" panose="020B0604030504040204" pitchFamily="50" charset="-128"/>
                <a:ea typeface="Meiryo UI" panose="020B0604030504040204" pitchFamily="50" charset="-128"/>
              </a:rPr>
              <a:t> イ</a:t>
            </a:r>
            <a:r>
              <a:rPr kumimoji="1" lang="ja-JP" altLang="en-US" sz="800" b="1" dirty="0">
                <a:solidFill>
                  <a:schemeClr val="bg1"/>
                </a:solidFill>
                <a:latin typeface="Meiryo UI" panose="020B0604030504040204" pitchFamily="50" charset="-128"/>
                <a:ea typeface="Meiryo UI" panose="020B0604030504040204" pitchFamily="50" charset="-128"/>
              </a:rPr>
              <a:t> ウ エ　</a:t>
            </a:r>
            <a:endParaRPr kumimoji="1" lang="ja-JP" altLang="en-US" sz="800" dirty="0">
              <a:solidFill>
                <a:schemeClr val="bg1"/>
              </a:solidFill>
            </a:endParaRPr>
          </a:p>
        </p:txBody>
      </p:sp>
      <p:sp>
        <p:nvSpPr>
          <p:cNvPr id="18" name="四角形: 1 つの角を切り取る 17">
            <a:extLst>
              <a:ext uri="{FF2B5EF4-FFF2-40B4-BE49-F238E27FC236}">
                <a16:creationId xmlns:a16="http://schemas.microsoft.com/office/drawing/2014/main" id="{6D22EDBD-5EC4-2485-E147-C3025402A648}"/>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19" name="四角形: 1 つの角を切り取る 18">
            <a:extLst>
              <a:ext uri="{FF2B5EF4-FFF2-40B4-BE49-F238E27FC236}">
                <a16:creationId xmlns:a16="http://schemas.microsoft.com/office/drawing/2014/main" id="{39FD3F98-F18A-A22D-5AE5-8222E04C49AA}"/>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11" name="テキスト ボックス 10">
            <a:extLst>
              <a:ext uri="{FF2B5EF4-FFF2-40B4-BE49-F238E27FC236}">
                <a16:creationId xmlns:a16="http://schemas.microsoft.com/office/drawing/2014/main" id="{4F6E1611-19B3-2650-3D7A-57E32E7F537C}"/>
              </a:ext>
            </a:extLst>
          </p:cNvPr>
          <p:cNvSpPr txBox="1"/>
          <p:nvPr/>
        </p:nvSpPr>
        <p:spPr>
          <a:xfrm>
            <a:off x="7937695" y="3900146"/>
            <a:ext cx="715252" cy="2046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10,000</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132F98F0-3F93-30AB-30A6-01B801A694BA}"/>
              </a:ext>
            </a:extLst>
          </p:cNvPr>
          <p:cNvSpPr txBox="1"/>
          <p:nvPr/>
        </p:nvSpPr>
        <p:spPr>
          <a:xfrm>
            <a:off x="7915391" y="4675307"/>
            <a:ext cx="697718" cy="20468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rgbClr val="575757"/>
                </a:solidFill>
                <a:latin typeface="Meiryo UI" panose="020B0604030504040204" pitchFamily="50" charset="-128"/>
                <a:ea typeface="Meiryo UI" panose="020B0604030504040204" pitchFamily="50" charset="-128"/>
              </a:rPr>
              <a:t>5,000</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3" name="吹き出し: 四角形 12">
            <a:extLst>
              <a:ext uri="{FF2B5EF4-FFF2-40B4-BE49-F238E27FC236}">
                <a16:creationId xmlns:a16="http://schemas.microsoft.com/office/drawing/2014/main" id="{01D2BCD3-07AF-EDF2-93FD-790D77B2F20B}"/>
              </a:ext>
            </a:extLst>
          </p:cNvPr>
          <p:cNvSpPr/>
          <p:nvPr/>
        </p:nvSpPr>
        <p:spPr>
          <a:xfrm>
            <a:off x="6791696" y="3680670"/>
            <a:ext cx="823644" cy="428129"/>
          </a:xfrm>
          <a:prstGeom prst="wedgeRectCallout">
            <a:avLst>
              <a:gd name="adj1" fmla="val -36687"/>
              <a:gd name="adj2" fmla="val 136448"/>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rgbClr val="575757"/>
                </a:solidFill>
                <a:latin typeface="Meiryo UI" panose="020B0604030504040204" pitchFamily="50" charset="-128"/>
                <a:ea typeface="Meiryo UI" panose="020B0604030504040204" pitchFamily="50" charset="-128"/>
              </a:rPr>
              <a:t>対象業界の市場規模</a:t>
            </a:r>
          </a:p>
        </p:txBody>
      </p:sp>
      <p:sp>
        <p:nvSpPr>
          <p:cNvPr id="54" name="吹き出し: 四角形 53">
            <a:extLst>
              <a:ext uri="{FF2B5EF4-FFF2-40B4-BE49-F238E27FC236}">
                <a16:creationId xmlns:a16="http://schemas.microsoft.com/office/drawing/2014/main" id="{B5E3E57C-7A33-F8E5-39C3-261A03972E68}"/>
              </a:ext>
            </a:extLst>
          </p:cNvPr>
          <p:cNvSpPr/>
          <p:nvPr/>
        </p:nvSpPr>
        <p:spPr>
          <a:xfrm>
            <a:off x="5308517" y="3743871"/>
            <a:ext cx="823644" cy="428129"/>
          </a:xfrm>
          <a:prstGeom prst="wedgeRectCallout">
            <a:avLst>
              <a:gd name="adj1" fmla="val -36687"/>
              <a:gd name="adj2" fmla="val 186284"/>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rgbClr val="575757"/>
                </a:solidFill>
                <a:latin typeface="Meiryo UI" panose="020B0604030504040204" pitchFamily="50" charset="-128"/>
                <a:ea typeface="Meiryo UI" panose="020B0604030504040204" pitchFamily="50" charset="-128"/>
              </a:rPr>
              <a:t>当社の事業売上高</a:t>
            </a:r>
          </a:p>
        </p:txBody>
      </p:sp>
    </p:spTree>
    <p:extLst>
      <p:ext uri="{BB962C8B-B14F-4D97-AF65-F5344CB8AC3E}">
        <p14:creationId xmlns:p14="http://schemas.microsoft.com/office/powerpoint/2010/main" val="5462395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四角形: 1 つの角を切り取る 41">
            <a:extLst>
              <a:ext uri="{FF2B5EF4-FFF2-40B4-BE49-F238E27FC236}">
                <a16:creationId xmlns:a16="http://schemas.microsoft.com/office/drawing/2014/main" id="{4A849DEC-6953-96B9-2BC7-62F469A6F316}"/>
              </a:ext>
            </a:extLst>
          </p:cNvPr>
          <p:cNvSpPr/>
          <p:nvPr/>
        </p:nvSpPr>
        <p:spPr>
          <a:xfrm>
            <a:off x="2312851" y="0"/>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43" name="四角形: 1 つの角を切り取る 42">
            <a:extLst>
              <a:ext uri="{FF2B5EF4-FFF2-40B4-BE49-F238E27FC236}">
                <a16:creationId xmlns:a16="http://schemas.microsoft.com/office/drawing/2014/main" id="{1271B28C-C898-69DB-D848-D4E57C09D20F}"/>
              </a:ext>
            </a:extLst>
          </p:cNvPr>
          <p:cNvSpPr/>
          <p:nvPr/>
        </p:nvSpPr>
        <p:spPr>
          <a:xfrm>
            <a:off x="4625702" y="0"/>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44" name="四角形: 1 つの角を切り取る 43">
            <a:extLst>
              <a:ext uri="{FF2B5EF4-FFF2-40B4-BE49-F238E27FC236}">
                <a16:creationId xmlns:a16="http://schemas.microsoft.com/office/drawing/2014/main" id="{8CD72F27-7463-154B-C4BF-1398298F8262}"/>
              </a:ext>
            </a:extLst>
          </p:cNvPr>
          <p:cNvSpPr/>
          <p:nvPr/>
        </p:nvSpPr>
        <p:spPr>
          <a:xfrm>
            <a:off x="0" y="0"/>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ja-JP" altLang="en-US" sz="800" b="1" dirty="0">
                <a:solidFill>
                  <a:schemeClr val="tx1"/>
                </a:solidFill>
                <a:latin typeface="Meiryo UI" panose="020B0604030504040204" pitchFamily="50" charset="-128"/>
                <a:ea typeface="Meiryo UI" panose="020B0604030504040204" pitchFamily="50" charset="-128"/>
              </a:rPr>
              <a:t> イ</a:t>
            </a:r>
            <a:r>
              <a:rPr kumimoji="1" lang="ja-JP" altLang="en-US" sz="800" b="1" dirty="0">
                <a:solidFill>
                  <a:schemeClr val="bg1"/>
                </a:solidFill>
                <a:latin typeface="Meiryo UI" panose="020B0604030504040204" pitchFamily="50" charset="-128"/>
                <a:ea typeface="Meiryo UI" panose="020B0604030504040204" pitchFamily="50" charset="-128"/>
              </a:rPr>
              <a:t> ウ エ　</a:t>
            </a:r>
            <a:endParaRPr kumimoji="1" lang="ja-JP" altLang="en-US" sz="800" dirty="0">
              <a:solidFill>
                <a:schemeClr val="bg1"/>
              </a:solidFill>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／外部環境（製品・サービスの市場分析）</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正方形/長方形 19">
            <a:extLst>
              <a:ext uri="{FF2B5EF4-FFF2-40B4-BE49-F238E27FC236}">
                <a16:creationId xmlns:a16="http://schemas.microsoft.com/office/drawing/2014/main" id="{013E200E-C0F7-29EC-5681-7CB8DA76A095}"/>
              </a:ext>
            </a:extLst>
          </p:cNvPr>
          <p:cNvSpPr/>
          <p:nvPr/>
        </p:nvSpPr>
        <p:spPr>
          <a:xfrm>
            <a:off x="287290" y="2306166"/>
            <a:ext cx="1098795" cy="529495"/>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1000" b="1" kern="100" dirty="0">
                <a:solidFill>
                  <a:schemeClr val="bg1"/>
                </a:solidFill>
                <a:latin typeface="Meiryo UI" panose="020B0604030504040204" pitchFamily="50" charset="-128"/>
                <a:ea typeface="Meiryo UI" panose="020B0604030504040204" pitchFamily="50" charset="-128"/>
              </a:rPr>
              <a:t>(</a:t>
            </a:r>
            <a:r>
              <a:rPr kumimoji="1" lang="en-US" altLang="ja-JP" sz="1000" b="1" i="0" u="none" strike="noStrike" kern="100" dirty="0">
                <a:solidFill>
                  <a:schemeClr val="bg1"/>
                </a:solidFill>
                <a:effectLst/>
                <a:latin typeface="Meiryo UI" panose="020B0604030504040204" pitchFamily="50" charset="-128"/>
                <a:ea typeface="Meiryo UI" panose="020B0604030504040204" pitchFamily="50" charset="-128"/>
              </a:rPr>
              <a:t>A)</a:t>
            </a:r>
          </a:p>
          <a:p>
            <a:pPr marR="45720" algn="ctr" rtl="0" eaLnBrk="1" fontAlgn="ctr" latinLnBrk="0" hangingPunct="1">
              <a:spcBef>
                <a:spcPts val="0"/>
              </a:spcBef>
              <a:spcAft>
                <a:spcPts val="0"/>
              </a:spcAft>
              <a:tabLst>
                <a:tab pos="2700020" algn="ctr"/>
                <a:tab pos="5400040" algn="r"/>
              </a:tabLst>
            </a:pPr>
            <a:r>
              <a:rPr kumimoji="1" lang="ja-JP" altLang="en-US" sz="1000" b="1" i="0" u="none" strike="noStrike" kern="100" dirty="0">
                <a:solidFill>
                  <a:schemeClr val="bg1"/>
                </a:solidFill>
                <a:effectLst/>
                <a:latin typeface="Meiryo UI" panose="020B0604030504040204" pitchFamily="50" charset="-128"/>
                <a:ea typeface="Meiryo UI" panose="020B0604030504040204" pitchFamily="50" charset="-128"/>
              </a:rPr>
              <a:t>申請時売上高</a:t>
            </a:r>
            <a:endParaRPr lang="ja-JP" altLang="ja-JP" sz="1000" b="1" i="0" u="none" strike="noStrike" dirty="0">
              <a:solidFill>
                <a:schemeClr val="bg1"/>
              </a:solidFill>
              <a:effectLst/>
              <a:latin typeface="Arial" panose="020B0604020202020204" pitchFamily="34" charset="0"/>
              <a:ea typeface="Meiryo UI" panose="020B0604030504040204" pitchFamily="50" charset="-128"/>
            </a:endParaRPr>
          </a:p>
        </p:txBody>
      </p:sp>
      <p:sp>
        <p:nvSpPr>
          <p:cNvPr id="5" name="正方形/長方形 4">
            <a:extLst>
              <a:ext uri="{FF2B5EF4-FFF2-40B4-BE49-F238E27FC236}">
                <a16:creationId xmlns:a16="http://schemas.microsoft.com/office/drawing/2014/main" id="{9B4CB34E-F1E2-79DC-00CB-F889731ECA42}"/>
              </a:ext>
            </a:extLst>
          </p:cNvPr>
          <p:cNvSpPr/>
          <p:nvPr/>
        </p:nvSpPr>
        <p:spPr>
          <a:xfrm>
            <a:off x="287290" y="3607464"/>
            <a:ext cx="1098795" cy="529495"/>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en-US" altLang="ja-JP" sz="1000" b="1" kern="100" dirty="0">
                <a:solidFill>
                  <a:schemeClr val="bg1"/>
                </a:solidFill>
                <a:latin typeface="Meiryo UI" panose="020B0604030504040204" pitchFamily="50" charset="-128"/>
                <a:ea typeface="Meiryo UI" panose="020B0604030504040204" pitchFamily="50" charset="-128"/>
              </a:rPr>
              <a:t>(</a:t>
            </a:r>
            <a:r>
              <a:rPr kumimoji="1" lang="en-US" altLang="ja-JP" sz="1000" b="1" i="0" u="none" strike="noStrike" kern="100" dirty="0">
                <a:solidFill>
                  <a:schemeClr val="bg1"/>
                </a:solidFill>
                <a:effectLst/>
                <a:latin typeface="Meiryo UI" panose="020B0604030504040204" pitchFamily="50" charset="-128"/>
                <a:ea typeface="Meiryo UI" panose="020B0604030504040204" pitchFamily="50" charset="-128"/>
              </a:rPr>
              <a:t>B)</a:t>
            </a:r>
          </a:p>
          <a:p>
            <a:pPr marR="45720" algn="ctr" rtl="0" eaLnBrk="1" fontAlgn="ctr" latinLnBrk="0" hangingPunct="1">
              <a:spcBef>
                <a:spcPts val="0"/>
              </a:spcBef>
              <a:spcAft>
                <a:spcPts val="0"/>
              </a:spcAft>
              <a:tabLst>
                <a:tab pos="2700020" algn="ctr"/>
                <a:tab pos="5400040" algn="r"/>
              </a:tabLst>
            </a:pPr>
            <a:r>
              <a:rPr kumimoji="1" lang="ja-JP" altLang="en-US" sz="1000" b="1" i="0" u="none" strike="noStrike" kern="100" dirty="0">
                <a:solidFill>
                  <a:schemeClr val="bg1"/>
                </a:solidFill>
                <a:effectLst/>
                <a:latin typeface="Meiryo UI" panose="020B0604030504040204" pitchFamily="50" charset="-128"/>
                <a:ea typeface="Meiryo UI" panose="020B0604030504040204" pitchFamily="50" charset="-128"/>
              </a:rPr>
              <a:t>補助事業完了後</a:t>
            </a:r>
            <a:br>
              <a:rPr kumimoji="1" lang="en-US" altLang="ja-JP" sz="1000" b="1" i="0" u="none" strike="noStrike" kern="100" dirty="0">
                <a:solidFill>
                  <a:schemeClr val="bg1"/>
                </a:solidFill>
                <a:effectLst/>
                <a:latin typeface="Meiryo UI" panose="020B0604030504040204" pitchFamily="50" charset="-128"/>
                <a:ea typeface="Meiryo UI" panose="020B0604030504040204" pitchFamily="50" charset="-128"/>
              </a:rPr>
            </a:br>
            <a:r>
              <a:rPr kumimoji="1" lang="ja-JP" altLang="en-US" sz="1000" b="1" i="0" u="none" strike="noStrike" kern="100" dirty="0">
                <a:solidFill>
                  <a:schemeClr val="bg1"/>
                </a:solidFill>
                <a:effectLst/>
                <a:latin typeface="Meiryo UI" panose="020B0604030504040204" pitchFamily="50" charset="-128"/>
                <a:ea typeface="Meiryo UI" panose="020B0604030504040204" pitchFamily="50" charset="-128"/>
              </a:rPr>
              <a:t>３年目の売上高</a:t>
            </a:r>
            <a:endParaRPr lang="ja-JP" altLang="ja-JP" sz="1000" b="1" i="0" u="none" strike="noStrike" dirty="0">
              <a:solidFill>
                <a:schemeClr val="bg1"/>
              </a:solidFill>
              <a:effectLst/>
              <a:latin typeface="Arial" panose="020B0604020202020204" pitchFamily="34" charset="0"/>
              <a:ea typeface="Meiryo UI" panose="020B0604030504040204" pitchFamily="50" charset="-128"/>
            </a:endParaRPr>
          </a:p>
        </p:txBody>
      </p:sp>
      <p:sp>
        <p:nvSpPr>
          <p:cNvPr id="6" name="正方形/長方形 5">
            <a:extLst>
              <a:ext uri="{FF2B5EF4-FFF2-40B4-BE49-F238E27FC236}">
                <a16:creationId xmlns:a16="http://schemas.microsoft.com/office/drawing/2014/main" id="{5D0B25F2-4CAD-E5FA-20F0-74DF49AC2D5D}"/>
              </a:ext>
            </a:extLst>
          </p:cNvPr>
          <p:cNvSpPr/>
          <p:nvPr/>
        </p:nvSpPr>
        <p:spPr>
          <a:xfrm>
            <a:off x="287290" y="4960908"/>
            <a:ext cx="1098795" cy="529495"/>
          </a:xfrm>
          <a:prstGeom prst="rect">
            <a:avLst/>
          </a:prstGeom>
          <a:solidFill>
            <a:schemeClr val="accent5">
              <a:lumMod val="60000"/>
              <a:lumOff val="4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050" b="1" dirty="0">
                <a:solidFill>
                  <a:srgbClr val="575757"/>
                </a:solidFill>
                <a:latin typeface="Arial" panose="020B0604020202020204" pitchFamily="34" charset="0"/>
                <a:ea typeface="Meiryo UI" panose="020B0604030504040204" pitchFamily="50" charset="-128"/>
              </a:rPr>
              <a:t>(B)</a:t>
            </a:r>
            <a:r>
              <a:rPr lang="ja-JP" altLang="en-US" sz="1050" b="1" dirty="0">
                <a:solidFill>
                  <a:srgbClr val="575757"/>
                </a:solidFill>
                <a:latin typeface="Arial" panose="020B0604020202020204" pitchFamily="34" charset="0"/>
                <a:ea typeface="Meiryo UI" panose="020B0604030504040204" pitchFamily="50" charset="-128"/>
              </a:rPr>
              <a:t>ー</a:t>
            </a:r>
            <a:r>
              <a:rPr lang="en-US" altLang="ja-JP" sz="1050" b="1" dirty="0">
                <a:solidFill>
                  <a:srgbClr val="575757"/>
                </a:solidFill>
                <a:latin typeface="Arial" panose="020B0604020202020204" pitchFamily="34" charset="0"/>
                <a:ea typeface="Meiryo UI" panose="020B0604030504040204" pitchFamily="50" charset="-128"/>
              </a:rPr>
              <a:t>(A)</a:t>
            </a:r>
          </a:p>
          <a:p>
            <a:pPr marR="45720" algn="ctr" rtl="0" eaLnBrk="1" fontAlgn="ctr" latinLnBrk="0" hangingPunct="1">
              <a:spcBef>
                <a:spcPts val="0"/>
              </a:spcBef>
              <a:spcAft>
                <a:spcPts val="0"/>
              </a:spcAft>
              <a:tabLst>
                <a:tab pos="2700020" algn="ctr"/>
                <a:tab pos="5400040" algn="r"/>
              </a:tabLst>
            </a:pPr>
            <a:r>
              <a:rPr lang="ja-JP" altLang="en-US" sz="1050" b="1" dirty="0">
                <a:solidFill>
                  <a:srgbClr val="575757"/>
                </a:solidFill>
                <a:latin typeface="Arial" panose="020B0604020202020204" pitchFamily="34" charset="0"/>
                <a:ea typeface="Meiryo UI" panose="020B0604030504040204" pitchFamily="50" charset="-128"/>
              </a:rPr>
              <a:t>売上増加額</a:t>
            </a:r>
            <a:endParaRPr lang="ja-JP" altLang="ja-JP" sz="1050" b="1" i="0" u="none" strike="noStrike" dirty="0">
              <a:solidFill>
                <a:srgbClr val="575757"/>
              </a:solidFill>
              <a:effectLst/>
              <a:latin typeface="Arial" panose="020B0604020202020204" pitchFamily="34" charset="0"/>
              <a:ea typeface="Meiryo UI" panose="020B0604030504040204" pitchFamily="50" charset="-128"/>
            </a:endParaRPr>
          </a:p>
        </p:txBody>
      </p:sp>
      <p:grpSp>
        <p:nvGrpSpPr>
          <p:cNvPr id="7" name="グループ化 6">
            <a:extLst>
              <a:ext uri="{FF2B5EF4-FFF2-40B4-BE49-F238E27FC236}">
                <a16:creationId xmlns:a16="http://schemas.microsoft.com/office/drawing/2014/main" id="{617A2A71-02D3-7D52-14CA-9424343D4324}"/>
              </a:ext>
            </a:extLst>
          </p:cNvPr>
          <p:cNvGrpSpPr/>
          <p:nvPr/>
        </p:nvGrpSpPr>
        <p:grpSpPr>
          <a:xfrm>
            <a:off x="287290" y="2897986"/>
            <a:ext cx="1098795" cy="602053"/>
            <a:chOff x="1601914" y="2899506"/>
            <a:chExt cx="1598668" cy="602053"/>
          </a:xfrm>
        </p:grpSpPr>
        <p:sp>
          <p:nvSpPr>
            <p:cNvPr id="8" name="正方形/長方形 19">
              <a:extLst>
                <a:ext uri="{FF2B5EF4-FFF2-40B4-BE49-F238E27FC236}">
                  <a16:creationId xmlns:a16="http://schemas.microsoft.com/office/drawing/2014/main" id="{769B6419-71EE-1831-37A4-E5889E365719}"/>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i="0" u="none" strike="noStrike" dirty="0">
                  <a:solidFill>
                    <a:schemeClr val="tx1"/>
                  </a:solidFill>
                  <a:effectLst/>
                  <a:latin typeface="Arial" panose="020B0604020202020204" pitchFamily="34" charset="0"/>
                  <a:ea typeface="Meiryo UI" panose="020B0604030504040204" pitchFamily="50" charset="-128"/>
                </a:rPr>
                <a:t>5,000,000</a:t>
              </a:r>
              <a:endParaRPr lang="ja-JP" altLang="ja-JP" sz="1400" i="0" u="none" strike="noStrike" dirty="0">
                <a:solidFill>
                  <a:schemeClr val="tx1"/>
                </a:solidFill>
                <a:effectLst/>
                <a:latin typeface="Arial" panose="020B0604020202020204" pitchFamily="34" charset="0"/>
                <a:ea typeface="Meiryo UI" panose="020B0604030504040204" pitchFamily="50" charset="-128"/>
              </a:endParaRPr>
            </a:p>
          </p:txBody>
        </p:sp>
        <p:sp>
          <p:nvSpPr>
            <p:cNvPr id="9" name="正方形/長方形 19">
              <a:extLst>
                <a:ext uri="{FF2B5EF4-FFF2-40B4-BE49-F238E27FC236}">
                  <a16:creationId xmlns:a16="http://schemas.microsoft.com/office/drawing/2014/main" id="{C0E1AA66-28FD-BE03-DAF2-B14FB751A5A8}"/>
                </a:ext>
              </a:extLst>
            </p:cNvPr>
            <p:cNvSpPr/>
            <p:nvPr/>
          </p:nvSpPr>
          <p:spPr>
            <a:xfrm>
              <a:off x="2798293"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dirty="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dirty="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grpSp>
      <p:sp>
        <p:nvSpPr>
          <p:cNvPr id="10" name="正方形/長方形 9">
            <a:extLst>
              <a:ext uri="{FF2B5EF4-FFF2-40B4-BE49-F238E27FC236}">
                <a16:creationId xmlns:a16="http://schemas.microsoft.com/office/drawing/2014/main" id="{E8D6DE5D-7E8F-9599-A274-08ADCC9FB92C}"/>
              </a:ext>
            </a:extLst>
          </p:cNvPr>
          <p:cNvSpPr/>
          <p:nvPr/>
        </p:nvSpPr>
        <p:spPr>
          <a:xfrm>
            <a:off x="2524074" y="1970765"/>
            <a:ext cx="6120000"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dirty="0">
                <a:solidFill>
                  <a:schemeClr val="tx1"/>
                </a:solidFill>
                <a:latin typeface="Meiryo UI" panose="020B0604030504040204" pitchFamily="50" charset="-128"/>
                <a:ea typeface="Meiryo UI" panose="020B0604030504040204" pitchFamily="50" charset="-128"/>
                <a:cs typeface="Courier New" panose="02070309020205020404" pitchFamily="49" charset="0"/>
              </a:rPr>
              <a:t>補助事業の想定顧客とマーケティング戦略</a:t>
            </a:r>
            <a:endParaRPr lang="ja-JP" altLang="ja-JP" sz="12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11" name="正方形/長方形 10">
            <a:extLst>
              <a:ext uri="{FF2B5EF4-FFF2-40B4-BE49-F238E27FC236}">
                <a16:creationId xmlns:a16="http://schemas.microsoft.com/office/drawing/2014/main" id="{7A118696-9814-ED67-DC03-329C80B8AE5E}"/>
              </a:ext>
            </a:extLst>
          </p:cNvPr>
          <p:cNvSpPr/>
          <p:nvPr/>
        </p:nvSpPr>
        <p:spPr>
          <a:xfrm>
            <a:off x="141228" y="2048252"/>
            <a:ext cx="1512000"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売上増加額</a:t>
            </a:r>
            <a:endParaRPr lang="ja-JP" altLang="ja-JP" sz="12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12" name="二等辺三角形 11">
            <a:extLst>
              <a:ext uri="{FF2B5EF4-FFF2-40B4-BE49-F238E27FC236}">
                <a16:creationId xmlns:a16="http://schemas.microsoft.com/office/drawing/2014/main" id="{9C69A8DD-4C99-AECB-33A6-E5DF5E79481E}"/>
              </a:ext>
            </a:extLst>
          </p:cNvPr>
          <p:cNvSpPr/>
          <p:nvPr/>
        </p:nvSpPr>
        <p:spPr>
          <a:xfrm rot="5400000">
            <a:off x="-136210" y="4057197"/>
            <a:ext cx="3771841" cy="243347"/>
          </a:xfrm>
          <a:prstGeom prst="triangle">
            <a:avLst/>
          </a:prstGeom>
          <a:solidFill>
            <a:schemeClr val="bg1">
              <a:lumMod val="7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dirty="0">
              <a:solidFill>
                <a:srgbClr val="575757"/>
              </a:solidFill>
              <a:latin typeface="Meiryo UI" panose="020B0604030504040204" pitchFamily="50" charset="-128"/>
              <a:ea typeface="Meiryo UI" panose="020B0604030504040204" pitchFamily="50" charset="-128"/>
            </a:endParaRPr>
          </a:p>
        </p:txBody>
      </p:sp>
      <p:grpSp>
        <p:nvGrpSpPr>
          <p:cNvPr id="13" name="グループ化 12">
            <a:extLst>
              <a:ext uri="{FF2B5EF4-FFF2-40B4-BE49-F238E27FC236}">
                <a16:creationId xmlns:a16="http://schemas.microsoft.com/office/drawing/2014/main" id="{7A60DF44-2E58-FAC5-BABA-DFE3E87A5C98}"/>
              </a:ext>
            </a:extLst>
          </p:cNvPr>
          <p:cNvGrpSpPr/>
          <p:nvPr/>
        </p:nvGrpSpPr>
        <p:grpSpPr>
          <a:xfrm>
            <a:off x="276137" y="4178871"/>
            <a:ext cx="1118890" cy="602053"/>
            <a:chOff x="1601914" y="2899506"/>
            <a:chExt cx="1598668" cy="602053"/>
          </a:xfrm>
        </p:grpSpPr>
        <p:sp>
          <p:nvSpPr>
            <p:cNvPr id="14" name="正方形/長方形 19">
              <a:extLst>
                <a:ext uri="{FF2B5EF4-FFF2-40B4-BE49-F238E27FC236}">
                  <a16:creationId xmlns:a16="http://schemas.microsoft.com/office/drawing/2014/main" id="{1C110BCD-A6C1-6F40-77C9-B73604837AA8}"/>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i="0" u="none" strike="noStrike" dirty="0">
                  <a:solidFill>
                    <a:schemeClr val="tx1"/>
                  </a:solidFill>
                  <a:effectLst/>
                  <a:latin typeface="Arial" panose="020B0604020202020204" pitchFamily="34" charset="0"/>
                  <a:ea typeface="Meiryo UI" panose="020B0604030504040204" pitchFamily="50" charset="-128"/>
                </a:rPr>
                <a:t>7,000,000</a:t>
              </a:r>
              <a:endParaRPr lang="ja-JP" altLang="ja-JP" sz="1400" i="0" u="none" strike="noStrike" dirty="0">
                <a:solidFill>
                  <a:schemeClr val="tx1"/>
                </a:solidFill>
                <a:effectLst/>
                <a:latin typeface="Arial" panose="020B0604020202020204" pitchFamily="34" charset="0"/>
                <a:ea typeface="Meiryo UI" panose="020B0604030504040204" pitchFamily="50" charset="-128"/>
              </a:endParaRPr>
            </a:p>
          </p:txBody>
        </p:sp>
        <p:sp>
          <p:nvSpPr>
            <p:cNvPr id="17" name="正方形/長方形 19">
              <a:extLst>
                <a:ext uri="{FF2B5EF4-FFF2-40B4-BE49-F238E27FC236}">
                  <a16:creationId xmlns:a16="http://schemas.microsoft.com/office/drawing/2014/main" id="{6F673E86-41EF-7E74-6189-EC2C61FE43F3}"/>
                </a:ext>
              </a:extLst>
            </p:cNvPr>
            <p:cNvSpPr/>
            <p:nvPr/>
          </p:nvSpPr>
          <p:spPr>
            <a:xfrm>
              <a:off x="2798293"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kern="100" dirty="0">
                  <a:solidFill>
                    <a:schemeClr val="tx1"/>
                  </a:solidFill>
                  <a:latin typeface="Meiryo UI" panose="020B0604030504040204" pitchFamily="50" charset="-128"/>
                  <a:ea typeface="Meiryo UI" panose="020B0604030504040204" pitchFamily="50" charset="-128"/>
                </a:rPr>
                <a:t>千</a:t>
              </a:r>
              <a:r>
                <a:rPr kumimoji="1" lang="ja-JP" altLang="en-US" sz="800" i="0" u="none" strike="noStrike" kern="100" dirty="0">
                  <a:solidFill>
                    <a:schemeClr val="tx1"/>
                  </a:solidFill>
                  <a:effectLst/>
                  <a:latin typeface="Meiryo UI" panose="020B0604030504040204" pitchFamily="50" charset="-128"/>
                  <a:ea typeface="Meiryo UI" panose="020B0604030504040204" pitchFamily="50" charset="-128"/>
                </a:rPr>
                <a:t>円</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grpSp>
      <p:grpSp>
        <p:nvGrpSpPr>
          <p:cNvPr id="20" name="グループ化 19">
            <a:extLst>
              <a:ext uri="{FF2B5EF4-FFF2-40B4-BE49-F238E27FC236}">
                <a16:creationId xmlns:a16="http://schemas.microsoft.com/office/drawing/2014/main" id="{422E2158-701C-FBED-EFF9-49215750E8EF}"/>
              </a:ext>
            </a:extLst>
          </p:cNvPr>
          <p:cNvGrpSpPr/>
          <p:nvPr/>
        </p:nvGrpSpPr>
        <p:grpSpPr>
          <a:xfrm>
            <a:off x="287290" y="5540758"/>
            <a:ext cx="1098795" cy="602053"/>
            <a:chOff x="1601914" y="2899506"/>
            <a:chExt cx="1598668" cy="602053"/>
          </a:xfrm>
        </p:grpSpPr>
        <p:sp>
          <p:nvSpPr>
            <p:cNvPr id="21" name="正方形/長方形 19">
              <a:extLst>
                <a:ext uri="{FF2B5EF4-FFF2-40B4-BE49-F238E27FC236}">
                  <a16:creationId xmlns:a16="http://schemas.microsoft.com/office/drawing/2014/main" id="{B966AA9C-461C-7E59-ED67-9A4D2E5E0E54}"/>
                </a:ext>
              </a:extLst>
            </p:cNvPr>
            <p:cNvSpPr/>
            <p:nvPr/>
          </p:nvSpPr>
          <p:spPr>
            <a:xfrm>
              <a:off x="1601914" y="2899506"/>
              <a:ext cx="1598668" cy="52949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lang="en-US" altLang="ja-JP" sz="1400" dirty="0">
                  <a:solidFill>
                    <a:schemeClr val="tx1"/>
                  </a:solidFill>
                  <a:latin typeface="Arial" panose="020B0604020202020204" pitchFamily="34" charset="0"/>
                  <a:ea typeface="Meiryo UI" panose="020B0604030504040204" pitchFamily="50" charset="-128"/>
                </a:rPr>
                <a:t>2</a:t>
              </a:r>
              <a:r>
                <a:rPr lang="en-US" altLang="ja-JP" sz="1400" i="0" u="none" strike="noStrike" dirty="0">
                  <a:solidFill>
                    <a:schemeClr val="tx1"/>
                  </a:solidFill>
                  <a:effectLst/>
                  <a:latin typeface="Arial" panose="020B0604020202020204" pitchFamily="34" charset="0"/>
                  <a:ea typeface="Meiryo UI" panose="020B0604030504040204" pitchFamily="50" charset="-128"/>
                </a:rPr>
                <a:t>,000,000</a:t>
              </a:r>
              <a:endParaRPr lang="ja-JP" altLang="ja-JP" sz="1400" i="0" u="none" strike="noStrike" dirty="0">
                <a:solidFill>
                  <a:schemeClr val="tx1"/>
                </a:solidFill>
                <a:effectLst/>
                <a:latin typeface="Arial" panose="020B0604020202020204" pitchFamily="34" charset="0"/>
                <a:ea typeface="Meiryo UI" panose="020B0604030504040204" pitchFamily="50" charset="-128"/>
              </a:endParaRPr>
            </a:p>
          </p:txBody>
        </p:sp>
        <p:sp>
          <p:nvSpPr>
            <p:cNvPr id="22" name="正方形/長方形 19">
              <a:extLst>
                <a:ext uri="{FF2B5EF4-FFF2-40B4-BE49-F238E27FC236}">
                  <a16:creationId xmlns:a16="http://schemas.microsoft.com/office/drawing/2014/main" id="{971E892B-37FE-1F38-4BD4-1C7EA1FCA5E8}"/>
                </a:ext>
              </a:extLst>
            </p:cNvPr>
            <p:cNvSpPr/>
            <p:nvPr/>
          </p:nvSpPr>
          <p:spPr>
            <a:xfrm>
              <a:off x="2810612" y="3176728"/>
              <a:ext cx="231377" cy="324831"/>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72000" rtlCol="0" anchor="ctr"/>
            <a:lstStyle/>
            <a:p>
              <a:pPr marR="45720" algn="ctr" rtl="0" eaLnBrk="1" fontAlgn="ctr" latinLnBrk="0" hangingPunct="1">
                <a:spcBef>
                  <a:spcPts val="0"/>
                </a:spcBef>
                <a:spcAft>
                  <a:spcPts val="0"/>
                </a:spcAft>
                <a:tabLst>
                  <a:tab pos="2700020" algn="ctr"/>
                  <a:tab pos="5400040" algn="r"/>
                </a:tabLst>
              </a:pPr>
              <a:r>
                <a:rPr kumimoji="1" lang="ja-JP" altLang="en-US" sz="800" i="0" u="none" strike="noStrike" kern="100" dirty="0">
                  <a:solidFill>
                    <a:schemeClr val="tx1"/>
                  </a:solidFill>
                  <a:effectLst/>
                  <a:latin typeface="Meiryo UI" panose="020B0604030504040204" pitchFamily="50" charset="-128"/>
                  <a:ea typeface="Meiryo UI" panose="020B0604030504040204" pitchFamily="50" charset="-128"/>
                </a:rPr>
                <a:t>千円</a:t>
              </a:r>
              <a:endParaRPr lang="ja-JP" altLang="ja-JP" sz="800" i="0" u="none" strike="noStrike" dirty="0">
                <a:solidFill>
                  <a:schemeClr val="tx1"/>
                </a:solidFill>
                <a:effectLst/>
                <a:latin typeface="Arial" panose="020B0604020202020204" pitchFamily="34" charset="0"/>
                <a:ea typeface="Meiryo UI" panose="020B0604030504040204" pitchFamily="50" charset="-128"/>
              </a:endParaRPr>
            </a:p>
          </p:txBody>
        </p:sp>
      </p:grpSp>
      <p:sp>
        <p:nvSpPr>
          <p:cNvPr id="23" name="正方形/長方形 22">
            <a:extLst>
              <a:ext uri="{FF2B5EF4-FFF2-40B4-BE49-F238E27FC236}">
                <a16:creationId xmlns:a16="http://schemas.microsoft.com/office/drawing/2014/main" id="{2044A9A7-E94A-41C1-BC37-C0957566BC91}"/>
              </a:ext>
            </a:extLst>
          </p:cNvPr>
          <p:cNvSpPr/>
          <p:nvPr/>
        </p:nvSpPr>
        <p:spPr>
          <a:xfrm>
            <a:off x="3976174" y="2193769"/>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dirty="0">
                <a:solidFill>
                  <a:srgbClr val="575757"/>
                </a:solidFill>
                <a:latin typeface="Meiryo UI" panose="020B0604030504040204" pitchFamily="50" charset="-128"/>
                <a:ea typeface="Meiryo UI" panose="020B0604030504040204" pitchFamily="50" charset="-128"/>
              </a:rPr>
              <a:t>商品</a:t>
            </a:r>
            <a:r>
              <a:rPr kumimoji="1" lang="ja-JP" altLang="en-US" sz="1200" b="1" dirty="0">
                <a:solidFill>
                  <a:srgbClr val="575757"/>
                </a:solidFill>
                <a:latin typeface="Meiryo UI" panose="020B0604030504040204" pitchFamily="50" charset="-128"/>
                <a:ea typeface="Meiryo UI" panose="020B0604030504040204" pitchFamily="50" charset="-128"/>
              </a:rPr>
              <a:t>戦略</a:t>
            </a:r>
          </a:p>
        </p:txBody>
      </p:sp>
      <p:sp>
        <p:nvSpPr>
          <p:cNvPr id="24" name="正方形/長方形 23">
            <a:extLst>
              <a:ext uri="{FF2B5EF4-FFF2-40B4-BE49-F238E27FC236}">
                <a16:creationId xmlns:a16="http://schemas.microsoft.com/office/drawing/2014/main" id="{A5D1AAFC-21F1-54CC-C27D-3B067F104915}"/>
              </a:ext>
            </a:extLst>
          </p:cNvPr>
          <p:cNvSpPr/>
          <p:nvPr/>
        </p:nvSpPr>
        <p:spPr>
          <a:xfrm>
            <a:off x="3976174" y="4263531"/>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dirty="0">
                <a:solidFill>
                  <a:srgbClr val="575757"/>
                </a:solidFill>
                <a:latin typeface="Meiryo UI" panose="020B0604030504040204" pitchFamily="50" charset="-128"/>
                <a:ea typeface="Meiryo UI" panose="020B0604030504040204" pitchFamily="50" charset="-128"/>
              </a:rPr>
              <a:t>流通</a:t>
            </a:r>
            <a:r>
              <a:rPr kumimoji="1" lang="ja-JP" altLang="en-US" sz="1200" b="1" dirty="0">
                <a:solidFill>
                  <a:srgbClr val="575757"/>
                </a:solidFill>
                <a:latin typeface="Meiryo UI" panose="020B0604030504040204" pitchFamily="50" charset="-128"/>
                <a:ea typeface="Meiryo UI" panose="020B0604030504040204" pitchFamily="50" charset="-128"/>
              </a:rPr>
              <a:t>戦略</a:t>
            </a:r>
          </a:p>
        </p:txBody>
      </p:sp>
      <p:sp>
        <p:nvSpPr>
          <p:cNvPr id="25" name="正方形/長方形 24">
            <a:extLst>
              <a:ext uri="{FF2B5EF4-FFF2-40B4-BE49-F238E27FC236}">
                <a16:creationId xmlns:a16="http://schemas.microsoft.com/office/drawing/2014/main" id="{ACCC4B10-966D-A85A-593B-C6A937251D3E}"/>
              </a:ext>
            </a:extLst>
          </p:cNvPr>
          <p:cNvSpPr/>
          <p:nvPr/>
        </p:nvSpPr>
        <p:spPr>
          <a:xfrm>
            <a:off x="6561248" y="2193769"/>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dirty="0">
                <a:solidFill>
                  <a:srgbClr val="575757"/>
                </a:solidFill>
                <a:latin typeface="Meiryo UI" panose="020B0604030504040204" pitchFamily="50" charset="-128"/>
                <a:ea typeface="Meiryo UI" panose="020B0604030504040204" pitchFamily="50" charset="-128"/>
              </a:rPr>
              <a:t>価格</a:t>
            </a:r>
            <a:r>
              <a:rPr kumimoji="1" lang="ja-JP" altLang="en-US" sz="1200" b="1" dirty="0">
                <a:solidFill>
                  <a:srgbClr val="575757"/>
                </a:solidFill>
                <a:latin typeface="Meiryo UI" panose="020B0604030504040204" pitchFamily="50" charset="-128"/>
                <a:ea typeface="Meiryo UI" panose="020B0604030504040204" pitchFamily="50" charset="-128"/>
              </a:rPr>
              <a:t>戦略</a:t>
            </a:r>
          </a:p>
        </p:txBody>
      </p:sp>
      <p:sp>
        <p:nvSpPr>
          <p:cNvPr id="26" name="正方形/長方形 25">
            <a:extLst>
              <a:ext uri="{FF2B5EF4-FFF2-40B4-BE49-F238E27FC236}">
                <a16:creationId xmlns:a16="http://schemas.microsoft.com/office/drawing/2014/main" id="{E55CC0F4-273C-6848-0EF8-6B1768A8755D}"/>
              </a:ext>
            </a:extLst>
          </p:cNvPr>
          <p:cNvSpPr/>
          <p:nvPr/>
        </p:nvSpPr>
        <p:spPr>
          <a:xfrm>
            <a:off x="6572982" y="4263531"/>
            <a:ext cx="844211" cy="30205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dirty="0">
                <a:solidFill>
                  <a:srgbClr val="575757"/>
                </a:solidFill>
                <a:latin typeface="Meiryo UI" panose="020B0604030504040204" pitchFamily="50" charset="-128"/>
                <a:ea typeface="Meiryo UI" panose="020B0604030504040204" pitchFamily="50" charset="-128"/>
              </a:rPr>
              <a:t>販売</a:t>
            </a:r>
            <a:r>
              <a:rPr kumimoji="1" lang="ja-JP" altLang="en-US" sz="1200" b="1" dirty="0">
                <a:solidFill>
                  <a:srgbClr val="575757"/>
                </a:solidFill>
                <a:latin typeface="Meiryo UI" panose="020B0604030504040204" pitchFamily="50" charset="-128"/>
                <a:ea typeface="Meiryo UI" panose="020B0604030504040204" pitchFamily="50" charset="-128"/>
              </a:rPr>
              <a:t>戦略</a:t>
            </a:r>
          </a:p>
        </p:txBody>
      </p:sp>
      <p:sp>
        <p:nvSpPr>
          <p:cNvPr id="27" name="正方形/長方形 26">
            <a:extLst>
              <a:ext uri="{FF2B5EF4-FFF2-40B4-BE49-F238E27FC236}">
                <a16:creationId xmlns:a16="http://schemas.microsoft.com/office/drawing/2014/main" id="{96B370D1-18CA-3DDA-8ED2-F11E47005824}"/>
              </a:ext>
            </a:extLst>
          </p:cNvPr>
          <p:cNvSpPr/>
          <p:nvPr/>
        </p:nvSpPr>
        <p:spPr>
          <a:xfrm>
            <a:off x="3976174" y="2491640"/>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dirty="0">
                <a:solidFill>
                  <a:srgbClr val="575757"/>
                </a:solidFill>
                <a:latin typeface="Meiryo UI" panose="020B0604030504040204" pitchFamily="50" charset="-128"/>
                <a:ea typeface="Meiryo UI" panose="020B0604030504040204" pitchFamily="50" charset="-128"/>
              </a:rPr>
              <a:t>顧客・マーケットの求めている商品（機能、品質、ブランドイメージ等）と、補助事業で提供する商品・サービスの顧客への訴求ポイント</a:t>
            </a:r>
            <a:endParaRPr kumimoji="1" lang="en-US" altLang="ja-JP" sz="1200" dirty="0">
              <a:solidFill>
                <a:srgbClr val="575757"/>
              </a:solidFill>
              <a:latin typeface="Meiryo UI" panose="020B0604030504040204" pitchFamily="50" charset="-128"/>
              <a:ea typeface="Meiryo UI" panose="020B0604030504040204" pitchFamily="50" charset="-128"/>
            </a:endParaRPr>
          </a:p>
        </p:txBody>
      </p:sp>
      <p:sp>
        <p:nvSpPr>
          <p:cNvPr id="28" name="正方形/長方形 27">
            <a:extLst>
              <a:ext uri="{FF2B5EF4-FFF2-40B4-BE49-F238E27FC236}">
                <a16:creationId xmlns:a16="http://schemas.microsoft.com/office/drawing/2014/main" id="{0A653D8A-F0AB-AE4E-D13A-8F5E1DBF20D0}"/>
              </a:ext>
            </a:extLst>
          </p:cNvPr>
          <p:cNvSpPr/>
          <p:nvPr/>
        </p:nvSpPr>
        <p:spPr>
          <a:xfrm>
            <a:off x="3976174" y="4561402"/>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288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dirty="0">
                <a:solidFill>
                  <a:srgbClr val="575757"/>
                </a:solidFill>
                <a:latin typeface="Meiryo UI" panose="020B0604030504040204" pitchFamily="50" charset="-128"/>
                <a:ea typeface="Meiryo UI" panose="020B0604030504040204" pitchFamily="50" charset="-128"/>
              </a:rPr>
              <a:t>顧客・マーケットに商品・サービスを届けるために使用する手段・経路</a:t>
            </a:r>
            <a:endParaRPr kumimoji="1" lang="en-US" altLang="ja-JP" sz="1200" dirty="0">
              <a:solidFill>
                <a:srgbClr val="575757"/>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A75933D3-3433-4EE8-53C8-724E72EA7D1F}"/>
              </a:ext>
            </a:extLst>
          </p:cNvPr>
          <p:cNvSpPr/>
          <p:nvPr/>
        </p:nvSpPr>
        <p:spPr>
          <a:xfrm>
            <a:off x="6562894" y="2491640"/>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dirty="0">
                <a:solidFill>
                  <a:srgbClr val="575757"/>
                </a:solidFill>
                <a:latin typeface="Meiryo UI" panose="020B0604030504040204" pitchFamily="50" charset="-128"/>
                <a:ea typeface="Meiryo UI" panose="020B0604030504040204" pitchFamily="50" charset="-128"/>
              </a:rPr>
              <a:t>商品・サービスの価格設定と、その設定の根拠となる市場ニーズ</a:t>
            </a:r>
            <a:br>
              <a:rPr kumimoji="1" lang="en-US" altLang="ja-JP" sz="1200" dirty="0">
                <a:solidFill>
                  <a:srgbClr val="575757"/>
                </a:solidFill>
                <a:latin typeface="Meiryo UI" panose="020B0604030504040204" pitchFamily="50" charset="-128"/>
                <a:ea typeface="Meiryo UI" panose="020B0604030504040204" pitchFamily="50" charset="-128"/>
              </a:rPr>
            </a:br>
            <a:r>
              <a:rPr kumimoji="1" lang="ja-JP" altLang="en-US" sz="1200" dirty="0">
                <a:solidFill>
                  <a:srgbClr val="575757"/>
                </a:solidFill>
                <a:latin typeface="Meiryo UI" panose="020B0604030504040204" pitchFamily="50" charset="-128"/>
                <a:ea typeface="Meiryo UI" panose="020B0604030504040204" pitchFamily="50" charset="-128"/>
              </a:rPr>
              <a:t>（高価格帯商品が求められているアンケート調査の結果等）</a:t>
            </a:r>
            <a:endParaRPr kumimoji="1" lang="en-US" altLang="ja-JP" sz="1200" dirty="0">
              <a:solidFill>
                <a:srgbClr val="575757"/>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24C63627-91F7-3095-257D-570EDCC7E891}"/>
              </a:ext>
            </a:extLst>
          </p:cNvPr>
          <p:cNvSpPr/>
          <p:nvPr/>
        </p:nvSpPr>
        <p:spPr>
          <a:xfrm>
            <a:off x="6562894" y="4561402"/>
            <a:ext cx="2448000" cy="1697280"/>
          </a:xfrm>
          <a:prstGeom prst="rect">
            <a:avLst/>
          </a:prstGeom>
          <a:solidFill>
            <a:schemeClr val="bg1"/>
          </a:solidFill>
          <a:ln w="9525" cap="rnd" cmpd="sng" algn="ctr">
            <a:solidFill>
              <a:schemeClr val="bg1">
                <a:lumMod val="7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288000" rIns="72000" bIns="37148" numCol="1" spcCol="0" rtlCol="0" fromWordArt="0" anchor="t"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dirty="0">
                <a:solidFill>
                  <a:srgbClr val="575757"/>
                </a:solidFill>
                <a:latin typeface="Meiryo UI" panose="020B0604030504040204" pitchFamily="50" charset="-128"/>
                <a:ea typeface="Meiryo UI" panose="020B0604030504040204" pitchFamily="50" charset="-128"/>
              </a:rPr>
              <a:t>顧客・マーケットからの認知度を高め、訴求ポイントやコンセプトを伝えるために実施想定の手法等</a:t>
            </a:r>
            <a:endParaRPr kumimoji="1" lang="en-US" altLang="ja-JP" sz="1200" dirty="0">
              <a:solidFill>
                <a:srgbClr val="575757"/>
              </a:solidFill>
              <a:latin typeface="Meiryo UI" panose="020B0604030504040204" pitchFamily="50" charset="-128"/>
              <a:ea typeface="Meiryo UI" panose="020B0604030504040204" pitchFamily="50" charset="-128"/>
            </a:endParaRPr>
          </a:p>
        </p:txBody>
      </p:sp>
      <p:sp>
        <p:nvSpPr>
          <p:cNvPr id="31" name="四角形: 角を丸くする 30">
            <a:extLst>
              <a:ext uri="{FF2B5EF4-FFF2-40B4-BE49-F238E27FC236}">
                <a16:creationId xmlns:a16="http://schemas.microsoft.com/office/drawing/2014/main" id="{E0DD0629-FC6A-DC6B-3FC2-E0C65FF44676}"/>
              </a:ext>
            </a:extLst>
          </p:cNvPr>
          <p:cNvSpPr/>
          <p:nvPr/>
        </p:nvSpPr>
        <p:spPr>
          <a:xfrm>
            <a:off x="2058765" y="2352289"/>
            <a:ext cx="1795763" cy="3906391"/>
          </a:xfrm>
          <a:prstGeom prst="roundRect">
            <a:avLst/>
          </a:prstGeom>
          <a:solidFill>
            <a:schemeClr val="accent5">
              <a:lumMod val="20000"/>
              <a:lumOff val="8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Wingdings" panose="05000000000000000000" pitchFamily="2" charset="2"/>
              <a:buChar char="n"/>
            </a:pPr>
            <a:r>
              <a:rPr kumimoji="1" lang="ja-JP" altLang="en-US" sz="1200" dirty="0">
                <a:solidFill>
                  <a:srgbClr val="575757"/>
                </a:solidFill>
                <a:latin typeface="Meiryo UI" panose="020B0604030504040204" pitchFamily="50" charset="-128"/>
                <a:ea typeface="Meiryo UI" panose="020B0604030504040204" pitchFamily="50" charset="-128"/>
              </a:rPr>
              <a:t>想定されるマーケットとその市場規模</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71450" indent="-171450" defTabSz="742950">
              <a:buFont typeface="Wingdings" panose="05000000000000000000" pitchFamily="2" charset="2"/>
              <a:buChar char="n"/>
            </a:pPr>
            <a:r>
              <a:rPr kumimoji="1" lang="ja-JP" altLang="en-US" sz="1200" dirty="0">
                <a:solidFill>
                  <a:srgbClr val="575757"/>
                </a:solidFill>
                <a:latin typeface="Meiryo UI" panose="020B0604030504040204" pitchFamily="50" charset="-128"/>
                <a:ea typeface="Meiryo UI" panose="020B0604030504040204" pitchFamily="50" charset="-128"/>
              </a:rPr>
              <a:t>買い手の属性</a:t>
            </a:r>
            <a:br>
              <a:rPr kumimoji="1" lang="en-US" altLang="ja-JP" sz="1200" dirty="0">
                <a:solidFill>
                  <a:srgbClr val="575757"/>
                </a:solidFill>
                <a:latin typeface="Meiryo UI" panose="020B0604030504040204" pitchFamily="50" charset="-128"/>
                <a:ea typeface="Meiryo UI" panose="020B0604030504040204" pitchFamily="50" charset="-128"/>
              </a:rPr>
            </a:br>
            <a:r>
              <a:rPr kumimoji="1" lang="ja-JP" altLang="en-US" sz="1200" dirty="0">
                <a:solidFill>
                  <a:srgbClr val="575757"/>
                </a:solidFill>
                <a:latin typeface="Meiryo UI" panose="020B0604030504040204" pitchFamily="50" charset="-128"/>
                <a:ea typeface="Meiryo UI" panose="020B0604030504040204" pitchFamily="50" charset="-128"/>
              </a:rPr>
              <a:t>（</a:t>
            </a:r>
            <a:r>
              <a:rPr kumimoji="1" lang="en-US" altLang="ja-JP" sz="1200" dirty="0" err="1">
                <a:solidFill>
                  <a:srgbClr val="575757"/>
                </a:solidFill>
                <a:latin typeface="Meiryo UI" panose="020B0604030504040204" pitchFamily="50" charset="-128"/>
                <a:ea typeface="Meiryo UI" panose="020B0604030504040204" pitchFamily="50" charset="-128"/>
              </a:rPr>
              <a:t>toB</a:t>
            </a:r>
            <a:r>
              <a:rPr kumimoji="1" lang="en-US" altLang="ja-JP" sz="1200" dirty="0">
                <a:solidFill>
                  <a:srgbClr val="575757"/>
                </a:solidFill>
                <a:latin typeface="Meiryo UI" panose="020B0604030504040204" pitchFamily="50" charset="-128"/>
                <a:ea typeface="Meiryo UI" panose="020B0604030504040204" pitchFamily="50" charset="-128"/>
              </a:rPr>
              <a:t>/</a:t>
            </a:r>
            <a:r>
              <a:rPr kumimoji="1" lang="en-US" altLang="ja-JP" sz="1200" dirty="0" err="1">
                <a:solidFill>
                  <a:srgbClr val="575757"/>
                </a:solidFill>
                <a:latin typeface="Meiryo UI" panose="020B0604030504040204" pitchFamily="50" charset="-128"/>
                <a:ea typeface="Meiryo UI" panose="020B0604030504040204" pitchFamily="50" charset="-128"/>
              </a:rPr>
              <a:t>toC</a:t>
            </a:r>
            <a:r>
              <a:rPr kumimoji="1" lang="ja-JP" altLang="en-US" sz="1200" dirty="0">
                <a:solidFill>
                  <a:srgbClr val="575757"/>
                </a:solidFill>
                <a:latin typeface="Meiryo UI" panose="020B0604030504040204" pitchFamily="50" charset="-128"/>
                <a:ea typeface="Meiryo UI" panose="020B0604030504040204" pitchFamily="50" charset="-128"/>
              </a:rPr>
              <a:t>、既存</a:t>
            </a:r>
            <a:r>
              <a:rPr kumimoji="1" lang="en-US" altLang="ja-JP" sz="1200" dirty="0">
                <a:solidFill>
                  <a:srgbClr val="575757"/>
                </a:solidFill>
                <a:latin typeface="Meiryo UI" panose="020B0604030504040204" pitchFamily="50" charset="-128"/>
                <a:ea typeface="Meiryo UI" panose="020B0604030504040204" pitchFamily="50" charset="-128"/>
              </a:rPr>
              <a:t>/</a:t>
            </a:r>
            <a:r>
              <a:rPr kumimoji="1" lang="ja-JP" altLang="en-US" sz="1200" dirty="0">
                <a:solidFill>
                  <a:srgbClr val="575757"/>
                </a:solidFill>
                <a:latin typeface="Meiryo UI" panose="020B0604030504040204" pitchFamily="50" charset="-128"/>
                <a:ea typeface="Meiryo UI" panose="020B0604030504040204" pitchFamily="50" charset="-128"/>
              </a:rPr>
              <a:t>新規、等）</a:t>
            </a:r>
            <a:endParaRPr kumimoji="1" lang="en-US" altLang="ja-JP" sz="1200" dirty="0">
              <a:solidFill>
                <a:srgbClr val="575757"/>
              </a:solidFill>
              <a:latin typeface="Meiryo UI" panose="020B0604030504040204" pitchFamily="50" charset="-128"/>
              <a:ea typeface="Meiryo UI" panose="020B0604030504040204" pitchFamily="50" charset="-128"/>
            </a:endParaRPr>
          </a:p>
        </p:txBody>
      </p:sp>
      <p:sp>
        <p:nvSpPr>
          <p:cNvPr id="32" name="四角形: 角を丸くする 31">
            <a:extLst>
              <a:ext uri="{FF2B5EF4-FFF2-40B4-BE49-F238E27FC236}">
                <a16:creationId xmlns:a16="http://schemas.microsoft.com/office/drawing/2014/main" id="{371FE8CA-64C9-18B0-5526-CA190CB36E6F}"/>
              </a:ext>
            </a:extLst>
          </p:cNvPr>
          <p:cNvSpPr/>
          <p:nvPr/>
        </p:nvSpPr>
        <p:spPr>
          <a:xfrm>
            <a:off x="2176236" y="2193768"/>
            <a:ext cx="1575749" cy="574669"/>
          </a:xfrm>
          <a:prstGeom prst="roundRect">
            <a:avLst/>
          </a:prstGeom>
          <a:solidFill>
            <a:schemeClr val="accent5">
              <a:lumMod val="60000"/>
              <a:lumOff val="40000"/>
            </a:schemeClr>
          </a:solidFill>
          <a:ln w="9525" cap="rnd" cmpd="sng" algn="ctr">
            <a:solidFill>
              <a:schemeClr val="accent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7148" rIns="36000" bIns="37148" numCol="1" spcCol="0" rtlCol="0" fromWordArt="0" anchor="ctr" anchorCtr="0" forceAA="0" compatLnSpc="1">
            <a:prstTxWarp prst="textNoShape">
              <a:avLst/>
            </a:prstTxWarp>
            <a:noAutofit/>
          </a:bodyPr>
          <a:lstStyle/>
          <a:p>
            <a:pPr algn="ctr" defTabSz="742950"/>
            <a:r>
              <a:rPr kumimoji="1" lang="ja-JP" altLang="en-US" sz="1600" b="1" dirty="0">
                <a:solidFill>
                  <a:srgbClr val="575757"/>
                </a:solidFill>
                <a:latin typeface="Meiryo UI" panose="020B0604030504040204" pitchFamily="50" charset="-128"/>
                <a:ea typeface="Meiryo UI" panose="020B0604030504040204" pitchFamily="50" charset="-128"/>
              </a:rPr>
              <a:t>想定される</a:t>
            </a:r>
            <a:br>
              <a:rPr kumimoji="1" lang="en-US" altLang="ja-JP" sz="1600" b="1" dirty="0">
                <a:solidFill>
                  <a:srgbClr val="575757"/>
                </a:solidFill>
                <a:latin typeface="Meiryo UI" panose="020B0604030504040204" pitchFamily="50" charset="-128"/>
                <a:ea typeface="Meiryo UI" panose="020B0604030504040204" pitchFamily="50" charset="-128"/>
              </a:rPr>
            </a:br>
            <a:r>
              <a:rPr kumimoji="1" lang="ja-JP" altLang="en-US" sz="1600" b="1" dirty="0">
                <a:solidFill>
                  <a:srgbClr val="575757"/>
                </a:solidFill>
                <a:latin typeface="Meiryo UI" panose="020B0604030504040204" pitchFamily="50" charset="-128"/>
                <a:ea typeface="Meiryo UI" panose="020B0604030504040204" pitchFamily="50" charset="-128"/>
              </a:rPr>
              <a:t>マーケット・顧客</a:t>
            </a:r>
            <a:endParaRPr kumimoji="1" lang="en-US" altLang="ja-JP" sz="1600" b="1" dirty="0">
              <a:solidFill>
                <a:srgbClr val="575757"/>
              </a:solidFill>
              <a:latin typeface="Meiryo UI" panose="020B0604030504040204" pitchFamily="50" charset="-128"/>
              <a:ea typeface="Meiryo UI" panose="020B0604030504040204" pitchFamily="50" charset="-128"/>
            </a:endParaRPr>
          </a:p>
        </p:txBody>
      </p:sp>
      <p:sp>
        <p:nvSpPr>
          <p:cNvPr id="33" name="スライド番号プレースホルダー 32">
            <a:extLst>
              <a:ext uri="{FF2B5EF4-FFF2-40B4-BE49-F238E27FC236}">
                <a16:creationId xmlns:a16="http://schemas.microsoft.com/office/drawing/2014/main" id="{B6700C5D-5471-1F32-8495-DB0CBB6DE4B5}"/>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13</a:t>
            </a:fld>
            <a:endParaRPr kumimoji="1" lang="ja-JP" altLang="en-US" dirty="0"/>
          </a:p>
        </p:txBody>
      </p:sp>
    </p:spTree>
    <p:extLst>
      <p:ext uri="{BB962C8B-B14F-4D97-AF65-F5344CB8AC3E}">
        <p14:creationId xmlns:p14="http://schemas.microsoft.com/office/powerpoint/2010/main" val="17258175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438816" cy="23368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／外部環境（市場規模と市場ニーズ）</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16" name="スライド番号プレースホルダー 15">
            <a:extLst>
              <a:ext uri="{FF2B5EF4-FFF2-40B4-BE49-F238E27FC236}">
                <a16:creationId xmlns:a16="http://schemas.microsoft.com/office/drawing/2014/main" id="{6E06CCB3-204B-2E43-5585-BF911E0258F8}"/>
              </a:ext>
            </a:extLst>
          </p:cNvPr>
          <p:cNvSpPr>
            <a:spLocks noGrp="1"/>
          </p:cNvSpPr>
          <p:nvPr>
            <p:ph type="sldNum" sz="quarter" idx="12"/>
          </p:nvPr>
        </p:nvSpPr>
        <p:spPr/>
        <p:txBody>
          <a:bodyPr/>
          <a:lstStyle/>
          <a:p>
            <a:fld id="{70AD163A-2AD1-4CCD-B429-51A5FDE21725}" type="slidenum">
              <a:rPr kumimoji="1" lang="ja-JP" altLang="en-US" smtClean="0"/>
              <a:t>14</a:t>
            </a:fld>
            <a:endParaRPr kumimoji="1" lang="ja-JP" altLang="en-US"/>
          </a:p>
        </p:txBody>
      </p:sp>
      <p:sp>
        <p:nvSpPr>
          <p:cNvPr id="46" name="四角形: 1 つの角を切り取る 45">
            <a:extLst>
              <a:ext uri="{FF2B5EF4-FFF2-40B4-BE49-F238E27FC236}">
                <a16:creationId xmlns:a16="http://schemas.microsoft.com/office/drawing/2014/main" id="{C4781F2A-6EF2-51DB-19E0-A6326D999DCB}"/>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51" name="四角形: 1 つの角を切り取る 50">
            <a:extLst>
              <a:ext uri="{FF2B5EF4-FFF2-40B4-BE49-F238E27FC236}">
                <a16:creationId xmlns:a16="http://schemas.microsoft.com/office/drawing/2014/main" id="{A9110984-34EF-CF14-C5A1-BBD478EE3C68}"/>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52" name="四角形: 1 つの角を切り取る 51">
            <a:extLst>
              <a:ext uri="{FF2B5EF4-FFF2-40B4-BE49-F238E27FC236}">
                <a16:creationId xmlns:a16="http://schemas.microsoft.com/office/drawing/2014/main" id="{C8427308-4DA4-0436-02F7-3175C7414BF3}"/>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ja-JP" altLang="en-US" sz="800" b="1" dirty="0">
                <a:solidFill>
                  <a:schemeClr val="tx1"/>
                </a:solidFill>
                <a:latin typeface="Meiryo UI" panose="020B0604030504040204" pitchFamily="50" charset="-128"/>
                <a:ea typeface="Meiryo UI" panose="020B0604030504040204" pitchFamily="50" charset="-128"/>
              </a:rPr>
              <a:t> イ</a:t>
            </a:r>
            <a:r>
              <a:rPr kumimoji="1" lang="ja-JP" altLang="en-US" sz="800" b="1" dirty="0">
                <a:solidFill>
                  <a:schemeClr val="bg1"/>
                </a:solidFill>
                <a:latin typeface="Meiryo UI" panose="020B0604030504040204" pitchFamily="50" charset="-128"/>
                <a:ea typeface="Meiryo UI" panose="020B0604030504040204" pitchFamily="50" charset="-128"/>
              </a:rPr>
              <a:t> ウ エ　</a:t>
            </a:r>
            <a:endParaRPr kumimoji="1" lang="ja-JP" altLang="en-US" sz="800" dirty="0">
              <a:solidFill>
                <a:schemeClr val="bg1"/>
              </a:solidFill>
            </a:endParaRPr>
          </a:p>
        </p:txBody>
      </p:sp>
      <p:sp>
        <p:nvSpPr>
          <p:cNvPr id="48" name="正方形/長方形 47">
            <a:extLst>
              <a:ext uri="{FF2B5EF4-FFF2-40B4-BE49-F238E27FC236}">
                <a16:creationId xmlns:a16="http://schemas.microsoft.com/office/drawing/2014/main" id="{A0BA4FA8-4BB1-A9B9-13AA-8590414C26B7}"/>
              </a:ext>
            </a:extLst>
          </p:cNvPr>
          <p:cNvSpPr/>
          <p:nvPr/>
        </p:nvSpPr>
        <p:spPr>
          <a:xfrm>
            <a:off x="138643" y="1958926"/>
            <a:ext cx="852808" cy="4384045"/>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先行投資</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事業化可能性調査</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テストマーケティング　等</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20A4B13A-4FC2-B33B-7037-DA1F2AAFF078}"/>
              </a:ext>
            </a:extLst>
          </p:cNvPr>
          <p:cNvSpPr/>
          <p:nvPr/>
        </p:nvSpPr>
        <p:spPr>
          <a:xfrm>
            <a:off x="1083742" y="1981674"/>
            <a:ext cx="7905920" cy="4384045"/>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050346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23975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／内部環境</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ACD205CA-AEAA-0383-7CF2-0018D107DD85}"/>
              </a:ext>
            </a:extLst>
          </p:cNvPr>
          <p:cNvSpPr/>
          <p:nvPr/>
        </p:nvSpPr>
        <p:spPr>
          <a:xfrm>
            <a:off x="673863" y="1942578"/>
            <a:ext cx="4140000" cy="360000"/>
          </a:xfrm>
          <a:prstGeom prst="rect">
            <a:avLst/>
          </a:prstGeom>
          <a:solidFill>
            <a:schemeClr val="accent5">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200" b="1" dirty="0">
                <a:solidFill>
                  <a:srgbClr val="575757"/>
                </a:solidFill>
                <a:latin typeface="Meiryo UI" panose="020B0604030504040204" pitchFamily="50" charset="-128"/>
                <a:ea typeface="Meiryo UI" panose="020B0604030504040204" pitchFamily="50" charset="-128"/>
              </a:rPr>
              <a:t>強み</a:t>
            </a:r>
          </a:p>
        </p:txBody>
      </p:sp>
      <p:sp>
        <p:nvSpPr>
          <p:cNvPr id="6" name="正方形/長方形 5">
            <a:extLst>
              <a:ext uri="{FF2B5EF4-FFF2-40B4-BE49-F238E27FC236}">
                <a16:creationId xmlns:a16="http://schemas.microsoft.com/office/drawing/2014/main" id="{4821D24E-1787-1CB5-9F6B-415499FCC9BF}"/>
              </a:ext>
            </a:extLst>
          </p:cNvPr>
          <p:cNvSpPr/>
          <p:nvPr/>
        </p:nvSpPr>
        <p:spPr>
          <a:xfrm>
            <a:off x="4851600" y="1942578"/>
            <a:ext cx="4140000" cy="360000"/>
          </a:xfrm>
          <a:prstGeom prst="rect">
            <a:avLst/>
          </a:prstGeom>
          <a:solidFill>
            <a:schemeClr val="tx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defTabSz="742950"/>
            <a:r>
              <a:rPr kumimoji="1" lang="ja-JP" altLang="en-US" sz="1200" b="1" dirty="0">
                <a:solidFill>
                  <a:srgbClr val="575757"/>
                </a:solidFill>
                <a:latin typeface="Meiryo UI" panose="020B0604030504040204" pitchFamily="50" charset="-128"/>
                <a:ea typeface="Meiryo UI" panose="020B0604030504040204" pitchFamily="50" charset="-128"/>
              </a:rPr>
              <a:t>弱み</a:t>
            </a:r>
          </a:p>
        </p:txBody>
      </p:sp>
      <p:sp>
        <p:nvSpPr>
          <p:cNvPr id="7" name="正方形/長方形 6">
            <a:extLst>
              <a:ext uri="{FF2B5EF4-FFF2-40B4-BE49-F238E27FC236}">
                <a16:creationId xmlns:a16="http://schemas.microsoft.com/office/drawing/2014/main" id="{136F6815-0E7A-D6DF-A758-28F98071483F}"/>
              </a:ext>
            </a:extLst>
          </p:cNvPr>
          <p:cNvSpPr/>
          <p:nvPr/>
        </p:nvSpPr>
        <p:spPr>
          <a:xfrm>
            <a:off x="107155" y="2319996"/>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rgbClr val="575757"/>
                </a:solidFill>
                <a:latin typeface="Meiryo UI" panose="020B0604030504040204" pitchFamily="50" charset="-128"/>
                <a:ea typeface="Meiryo UI" panose="020B0604030504040204" pitchFamily="50" charset="-128"/>
              </a:rPr>
              <a:t>ヒト</a:t>
            </a:r>
          </a:p>
        </p:txBody>
      </p:sp>
      <p:sp>
        <p:nvSpPr>
          <p:cNvPr id="8" name="正方形/長方形 7">
            <a:extLst>
              <a:ext uri="{FF2B5EF4-FFF2-40B4-BE49-F238E27FC236}">
                <a16:creationId xmlns:a16="http://schemas.microsoft.com/office/drawing/2014/main" id="{DEF02A24-8062-6924-BBC7-64A5F74A8647}"/>
              </a:ext>
            </a:extLst>
          </p:cNvPr>
          <p:cNvSpPr/>
          <p:nvPr/>
        </p:nvSpPr>
        <p:spPr>
          <a:xfrm>
            <a:off x="107155" y="3316905"/>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rgbClr val="575757"/>
                </a:solidFill>
                <a:latin typeface="Meiryo UI" panose="020B0604030504040204" pitchFamily="50" charset="-128"/>
                <a:ea typeface="Meiryo UI" panose="020B0604030504040204" pitchFamily="50" charset="-128"/>
              </a:rPr>
              <a:t>モノ</a:t>
            </a:r>
          </a:p>
        </p:txBody>
      </p:sp>
      <p:sp>
        <p:nvSpPr>
          <p:cNvPr id="9" name="正方形/長方形 8">
            <a:extLst>
              <a:ext uri="{FF2B5EF4-FFF2-40B4-BE49-F238E27FC236}">
                <a16:creationId xmlns:a16="http://schemas.microsoft.com/office/drawing/2014/main" id="{6DA078D2-C1B3-1C97-6896-7CEA054562AB}"/>
              </a:ext>
            </a:extLst>
          </p:cNvPr>
          <p:cNvSpPr/>
          <p:nvPr/>
        </p:nvSpPr>
        <p:spPr>
          <a:xfrm>
            <a:off x="107155" y="4313814"/>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rgbClr val="575757"/>
                </a:solidFill>
                <a:latin typeface="Meiryo UI" panose="020B0604030504040204" pitchFamily="50" charset="-128"/>
                <a:ea typeface="Meiryo UI" panose="020B0604030504040204" pitchFamily="50" charset="-128"/>
              </a:rPr>
              <a:t>カネ</a:t>
            </a:r>
          </a:p>
        </p:txBody>
      </p:sp>
      <p:sp>
        <p:nvSpPr>
          <p:cNvPr id="17" name="正方形/長方形 16">
            <a:extLst>
              <a:ext uri="{FF2B5EF4-FFF2-40B4-BE49-F238E27FC236}">
                <a16:creationId xmlns:a16="http://schemas.microsoft.com/office/drawing/2014/main" id="{30D21A62-BD3C-AC44-0D52-0E50682633D1}"/>
              </a:ext>
            </a:extLst>
          </p:cNvPr>
          <p:cNvSpPr/>
          <p:nvPr/>
        </p:nvSpPr>
        <p:spPr>
          <a:xfrm>
            <a:off x="107155" y="5310724"/>
            <a:ext cx="540000" cy="972000"/>
          </a:xfrm>
          <a:prstGeom prst="rect">
            <a:avLst/>
          </a:prstGeom>
          <a:solidFill>
            <a:schemeClr val="bg1">
              <a:lumMod val="8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rgbClr val="575757"/>
                </a:solidFill>
                <a:latin typeface="Meiryo UI" panose="020B0604030504040204" pitchFamily="50" charset="-128"/>
                <a:ea typeface="Meiryo UI" panose="020B0604030504040204" pitchFamily="50" charset="-128"/>
              </a:rPr>
              <a:t>情報</a:t>
            </a:r>
          </a:p>
        </p:txBody>
      </p:sp>
      <p:sp>
        <p:nvSpPr>
          <p:cNvPr id="20" name="正方形/長方形 19">
            <a:extLst>
              <a:ext uri="{FF2B5EF4-FFF2-40B4-BE49-F238E27FC236}">
                <a16:creationId xmlns:a16="http://schemas.microsoft.com/office/drawing/2014/main" id="{81BF456D-2EAB-CF21-0F5C-AB9B952D97F4}"/>
              </a:ext>
            </a:extLst>
          </p:cNvPr>
          <p:cNvSpPr/>
          <p:nvPr/>
        </p:nvSpPr>
        <p:spPr>
          <a:xfrm>
            <a:off x="673864" y="2317832"/>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ja-JP" altLang="en-US" sz="1200">
                <a:solidFill>
                  <a:srgbClr val="575757"/>
                </a:solidFill>
                <a:latin typeface="Meiryo UI" panose="020B0604030504040204" pitchFamily="50" charset="-128"/>
                <a:ea typeface="Meiryo UI" panose="020B0604030504040204" pitchFamily="50" charset="-128"/>
              </a:rPr>
              <a:t>（例：</a:t>
            </a:r>
            <a:r>
              <a:rPr kumimoji="1" lang="en-US" altLang="ja-JP" sz="1200">
                <a:solidFill>
                  <a:srgbClr val="575757"/>
                </a:solidFill>
                <a:latin typeface="Meiryo UI" panose="020B0604030504040204" pitchFamily="50" charset="-128"/>
                <a:ea typeface="Meiryo UI" panose="020B0604030504040204" pitchFamily="50" charset="-128"/>
              </a:rPr>
              <a:t>OJT</a:t>
            </a:r>
            <a:r>
              <a:rPr kumimoji="1" lang="ja-JP" altLang="en-US" sz="1200">
                <a:solidFill>
                  <a:srgbClr val="575757"/>
                </a:solidFill>
                <a:latin typeface="Meiryo UI" panose="020B0604030504040204" pitchFamily="50" charset="-128"/>
                <a:ea typeface="Meiryo UI" panose="020B0604030504040204" pitchFamily="50" charset="-128"/>
              </a:rPr>
              <a:t>に力を入れており離職率が低く</a:t>
            </a:r>
            <a:r>
              <a:rPr kumimoji="1" lang="ja-JP" altLang="en-US" sz="1200" dirty="0">
                <a:solidFill>
                  <a:srgbClr val="575757"/>
                </a:solidFill>
                <a:latin typeface="Meiryo UI" panose="020B0604030504040204" pitchFamily="50" charset="-128"/>
                <a:ea typeface="Meiryo UI" panose="020B0604030504040204" pitchFamily="50" charset="-128"/>
              </a:rPr>
              <a:t>優秀</a:t>
            </a:r>
            <a:r>
              <a:rPr kumimoji="1" lang="ja-JP" altLang="en-US" sz="1200">
                <a:solidFill>
                  <a:srgbClr val="575757"/>
                </a:solidFill>
                <a:latin typeface="Meiryo UI" panose="020B0604030504040204" pitchFamily="50" charset="-128"/>
                <a:ea typeface="Meiryo UI" panose="020B0604030504040204" pitchFamily="50" charset="-128"/>
              </a:rPr>
              <a:t>な</a:t>
            </a:r>
            <a:r>
              <a:rPr kumimoji="1" lang="ja-JP" altLang="en-US" sz="1200" dirty="0">
                <a:solidFill>
                  <a:srgbClr val="575757"/>
                </a:solidFill>
                <a:latin typeface="Meiryo UI" panose="020B0604030504040204" pitchFamily="50" charset="-128"/>
                <a:ea typeface="Meiryo UI" panose="020B0604030504040204" pitchFamily="50" charset="-128"/>
              </a:rPr>
              <a:t>人材がそろっている、業界における</a:t>
            </a:r>
            <a:r>
              <a:rPr kumimoji="1" lang="ja-JP" altLang="en-US" sz="1200">
                <a:solidFill>
                  <a:srgbClr val="575757"/>
                </a:solidFill>
                <a:latin typeface="Meiryo UI" panose="020B0604030504040204" pitchFamily="50" charset="-128"/>
                <a:ea typeface="Meiryo UI" panose="020B0604030504040204" pitchFamily="50" charset="-128"/>
              </a:rPr>
              <a:t>専門知識を持ち合わせた</a:t>
            </a:r>
            <a:r>
              <a:rPr kumimoji="1" lang="ja-JP" altLang="en-US" sz="1200" dirty="0">
                <a:solidFill>
                  <a:srgbClr val="575757"/>
                </a:solidFill>
                <a:latin typeface="Meiryo UI" panose="020B0604030504040204" pitchFamily="50" charset="-128"/>
                <a:ea typeface="Meiryo UI" panose="020B0604030504040204" pitchFamily="50" charset="-128"/>
              </a:rPr>
              <a:t>人材が多く、</a:t>
            </a:r>
            <a:r>
              <a:rPr kumimoji="1" lang="ja-JP" altLang="en-US" sz="1200">
                <a:solidFill>
                  <a:srgbClr val="575757"/>
                </a:solidFill>
                <a:latin typeface="Meiryo UI" panose="020B0604030504040204" pitchFamily="50" charset="-128"/>
                <a:ea typeface="Meiryo UI" panose="020B0604030504040204" pitchFamily="50" charset="-128"/>
              </a:rPr>
              <a:t>競合他社に勝る</a:t>
            </a:r>
            <a:r>
              <a:rPr kumimoji="1" lang="ja-JP" altLang="en-US" sz="1200" dirty="0">
                <a:solidFill>
                  <a:srgbClr val="575757"/>
                </a:solidFill>
                <a:latin typeface="Meiryo UI" panose="020B0604030504040204" pitchFamily="50" charset="-128"/>
                <a:ea typeface="Meiryo UI" panose="020B0604030504040204" pitchFamily="50" charset="-128"/>
              </a:rPr>
              <a:t>効率的な生産体制を有している</a:t>
            </a:r>
            <a:r>
              <a:rPr kumimoji="1" lang="en-US" altLang="ja-JP" sz="1200" dirty="0">
                <a:solidFill>
                  <a:srgbClr val="575757"/>
                </a:solidFill>
                <a:latin typeface="Meiryo UI" panose="020B0604030504040204" pitchFamily="50" charset="-128"/>
                <a:ea typeface="Meiryo UI" panose="020B0604030504040204" pitchFamily="50" charset="-128"/>
              </a:rPr>
              <a:t>…</a:t>
            </a:r>
            <a:r>
              <a:rPr kumimoji="1" lang="ja-JP" altLang="en-US" sz="1200">
                <a:solidFill>
                  <a:srgbClr val="575757"/>
                </a:solidFill>
                <a:latin typeface="Meiryo UI" panose="020B0604030504040204" pitchFamily="50" charset="-128"/>
                <a:ea typeface="Meiryo UI" panose="020B0604030504040204" pitchFamily="50" charset="-128"/>
              </a:rPr>
              <a:t>）</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94F0B980-AA06-C5B5-95BC-CB6582579915}"/>
              </a:ext>
            </a:extLst>
          </p:cNvPr>
          <p:cNvSpPr/>
          <p:nvPr/>
        </p:nvSpPr>
        <p:spPr>
          <a:xfrm>
            <a:off x="673864" y="3316905"/>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dirty="0">
                <a:solidFill>
                  <a:srgbClr val="575757"/>
                </a:solidFill>
                <a:latin typeface="Meiryo UI" panose="020B0604030504040204" pitchFamily="50" charset="-128"/>
                <a:ea typeface="Meiryo UI" panose="020B0604030504040204" pitchFamily="50" charset="-128"/>
              </a:rPr>
              <a:t>XXX</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0EBABAE6-F88C-EA0A-CEC9-CDFC9B8CAD2C}"/>
              </a:ext>
            </a:extLst>
          </p:cNvPr>
          <p:cNvSpPr/>
          <p:nvPr/>
        </p:nvSpPr>
        <p:spPr>
          <a:xfrm>
            <a:off x="673864" y="431381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dirty="0">
                <a:solidFill>
                  <a:srgbClr val="575757"/>
                </a:solidFill>
                <a:latin typeface="Meiryo UI" panose="020B0604030504040204" pitchFamily="50" charset="-128"/>
                <a:ea typeface="Meiryo UI" panose="020B0604030504040204" pitchFamily="50" charset="-128"/>
              </a:rPr>
              <a:t>XXX</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9CD3D765-B7BD-2E43-0620-9F62966A6EC2}"/>
              </a:ext>
            </a:extLst>
          </p:cNvPr>
          <p:cNvSpPr/>
          <p:nvPr/>
        </p:nvSpPr>
        <p:spPr>
          <a:xfrm>
            <a:off x="673864" y="531072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dirty="0">
                <a:solidFill>
                  <a:srgbClr val="575757"/>
                </a:solidFill>
                <a:latin typeface="Meiryo UI" panose="020B0604030504040204" pitchFamily="50" charset="-128"/>
                <a:ea typeface="Meiryo UI" panose="020B0604030504040204" pitchFamily="50" charset="-128"/>
              </a:rPr>
              <a:t>XXX</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A6D8ADF4-5137-E4FC-5380-DD9783D78C73}"/>
              </a:ext>
            </a:extLst>
          </p:cNvPr>
          <p:cNvSpPr/>
          <p:nvPr/>
        </p:nvSpPr>
        <p:spPr>
          <a:xfrm>
            <a:off x="4851601" y="2319996"/>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（例：</a:t>
            </a:r>
            <a:r>
              <a:rPr kumimoji="1" lang="ja-JP" altLang="en-US" sz="1200">
                <a:solidFill>
                  <a:srgbClr val="575757"/>
                </a:solidFill>
                <a:latin typeface="Meiryo UI" panose="020B0604030504040204" pitchFamily="50" charset="-128"/>
                <a:ea typeface="Meiryo UI" panose="020B0604030504040204" pitchFamily="50" charset="-128"/>
              </a:rPr>
              <a:t>新卒採用を開始したのが</a:t>
            </a:r>
            <a:r>
              <a:rPr kumimoji="1" lang="ja-JP" altLang="en-US" sz="1200" dirty="0">
                <a:solidFill>
                  <a:srgbClr val="575757"/>
                </a:solidFill>
                <a:latin typeface="Meiryo UI" panose="020B0604030504040204" pitchFamily="50" charset="-128"/>
                <a:ea typeface="Meiryo UI" panose="020B0604030504040204" pitchFamily="50" charset="-128"/>
              </a:rPr>
              <a:t>最近で</a:t>
            </a:r>
            <a:r>
              <a:rPr kumimoji="1" lang="ja-JP" altLang="en-US" sz="1200">
                <a:solidFill>
                  <a:srgbClr val="575757"/>
                </a:solidFill>
                <a:latin typeface="Meiryo UI" panose="020B0604030504040204" pitchFamily="50" charset="-128"/>
                <a:ea typeface="Meiryo UI" panose="020B0604030504040204" pitchFamily="50" charset="-128"/>
              </a:rPr>
              <a:t>あり、</a:t>
            </a:r>
            <a:r>
              <a:rPr kumimoji="1" lang="ja-JP" altLang="en-US" sz="1200" dirty="0">
                <a:solidFill>
                  <a:srgbClr val="575757"/>
                </a:solidFill>
                <a:latin typeface="Meiryo UI" panose="020B0604030504040204" pitchFamily="50" charset="-128"/>
                <a:ea typeface="Meiryo UI" panose="020B0604030504040204" pitchFamily="50" charset="-128"/>
              </a:rPr>
              <a:t>自社の平均年齢が</a:t>
            </a:r>
            <a:r>
              <a:rPr kumimoji="1" lang="ja-JP" altLang="en-US" sz="1200">
                <a:solidFill>
                  <a:srgbClr val="575757"/>
                </a:solidFill>
                <a:latin typeface="Meiryo UI" panose="020B0604030504040204" pitchFamily="50" charset="-128"/>
                <a:ea typeface="Meiryo UI" panose="020B0604030504040204" pitchFamily="50" charset="-128"/>
              </a:rPr>
              <a:t>高い</a:t>
            </a:r>
            <a:r>
              <a:rPr kumimoji="1" lang="ja-JP" altLang="en-US" sz="1200" dirty="0">
                <a:solidFill>
                  <a:srgbClr val="575757"/>
                </a:solidFill>
                <a:latin typeface="Meiryo UI" panose="020B0604030504040204" pitchFamily="50" charset="-128"/>
                <a:ea typeface="Meiryo UI" panose="020B0604030504040204" pitchFamily="50" charset="-128"/>
              </a:rPr>
              <a:t>（業界内比）</a:t>
            </a:r>
            <a:r>
              <a:rPr kumimoji="1" lang="ja-JP" altLang="en-US" sz="1200">
                <a:solidFill>
                  <a:srgbClr val="575757"/>
                </a:solidFill>
                <a:latin typeface="Meiryo UI" panose="020B0604030504040204" pitchFamily="50" charset="-128"/>
                <a:ea typeface="Meiryo UI" panose="020B0604030504040204" pitchFamily="50" charset="-128"/>
              </a:rPr>
              <a:t>実情から</a:t>
            </a:r>
            <a:r>
              <a:rPr kumimoji="1" lang="ja-JP" altLang="en-US" sz="1200" dirty="0">
                <a:solidFill>
                  <a:srgbClr val="575757"/>
                </a:solidFill>
                <a:latin typeface="Meiryo UI" panose="020B0604030504040204" pitchFamily="50" charset="-128"/>
                <a:ea typeface="Meiryo UI" panose="020B0604030504040204" pitchFamily="50" charset="-128"/>
              </a:rPr>
              <a:t>人材の高齢化が懸念</a:t>
            </a:r>
            <a:r>
              <a:rPr kumimoji="1" lang="ja-JP" altLang="en-US" sz="1200">
                <a:solidFill>
                  <a:srgbClr val="575757"/>
                </a:solidFill>
                <a:latin typeface="Meiryo UI" panose="020B0604030504040204" pitchFamily="50" charset="-128"/>
                <a:ea typeface="Meiryo UI" panose="020B0604030504040204" pitchFamily="50" charset="-128"/>
              </a:rPr>
              <a:t>される</a:t>
            </a:r>
            <a:r>
              <a:rPr kumimoji="1" lang="en-US" altLang="ja-JP" sz="1200" dirty="0">
                <a:solidFill>
                  <a:srgbClr val="575757"/>
                </a:solidFill>
                <a:latin typeface="Meiryo UI" panose="020B0604030504040204" pitchFamily="50" charset="-128"/>
                <a:ea typeface="Meiryo UI" panose="020B0604030504040204" pitchFamily="50" charset="-128"/>
              </a:rPr>
              <a:t>…</a:t>
            </a:r>
            <a:r>
              <a:rPr kumimoji="1" lang="ja-JP" altLang="en-US" sz="1200">
                <a:solidFill>
                  <a:srgbClr val="575757"/>
                </a:solidFill>
                <a:latin typeface="Meiryo UI" panose="020B0604030504040204" pitchFamily="50" charset="-128"/>
                <a:ea typeface="Meiryo UI" panose="020B0604030504040204" pitchFamily="50" charset="-128"/>
              </a:rPr>
              <a:t>）</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5" name="正方形/長方形 24">
            <a:extLst>
              <a:ext uri="{FF2B5EF4-FFF2-40B4-BE49-F238E27FC236}">
                <a16:creationId xmlns:a16="http://schemas.microsoft.com/office/drawing/2014/main" id="{CE3399BF-7998-63B9-6C2B-1B2A4EBFD995}"/>
              </a:ext>
            </a:extLst>
          </p:cNvPr>
          <p:cNvSpPr/>
          <p:nvPr/>
        </p:nvSpPr>
        <p:spPr>
          <a:xfrm>
            <a:off x="4851601" y="3316905"/>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dirty="0">
                <a:solidFill>
                  <a:srgbClr val="575757"/>
                </a:solidFill>
                <a:latin typeface="Meiryo UI" panose="020B0604030504040204" pitchFamily="50" charset="-128"/>
                <a:ea typeface="Meiryo UI" panose="020B0604030504040204" pitchFamily="50" charset="-128"/>
              </a:rPr>
              <a:t>XXX</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4C04B88C-6977-5C70-654B-03A1E8628B76}"/>
              </a:ext>
            </a:extLst>
          </p:cNvPr>
          <p:cNvSpPr/>
          <p:nvPr/>
        </p:nvSpPr>
        <p:spPr>
          <a:xfrm>
            <a:off x="4851601" y="431381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dirty="0">
                <a:solidFill>
                  <a:srgbClr val="575757"/>
                </a:solidFill>
                <a:latin typeface="Meiryo UI" panose="020B0604030504040204" pitchFamily="50" charset="-128"/>
                <a:ea typeface="Meiryo UI" panose="020B0604030504040204" pitchFamily="50" charset="-128"/>
              </a:rPr>
              <a:t>XXX</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290F925E-C114-304C-FB08-44A6C17838BE}"/>
              </a:ext>
            </a:extLst>
          </p:cNvPr>
          <p:cNvSpPr/>
          <p:nvPr/>
        </p:nvSpPr>
        <p:spPr>
          <a:xfrm>
            <a:off x="4851601" y="5310724"/>
            <a:ext cx="4139999" cy="972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1450" indent="-171450" defTabSz="742950">
              <a:buFont typeface="EYInterstate" panose="02000503020000020004" pitchFamily="2" charset="0"/>
              <a:buChar char="•"/>
            </a:pPr>
            <a:r>
              <a:rPr kumimoji="1" lang="en-US" altLang="ja-JP" sz="1200" dirty="0">
                <a:solidFill>
                  <a:srgbClr val="575757"/>
                </a:solidFill>
                <a:latin typeface="Meiryo UI" panose="020B0604030504040204" pitchFamily="50" charset="-128"/>
                <a:ea typeface="Meiryo UI" panose="020B0604030504040204" pitchFamily="50" charset="-128"/>
              </a:rPr>
              <a:t>XXX</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2" name="スライド番号プレースホルダー 11">
            <a:extLst>
              <a:ext uri="{FF2B5EF4-FFF2-40B4-BE49-F238E27FC236}">
                <a16:creationId xmlns:a16="http://schemas.microsoft.com/office/drawing/2014/main" id="{314E08FB-3441-30E5-302D-DEDCA7B52D9D}"/>
              </a:ext>
            </a:extLst>
          </p:cNvPr>
          <p:cNvSpPr>
            <a:spLocks noGrp="1"/>
          </p:cNvSpPr>
          <p:nvPr>
            <p:ph type="sldNum" sz="quarter" idx="12"/>
          </p:nvPr>
        </p:nvSpPr>
        <p:spPr/>
        <p:txBody>
          <a:bodyPr/>
          <a:lstStyle/>
          <a:p>
            <a:fld id="{70AD163A-2AD1-4CCD-B429-51A5FDE21725}" type="slidenum">
              <a:rPr kumimoji="1" lang="ja-JP" altLang="en-US" smtClean="0"/>
              <a:t>15</a:t>
            </a:fld>
            <a:endParaRPr kumimoji="1" lang="ja-JP" altLang="en-US"/>
          </a:p>
        </p:txBody>
      </p:sp>
      <p:sp>
        <p:nvSpPr>
          <p:cNvPr id="14" name="四角形: 1 つの角を切り取る 13">
            <a:extLst>
              <a:ext uri="{FF2B5EF4-FFF2-40B4-BE49-F238E27FC236}">
                <a16:creationId xmlns:a16="http://schemas.microsoft.com/office/drawing/2014/main" id="{AF71C44B-208A-C358-E6C4-1FCE6A93288E}"/>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16" name="四角形: 1 つの角を切り取る 15">
            <a:extLst>
              <a:ext uri="{FF2B5EF4-FFF2-40B4-BE49-F238E27FC236}">
                <a16:creationId xmlns:a16="http://schemas.microsoft.com/office/drawing/2014/main" id="{221234FC-3D4B-1A8A-195C-106006D418DA}"/>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18" name="四角形: 1 つの角を切り取る 17">
            <a:extLst>
              <a:ext uri="{FF2B5EF4-FFF2-40B4-BE49-F238E27FC236}">
                <a16:creationId xmlns:a16="http://schemas.microsoft.com/office/drawing/2014/main" id="{8402395C-75BF-C013-EE1A-903EA4E2F3A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ja-JP" altLang="en-US" sz="800" b="1" dirty="0">
                <a:solidFill>
                  <a:schemeClr val="tx1"/>
                </a:solidFill>
                <a:latin typeface="Meiryo UI" panose="020B0604030504040204" pitchFamily="50" charset="-128"/>
                <a:ea typeface="Meiryo UI" panose="020B0604030504040204" pitchFamily="50" charset="-128"/>
              </a:rPr>
              <a:t> イ</a:t>
            </a:r>
            <a:r>
              <a:rPr kumimoji="1" lang="ja-JP" altLang="en-US" sz="800" b="1" dirty="0">
                <a:solidFill>
                  <a:schemeClr val="bg1"/>
                </a:solidFill>
                <a:latin typeface="Meiryo UI" panose="020B0604030504040204" pitchFamily="50" charset="-128"/>
                <a:ea typeface="Meiryo UI" panose="020B0604030504040204" pitchFamily="50" charset="-128"/>
              </a:rPr>
              <a:t> ウ エ　</a:t>
            </a:r>
            <a:endParaRPr kumimoji="1" lang="ja-JP" altLang="en-US" sz="800" dirty="0">
              <a:solidFill>
                <a:schemeClr val="bg1"/>
              </a:solidFill>
            </a:endParaRPr>
          </a:p>
        </p:txBody>
      </p:sp>
    </p:spTree>
    <p:extLst>
      <p:ext uri="{BB962C8B-B14F-4D97-AF65-F5344CB8AC3E}">
        <p14:creationId xmlns:p14="http://schemas.microsoft.com/office/powerpoint/2010/main" val="16904965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6401881" cy="344390"/>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／外部環境、内部環境を踏まえた差別化戦略（製品・生産方式の優位性確保等）</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no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30" name="スライド番号プレースホルダー 29">
            <a:extLst>
              <a:ext uri="{FF2B5EF4-FFF2-40B4-BE49-F238E27FC236}">
                <a16:creationId xmlns:a16="http://schemas.microsoft.com/office/drawing/2014/main" id="{93215588-E5CE-4785-3F13-D5B24D6899C0}"/>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16</a:t>
            </a:fld>
            <a:endParaRPr kumimoji="1" lang="ja-JP" altLang="en-US" dirty="0"/>
          </a:p>
        </p:txBody>
      </p:sp>
      <p:sp>
        <p:nvSpPr>
          <p:cNvPr id="24" name="四角形: 1 つの角を切り取る 23">
            <a:extLst>
              <a:ext uri="{FF2B5EF4-FFF2-40B4-BE49-F238E27FC236}">
                <a16:creationId xmlns:a16="http://schemas.microsoft.com/office/drawing/2014/main" id="{18085135-AF44-7CD8-8A81-73E2395561E5}"/>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25" name="四角形: 1 つの角を切り取る 24">
            <a:extLst>
              <a:ext uri="{FF2B5EF4-FFF2-40B4-BE49-F238E27FC236}">
                <a16:creationId xmlns:a16="http://schemas.microsoft.com/office/drawing/2014/main" id="{68998204-BC0F-84E1-2672-151436F91B70}"/>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31" name="四角形: 1 つの角を切り取る 30">
            <a:extLst>
              <a:ext uri="{FF2B5EF4-FFF2-40B4-BE49-F238E27FC236}">
                <a16:creationId xmlns:a16="http://schemas.microsoft.com/office/drawing/2014/main" id="{90694F2E-E379-48FE-A79A-590102FBF2E9}"/>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ja-JP" altLang="en-US" sz="800" b="1" dirty="0">
                <a:solidFill>
                  <a:schemeClr val="tx1"/>
                </a:solidFill>
                <a:latin typeface="Meiryo UI" panose="020B0604030504040204" pitchFamily="50" charset="-128"/>
                <a:ea typeface="Meiryo UI" panose="020B0604030504040204" pitchFamily="50" charset="-128"/>
              </a:rPr>
              <a:t> イ</a:t>
            </a:r>
            <a:r>
              <a:rPr kumimoji="1" lang="ja-JP" altLang="en-US" sz="800" b="1" dirty="0">
                <a:solidFill>
                  <a:schemeClr val="bg1"/>
                </a:solidFill>
                <a:latin typeface="Meiryo UI" panose="020B0604030504040204" pitchFamily="50" charset="-128"/>
                <a:ea typeface="Meiryo UI" panose="020B0604030504040204" pitchFamily="50" charset="-128"/>
              </a:rPr>
              <a:t> ウ エ　</a:t>
            </a:r>
            <a:endParaRPr kumimoji="1" lang="ja-JP" altLang="en-US" sz="800" dirty="0">
              <a:solidFill>
                <a:schemeClr val="bg1"/>
              </a:solidFill>
            </a:endParaRPr>
          </a:p>
        </p:txBody>
      </p:sp>
      <p:sp>
        <p:nvSpPr>
          <p:cNvPr id="28" name="正方形/長方形 27">
            <a:extLst>
              <a:ext uri="{FF2B5EF4-FFF2-40B4-BE49-F238E27FC236}">
                <a16:creationId xmlns:a16="http://schemas.microsoft.com/office/drawing/2014/main" id="{DA18890E-2137-E7FC-922D-2003F432BC0D}"/>
              </a:ext>
            </a:extLst>
          </p:cNvPr>
          <p:cNvSpPr/>
          <p:nvPr/>
        </p:nvSpPr>
        <p:spPr>
          <a:xfrm>
            <a:off x="154338" y="1556663"/>
            <a:ext cx="852808" cy="4671417"/>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差別化</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の取組</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2C3065D8-8F5A-482D-3A4F-A60A77A9D7B1}"/>
              </a:ext>
            </a:extLst>
          </p:cNvPr>
          <p:cNvSpPr/>
          <p:nvPr/>
        </p:nvSpPr>
        <p:spPr>
          <a:xfrm>
            <a:off x="1083742" y="1556663"/>
            <a:ext cx="7905920" cy="467141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rgbClr val="575757"/>
                </a:solidFill>
                <a:latin typeface="Meiryo UI" panose="020B0604030504040204" pitchFamily="50" charset="-128"/>
                <a:ea typeface="Meiryo UI" panose="020B0604030504040204" pitchFamily="50" charset="-128"/>
              </a:rPr>
              <a:t>上述の外部環境（政治・経済・社会・技術、市場における地位、顧客の動向等）、内部環境（自社の強み・弱み）の分析を踏まえて、差別化された戦略となっていることをご記載ください。</a:t>
            </a:r>
            <a:endParaRPr kumimoji="1" lang="en-US" altLang="ja-JP" sz="1200" dirty="0">
              <a:solidFill>
                <a:srgbClr val="575757"/>
              </a:solidFill>
              <a:latin typeface="Meiryo UI" panose="020B0604030504040204" pitchFamily="50" charset="-128"/>
              <a:ea typeface="Meiryo UI" panose="020B0604030504040204" pitchFamily="50" charset="-128"/>
            </a:endParaRPr>
          </a:p>
          <a:p>
            <a:endParaRPr kumimoji="1" lang="en-US" altLang="ja-JP" sz="1200" dirty="0">
              <a:solidFill>
                <a:srgbClr val="575757"/>
              </a:solidFill>
              <a:latin typeface="Meiryo UI" panose="020B0604030504040204" pitchFamily="50" charset="-128"/>
              <a:ea typeface="Meiryo UI" panose="020B0604030504040204" pitchFamily="50" charset="-128"/>
            </a:endParaRPr>
          </a:p>
          <a:p>
            <a:r>
              <a:rPr kumimoji="1" lang="ja-JP" altLang="en-US" sz="1200" dirty="0">
                <a:solidFill>
                  <a:srgbClr val="575757"/>
                </a:solidFill>
                <a:latin typeface="Meiryo UI" panose="020B0604030504040204" pitchFamily="50" charset="-128"/>
                <a:ea typeface="Meiryo UI" panose="020B0604030504040204" pitchFamily="50" charset="-128"/>
              </a:rPr>
              <a:t>（差別化の例）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生産工程の上流～下流を自社で構築し、コスト優位性と品質を両立している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商流や研究開発機能を自社で持つことで、ユーザーのニーズを素早く製品に反映し供給することで、大企業が手がけにくいサービスを展開している</a:t>
            </a: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中小企業であるため、生産ロットでは競合の大企業や中国企業には勝てないため、価格競争に巻き込まれにくいオーダーメイドの特注品に特化している</a:t>
            </a:r>
            <a:endParaRPr kumimoji="1" lang="en-US" altLang="ja-JP" sz="12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r>
              <a:rPr kumimoji="1" lang="ja-JP" altLang="en-US" sz="1200" dirty="0">
                <a:solidFill>
                  <a:srgbClr val="575757"/>
                </a:solidFill>
                <a:latin typeface="Meiryo UI" panose="020B0604030504040204" pitchFamily="50" charset="-128"/>
                <a:ea typeface="Meiryo UI" panose="020B0604030504040204" pitchFamily="50" charset="-128"/>
              </a:rPr>
              <a:t>地域特有で量が限られた原材を活用し、ニッチ分野で、全国の消費者に展開する事業であるため、量産できず、大企業や他社の参入が想定されない</a:t>
            </a:r>
          </a:p>
          <a:p>
            <a:endParaRPr kumimoji="1" lang="en-US" altLang="ja-JP" sz="1000" dirty="0">
              <a:solidFill>
                <a:srgbClr val="575757"/>
              </a:solidFill>
              <a:latin typeface="Meiryo UI" panose="020B0604030504040204" pitchFamily="50" charset="-128"/>
              <a:ea typeface="Meiryo UI" panose="020B0604030504040204" pitchFamily="50" charset="-128"/>
            </a:endParaRPr>
          </a:p>
          <a:p>
            <a:endParaRPr kumimoji="1" lang="en-US" altLang="ja-JP" sz="1000" dirty="0">
              <a:solidFill>
                <a:srgbClr val="575757"/>
              </a:solidFill>
              <a:latin typeface="Meiryo UI" panose="020B0604030504040204" pitchFamily="50" charset="-128"/>
              <a:ea typeface="Meiryo UI" panose="020B0604030504040204" pitchFamily="50" charset="-128"/>
            </a:endParaRPr>
          </a:p>
          <a:p>
            <a:endParaRPr kumimoji="1" lang="ja-JP" altLang="en-US" sz="10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endParaRPr kumimoji="1" lang="en-US" altLang="ja-JP" sz="1000" dirty="0">
              <a:solidFill>
                <a:srgbClr val="575757"/>
              </a:solidFill>
              <a:latin typeface="Meiryo UI" panose="020B0604030504040204" pitchFamily="50" charset="-128"/>
              <a:ea typeface="Meiryo UI" panose="020B0604030504040204" pitchFamily="50" charset="-128"/>
            </a:endParaRPr>
          </a:p>
          <a:p>
            <a:pPr marL="139303" indent="-139303">
              <a:buFont typeface="EYInterstate" panose="02000503020000020004" pitchFamily="2" charset="0"/>
              <a:buChar char="•"/>
            </a:pPr>
            <a:endParaRPr kumimoji="1" lang="en-US" altLang="ja-JP" sz="1000" dirty="0">
              <a:solidFill>
                <a:schemeClr val="tx1"/>
              </a:solidFill>
              <a:latin typeface="Meiryo UI" panose="020B0604030504040204" pitchFamily="50" charset="-128"/>
              <a:ea typeface="Meiryo UI" panose="020B0604030504040204" pitchFamily="50" charset="-128"/>
            </a:endParaRPr>
          </a:p>
          <a:p>
            <a:endParaRPr kumimoji="1" lang="en-US" altLang="ja-JP" sz="10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073277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1804719" cy="197655"/>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／管理体制</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1D6D747A-F19C-4FCB-CB87-D48B6EBB4A60}"/>
              </a:ext>
            </a:extLst>
          </p:cNvPr>
          <p:cNvSpPr/>
          <p:nvPr/>
        </p:nvSpPr>
        <p:spPr>
          <a:xfrm>
            <a:off x="4762042" y="2323910"/>
            <a:ext cx="4229558"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dirty="0">
                <a:solidFill>
                  <a:schemeClr val="tx1"/>
                </a:solidFill>
                <a:latin typeface="Meiryo UI" panose="020B0604030504040204" pitchFamily="50" charset="-128"/>
                <a:ea typeface="Meiryo UI" panose="020B0604030504040204" pitchFamily="50" charset="-128"/>
                <a:cs typeface="Courier New" panose="02070309020205020404" pitchFamily="49" charset="0"/>
              </a:rPr>
              <a:t>補助事業における管理体制面の工夫</a:t>
            </a:r>
            <a:endParaRPr lang="ja-JP" altLang="ja-JP" sz="12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6" name="正方形/長方形 5">
            <a:extLst>
              <a:ext uri="{FF2B5EF4-FFF2-40B4-BE49-F238E27FC236}">
                <a16:creationId xmlns:a16="http://schemas.microsoft.com/office/drawing/2014/main" id="{D18B37B7-C072-E6D9-17B6-7A6C942558CE}"/>
              </a:ext>
            </a:extLst>
          </p:cNvPr>
          <p:cNvSpPr/>
          <p:nvPr/>
        </p:nvSpPr>
        <p:spPr>
          <a:xfrm>
            <a:off x="107156" y="2323910"/>
            <a:ext cx="4229558" cy="0"/>
          </a:xfrm>
          <a:prstGeom prst="rect">
            <a:avLst/>
          </a:prstGeom>
          <a:solidFill>
            <a:schemeClr val="accent3"/>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108000" tIns="72000" rIns="108000" bIns="72000" numCol="1" spcCol="0" rtlCol="0" fromWordArt="0" anchor="b" anchorCtr="0" forceAA="0" compatLnSpc="1">
            <a:prstTxWarp prst="textNoShape">
              <a:avLst/>
            </a:prstTxWarp>
            <a:noAutofit/>
          </a:bodyPr>
          <a:lstStyle/>
          <a:p>
            <a:pPr algn="ctr"/>
            <a:r>
              <a:rPr lang="ja-JP" altLang="en-US" sz="12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rPr>
              <a:t>成果目標達成に向けた管理体制</a:t>
            </a:r>
            <a:endParaRPr lang="ja-JP" altLang="ja-JP" sz="1200" kern="100" dirty="0">
              <a:solidFill>
                <a:schemeClr val="tx1"/>
              </a:solidFill>
              <a:effectLst/>
              <a:latin typeface="Meiryo UI" panose="020B0604030504040204" pitchFamily="50" charset="-128"/>
              <a:ea typeface="Meiryo UI" panose="020B0604030504040204" pitchFamily="50" charset="-128"/>
              <a:cs typeface="Courier New" panose="02070309020205020404" pitchFamily="49" charset="0"/>
            </a:endParaRPr>
          </a:p>
        </p:txBody>
      </p:sp>
      <p:sp>
        <p:nvSpPr>
          <p:cNvPr id="7" name="正方形/長方形 6">
            <a:extLst>
              <a:ext uri="{FF2B5EF4-FFF2-40B4-BE49-F238E27FC236}">
                <a16:creationId xmlns:a16="http://schemas.microsoft.com/office/drawing/2014/main" id="{FC63D5C9-DC56-B957-9965-DD13B3EE8DA6}"/>
              </a:ext>
            </a:extLst>
          </p:cNvPr>
          <p:cNvSpPr/>
          <p:nvPr/>
        </p:nvSpPr>
        <p:spPr>
          <a:xfrm>
            <a:off x="4762042" y="2650136"/>
            <a:ext cx="4229558" cy="3404903"/>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08000" rIns="74295" bIns="37148" numCol="1" spcCol="0" rtlCol="0" fromWordArt="0" anchor="t" anchorCtr="0" forceAA="0" compatLnSpc="1">
            <a:prstTxWarp prst="textNoShape">
              <a:avLst/>
            </a:prstTxWarp>
            <a:noAutofit/>
          </a:bodyPr>
          <a:lstStyle/>
          <a:p>
            <a:r>
              <a:rPr kumimoji="1" lang="ja-JP" altLang="en-US" sz="1200" b="1" dirty="0">
                <a:solidFill>
                  <a:schemeClr val="tx1"/>
                </a:solidFill>
                <a:latin typeface="Meiryo UI" panose="020B0604030504040204" pitchFamily="50" charset="-128"/>
                <a:ea typeface="Meiryo UI" panose="020B0604030504040204" pitchFamily="50" charset="-128"/>
              </a:rPr>
              <a:t>下記の項目例等について、社内における管理体制における工夫を記載ください。（特に、補助事業に対するモニタリング体制や進捗管理の方法について具体的にお示しください。）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補助事業における意思決定や進捗確認に、経営者や責任者がどのように関与しているかについて</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補助事業を円滑に進めるための人員配置や資金投入の方針について </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68288" indent="-138113">
              <a:buFont typeface="EYInterstate" panose="02000503020000020004" pitchFamily="2" charset="0"/>
              <a:buChar char="•"/>
            </a:pPr>
            <a:r>
              <a:rPr kumimoji="1" lang="ja-JP" altLang="en-US" sz="1200" dirty="0">
                <a:solidFill>
                  <a:schemeClr val="tx1"/>
                </a:solidFill>
                <a:latin typeface="Meiryo UI" panose="020B0604030504040204" pitchFamily="50" charset="-128"/>
                <a:ea typeface="Meiryo UI" panose="020B0604030504040204" pitchFamily="50" charset="-128"/>
              </a:rPr>
              <a:t>補助事業の進捗状況に対する社内でのモニタリング方法・頻度について</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FB4AEB21-D741-CF99-8643-DC513FD74475}"/>
              </a:ext>
            </a:extLst>
          </p:cNvPr>
          <p:cNvSpPr/>
          <p:nvPr/>
        </p:nvSpPr>
        <p:spPr>
          <a:xfrm>
            <a:off x="4762042" y="2514938"/>
            <a:ext cx="2209797" cy="212996"/>
          </a:xfrm>
          <a:prstGeom prst="roundRect">
            <a:avLst>
              <a:gd name="adj" fmla="val 40234"/>
            </a:avLst>
          </a:prstGeom>
          <a:solidFill>
            <a:schemeClr val="accent5">
              <a:lumMod val="60000"/>
              <a:lumOff val="40000"/>
            </a:schemeClr>
          </a:solidFill>
          <a:ln>
            <a:noFill/>
          </a:ln>
        </p:spPr>
        <p:txBody>
          <a:bodyPr wrap="square" lIns="36000" rIns="36000" anchor="ctr">
            <a:noAutofit/>
          </a:bodyPr>
          <a:lstStyle/>
          <a:p>
            <a:pPr algn="ctr"/>
            <a:r>
              <a:rPr lang="ja-JP" altLang="en-US" sz="1200" b="1" dirty="0">
                <a:solidFill>
                  <a:sysClr val="windowText" lastClr="000000"/>
                </a:solidFill>
                <a:latin typeface="Meiryo UI"/>
                <a:ea typeface="Meiryo UI"/>
              </a:rPr>
              <a:t>内部</a:t>
            </a:r>
            <a:r>
              <a:rPr lang="ja-JP" altLang="en-US" sz="1200" b="1">
                <a:solidFill>
                  <a:sysClr val="windowText" lastClr="000000"/>
                </a:solidFill>
                <a:latin typeface="Meiryo UI"/>
                <a:ea typeface="Meiryo UI"/>
              </a:rPr>
              <a:t>の取組</a:t>
            </a:r>
            <a:endParaRPr lang="en-US" altLang="ja-JP" sz="1200" b="1" dirty="0">
              <a:solidFill>
                <a:sysClr val="windowText" lastClr="000000"/>
              </a:solidFill>
              <a:latin typeface="Meiryo UI"/>
              <a:ea typeface="Meiryo UI"/>
            </a:endParaRPr>
          </a:p>
        </p:txBody>
      </p:sp>
      <p:sp>
        <p:nvSpPr>
          <p:cNvPr id="20" name="正方形/長方形 19">
            <a:extLst>
              <a:ext uri="{FF2B5EF4-FFF2-40B4-BE49-F238E27FC236}">
                <a16:creationId xmlns:a16="http://schemas.microsoft.com/office/drawing/2014/main" id="{C20993CE-1A30-7130-2FEF-E4B2CFB59D8E}"/>
              </a:ext>
            </a:extLst>
          </p:cNvPr>
          <p:cNvSpPr/>
          <p:nvPr/>
        </p:nvSpPr>
        <p:spPr>
          <a:xfrm>
            <a:off x="1218926" y="2648020"/>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dirty="0">
                <a:solidFill>
                  <a:schemeClr val="tx1"/>
                </a:solidFill>
                <a:latin typeface="Meiryo UI" panose="020B0604030504040204" pitchFamily="50" charset="-128"/>
                <a:ea typeface="Meiryo UI" panose="020B0604030504040204" pitchFamily="50" charset="-128"/>
              </a:rPr>
              <a:t>（補助事業の成果目標をどのように策定したか、その進捗を管理するために、どのような</a:t>
            </a:r>
            <a:r>
              <a:rPr kumimoji="1" lang="en-US" altLang="ja-JP" sz="1000" dirty="0">
                <a:solidFill>
                  <a:schemeClr val="tx1"/>
                </a:solidFill>
                <a:latin typeface="Meiryo UI" panose="020B0604030504040204" pitchFamily="50" charset="-128"/>
                <a:ea typeface="Meiryo UI" panose="020B0604030504040204" pitchFamily="50" charset="-128"/>
              </a:rPr>
              <a:t>KPI</a:t>
            </a:r>
            <a:r>
              <a:rPr kumimoji="1" lang="ja-JP" altLang="en-US" sz="1000" dirty="0">
                <a:solidFill>
                  <a:schemeClr val="tx1"/>
                </a:solidFill>
                <a:latin typeface="Meiryo UI" panose="020B0604030504040204" pitchFamily="50" charset="-128"/>
                <a:ea typeface="Meiryo UI" panose="020B0604030504040204" pitchFamily="50" charset="-128"/>
              </a:rPr>
              <a:t>を設定するかご記載ください）</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769AAAB3-61A4-AEF0-0B4A-828116D7B5AF}"/>
              </a:ext>
            </a:extLst>
          </p:cNvPr>
          <p:cNvSpPr/>
          <p:nvPr/>
        </p:nvSpPr>
        <p:spPr>
          <a:xfrm>
            <a:off x="1218926" y="3464972"/>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dirty="0">
                <a:solidFill>
                  <a:schemeClr val="tx1"/>
                </a:solidFill>
                <a:latin typeface="Meiryo UI" panose="020B0604030504040204" pitchFamily="50" charset="-128"/>
                <a:ea typeface="Meiryo UI" panose="020B0604030504040204" pitchFamily="50" charset="-128"/>
              </a:rPr>
              <a:t>（実施・運用上の工夫点をご記載ください）</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38E67C84-FBB1-5B4D-0BFD-022FBD77CAC1}"/>
              </a:ext>
            </a:extLst>
          </p:cNvPr>
          <p:cNvSpPr/>
          <p:nvPr/>
        </p:nvSpPr>
        <p:spPr>
          <a:xfrm>
            <a:off x="1218926" y="4281924"/>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dirty="0">
                <a:solidFill>
                  <a:schemeClr val="tx1"/>
                </a:solidFill>
                <a:latin typeface="Meiryo UI" panose="020B0604030504040204" pitchFamily="50" charset="-128"/>
                <a:ea typeface="Meiryo UI" panose="020B0604030504040204" pitchFamily="50" charset="-128"/>
              </a:rPr>
              <a:t>（達成状況をどの程度の頻度・方法で測定・評価するかをご記載ください）</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3224E8D9-6193-B634-8BA4-86187A78CF51}"/>
              </a:ext>
            </a:extLst>
          </p:cNvPr>
          <p:cNvSpPr/>
          <p:nvPr/>
        </p:nvSpPr>
        <p:spPr>
          <a:xfrm>
            <a:off x="1218926" y="5098876"/>
            <a:ext cx="3117787" cy="755467"/>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39303" indent="-139303">
              <a:buFont typeface="EYInterstate" panose="02000503020000020004" pitchFamily="2" charset="0"/>
              <a:buChar char="•"/>
            </a:pPr>
            <a:r>
              <a:rPr kumimoji="1" lang="ja-JP" altLang="en-US" sz="1000" dirty="0">
                <a:solidFill>
                  <a:schemeClr val="tx1"/>
                </a:solidFill>
                <a:latin typeface="Meiryo UI" panose="020B0604030504040204" pitchFamily="50" charset="-128"/>
                <a:ea typeface="Meiryo UI" panose="020B0604030504040204" pitchFamily="50" charset="-128"/>
              </a:rPr>
              <a:t>（改善に向けた取組における工夫点をご記載ください）</a:t>
            </a:r>
            <a:endParaRPr kumimoji="1" lang="en-US" altLang="ja-JP" sz="1000" dirty="0">
              <a:solidFill>
                <a:schemeClr val="tx1"/>
              </a:solidFill>
              <a:latin typeface="Meiryo UI" panose="020B0604030504040204" pitchFamily="50" charset="-128"/>
              <a:ea typeface="Meiryo UI" panose="020B0604030504040204" pitchFamily="50" charset="-128"/>
            </a:endParaRPr>
          </a:p>
        </p:txBody>
      </p:sp>
      <p:sp>
        <p:nvSpPr>
          <p:cNvPr id="24" name="フローチャート: 他ページ結合子 23">
            <a:extLst>
              <a:ext uri="{FF2B5EF4-FFF2-40B4-BE49-F238E27FC236}">
                <a16:creationId xmlns:a16="http://schemas.microsoft.com/office/drawing/2014/main" id="{E19B801A-F880-563B-1A66-956F0AC48D28}"/>
              </a:ext>
            </a:extLst>
          </p:cNvPr>
          <p:cNvSpPr/>
          <p:nvPr/>
        </p:nvSpPr>
        <p:spPr>
          <a:xfrm>
            <a:off x="227340" y="2648020"/>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dirty="0">
                <a:solidFill>
                  <a:schemeClr val="tx1"/>
                </a:solidFill>
                <a:latin typeface="Meiryo UI" panose="020B0604030504040204" pitchFamily="50" charset="-128"/>
                <a:ea typeface="Meiryo UI" panose="020B0604030504040204" pitchFamily="50" charset="-128"/>
              </a:rPr>
              <a:t>Plan</a:t>
            </a:r>
          </a:p>
        </p:txBody>
      </p:sp>
      <p:sp>
        <p:nvSpPr>
          <p:cNvPr id="25" name="フローチャート: 他ページ結合子 24">
            <a:extLst>
              <a:ext uri="{FF2B5EF4-FFF2-40B4-BE49-F238E27FC236}">
                <a16:creationId xmlns:a16="http://schemas.microsoft.com/office/drawing/2014/main" id="{422A52DD-1622-4CCD-2719-19E359F750C2}"/>
              </a:ext>
            </a:extLst>
          </p:cNvPr>
          <p:cNvSpPr/>
          <p:nvPr/>
        </p:nvSpPr>
        <p:spPr>
          <a:xfrm>
            <a:off x="227340" y="3464972"/>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dirty="0">
                <a:solidFill>
                  <a:schemeClr val="tx1"/>
                </a:solidFill>
                <a:latin typeface="Meiryo UI" panose="020B0604030504040204" pitchFamily="50" charset="-128"/>
                <a:ea typeface="Meiryo UI" panose="020B0604030504040204" pitchFamily="50" charset="-128"/>
              </a:rPr>
              <a:t>Do</a:t>
            </a:r>
          </a:p>
        </p:txBody>
      </p:sp>
      <p:sp>
        <p:nvSpPr>
          <p:cNvPr id="26" name="フローチャート: 他ページ結合子 25">
            <a:extLst>
              <a:ext uri="{FF2B5EF4-FFF2-40B4-BE49-F238E27FC236}">
                <a16:creationId xmlns:a16="http://schemas.microsoft.com/office/drawing/2014/main" id="{CED8EDDA-B715-0AD5-538C-8477FD5E46BB}"/>
              </a:ext>
            </a:extLst>
          </p:cNvPr>
          <p:cNvSpPr/>
          <p:nvPr/>
        </p:nvSpPr>
        <p:spPr>
          <a:xfrm>
            <a:off x="227340" y="4281924"/>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dirty="0">
                <a:solidFill>
                  <a:schemeClr val="tx1"/>
                </a:solidFill>
                <a:latin typeface="Meiryo UI" panose="020B0604030504040204" pitchFamily="50" charset="-128"/>
                <a:ea typeface="Meiryo UI" panose="020B0604030504040204" pitchFamily="50" charset="-128"/>
              </a:rPr>
              <a:t>Check</a:t>
            </a:r>
          </a:p>
        </p:txBody>
      </p:sp>
      <p:sp>
        <p:nvSpPr>
          <p:cNvPr id="27" name="フローチャート: 他ページ結合子 26">
            <a:extLst>
              <a:ext uri="{FF2B5EF4-FFF2-40B4-BE49-F238E27FC236}">
                <a16:creationId xmlns:a16="http://schemas.microsoft.com/office/drawing/2014/main" id="{A44F7017-8B0E-BE8B-6DB9-7E44BF54A730}"/>
              </a:ext>
            </a:extLst>
          </p:cNvPr>
          <p:cNvSpPr/>
          <p:nvPr/>
        </p:nvSpPr>
        <p:spPr>
          <a:xfrm>
            <a:off x="227340" y="5098876"/>
            <a:ext cx="927820" cy="755467"/>
          </a:xfrm>
          <a:prstGeom prst="flowChartOffpageConnector">
            <a:avLst/>
          </a:prstGeom>
          <a:solidFill>
            <a:schemeClr val="accent1">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b="1" dirty="0">
                <a:solidFill>
                  <a:schemeClr val="tx1"/>
                </a:solidFill>
                <a:latin typeface="Meiryo UI" panose="020B0604030504040204" pitchFamily="50" charset="-128"/>
                <a:ea typeface="Meiryo UI" panose="020B0604030504040204" pitchFamily="50" charset="-128"/>
              </a:rPr>
              <a:t>Action</a:t>
            </a:r>
          </a:p>
        </p:txBody>
      </p:sp>
      <p:cxnSp>
        <p:nvCxnSpPr>
          <p:cNvPr id="28" name="コネクタ: カギ線 27">
            <a:extLst>
              <a:ext uri="{FF2B5EF4-FFF2-40B4-BE49-F238E27FC236}">
                <a16:creationId xmlns:a16="http://schemas.microsoft.com/office/drawing/2014/main" id="{F1B2B178-D199-D67C-5EE7-30607F922B80}"/>
              </a:ext>
            </a:extLst>
          </p:cNvPr>
          <p:cNvCxnSpPr>
            <a:cxnSpLocks/>
          </p:cNvCxnSpPr>
          <p:nvPr/>
        </p:nvCxnSpPr>
        <p:spPr>
          <a:xfrm rot="5400000" flipH="1">
            <a:off x="-911912" y="4250529"/>
            <a:ext cx="3206323" cy="14005"/>
          </a:xfrm>
          <a:prstGeom prst="bentConnector5">
            <a:avLst>
              <a:gd name="adj1" fmla="val -7130"/>
              <a:gd name="adj2" fmla="val 4212339"/>
              <a:gd name="adj3" fmla="val 107130"/>
            </a:avLst>
          </a:prstGeom>
          <a:ln w="952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12" name="スライド番号プレースホルダー 11">
            <a:extLst>
              <a:ext uri="{FF2B5EF4-FFF2-40B4-BE49-F238E27FC236}">
                <a16:creationId xmlns:a16="http://schemas.microsoft.com/office/drawing/2014/main" id="{838AFB22-CF08-BFFC-3E9A-C9A9E160F046}"/>
              </a:ext>
            </a:extLst>
          </p:cNvPr>
          <p:cNvSpPr>
            <a:spLocks noGrp="1"/>
          </p:cNvSpPr>
          <p:nvPr>
            <p:ph type="sldNum" sz="quarter" idx="12"/>
          </p:nvPr>
        </p:nvSpPr>
        <p:spPr/>
        <p:txBody>
          <a:bodyPr/>
          <a:lstStyle/>
          <a:p>
            <a:fld id="{70AD163A-2AD1-4CCD-B429-51A5FDE21725}" type="slidenum">
              <a:rPr kumimoji="1" lang="ja-JP" altLang="en-US" smtClean="0"/>
              <a:t>17</a:t>
            </a:fld>
            <a:endParaRPr kumimoji="1" lang="ja-JP" altLang="en-US"/>
          </a:p>
        </p:txBody>
      </p:sp>
      <p:sp>
        <p:nvSpPr>
          <p:cNvPr id="13" name="四角形: 1 つの角を切り取る 12">
            <a:extLst>
              <a:ext uri="{FF2B5EF4-FFF2-40B4-BE49-F238E27FC236}">
                <a16:creationId xmlns:a16="http://schemas.microsoft.com/office/drawing/2014/main" id="{04708C6D-F3A2-05ED-92AA-76E06218B9A7}"/>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a:t>
            </a:r>
            <a:r>
              <a:rPr kumimoji="1" lang="ja-JP" altLang="en-US" sz="800" b="1" dirty="0">
                <a:solidFill>
                  <a:schemeClr val="tx1"/>
                </a:solidFill>
                <a:latin typeface="Meiryo UI" panose="020B0604030504040204" pitchFamily="50" charset="-128"/>
                <a:ea typeface="Meiryo UI" panose="020B0604030504040204" pitchFamily="50" charset="-128"/>
              </a:rPr>
              <a:t>ウ</a:t>
            </a:r>
            <a:r>
              <a:rPr kumimoji="1" lang="ja-JP" altLang="en-US" sz="800" b="1" dirty="0">
                <a:solidFill>
                  <a:schemeClr val="bg1"/>
                </a:solidFill>
                <a:latin typeface="Meiryo UI" panose="020B0604030504040204" pitchFamily="50" charset="-128"/>
                <a:ea typeface="Meiryo UI" panose="020B0604030504040204" pitchFamily="50" charset="-128"/>
              </a:rPr>
              <a:t> エ　</a:t>
            </a:r>
            <a:endParaRPr kumimoji="1" lang="ja-JP" altLang="en-US" sz="800" dirty="0">
              <a:solidFill>
                <a:schemeClr val="bg1"/>
              </a:solidFill>
            </a:endParaRPr>
          </a:p>
        </p:txBody>
      </p:sp>
      <p:sp>
        <p:nvSpPr>
          <p:cNvPr id="14" name="四角形: 1 つの角を切り取る 13">
            <a:extLst>
              <a:ext uri="{FF2B5EF4-FFF2-40B4-BE49-F238E27FC236}">
                <a16:creationId xmlns:a16="http://schemas.microsoft.com/office/drawing/2014/main" id="{AF55C179-AC58-079A-309F-1BDE92BC7E2C}"/>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16" name="四角形: 1 つの角を切り取る 15">
            <a:extLst>
              <a:ext uri="{FF2B5EF4-FFF2-40B4-BE49-F238E27FC236}">
                <a16:creationId xmlns:a16="http://schemas.microsoft.com/office/drawing/2014/main" id="{FE475818-AB6B-2C8A-2425-13CE0101218A}"/>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Tree>
    <p:extLst>
      <p:ext uri="{BB962C8B-B14F-4D97-AF65-F5344CB8AC3E}">
        <p14:creationId xmlns:p14="http://schemas.microsoft.com/office/powerpoint/2010/main" val="27742904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B9C01-B7D8-1213-CEB2-54D8D8E1CEDC}"/>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2D584F12-2173-C20C-593F-8F3825F655DB}"/>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エ</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／コンソーシアム</a:t>
            </a:r>
          </a:p>
        </p:txBody>
      </p:sp>
      <p:sp>
        <p:nvSpPr>
          <p:cNvPr id="15" name="タイトル 3">
            <a:extLst>
              <a:ext uri="{FF2B5EF4-FFF2-40B4-BE49-F238E27FC236}">
                <a16:creationId xmlns:a16="http://schemas.microsoft.com/office/drawing/2014/main" id="{6CCA2E43-C999-EBC0-467E-E112AE8B4CCC}"/>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3" name="四角形: 1 つの角を切り取る 2">
            <a:extLst>
              <a:ext uri="{FF2B5EF4-FFF2-40B4-BE49-F238E27FC236}">
                <a16:creationId xmlns:a16="http://schemas.microsoft.com/office/drawing/2014/main" id="{727994DA-65F9-18BC-BCF9-0E8FF57264E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経営力　</a:t>
            </a:r>
            <a:r>
              <a:rPr kumimoji="1" lang="ja-JP" altLang="en-US" sz="800" b="1">
                <a:solidFill>
                  <a:schemeClr val="bg1"/>
                </a:solidFill>
                <a:latin typeface="Meiryo UI" panose="020B0604030504040204" pitchFamily="50" charset="-128"/>
                <a:ea typeface="Meiryo UI" panose="020B0604030504040204" pitchFamily="50" charset="-128"/>
              </a:rPr>
              <a:t>ア</a:t>
            </a:r>
            <a:r>
              <a:rPr kumimoji="1" lang="ja-JP" altLang="en-US" sz="800" b="1">
                <a:solidFill>
                  <a:schemeClr val="tx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イ ウ </a:t>
            </a:r>
            <a:r>
              <a:rPr kumimoji="1" lang="ja-JP" altLang="en-US" sz="800" b="1">
                <a:solidFill>
                  <a:schemeClr val="tx1"/>
                </a:solidFill>
                <a:latin typeface="Meiryo UI" panose="020B0604030504040204" pitchFamily="50" charset="-128"/>
                <a:ea typeface="Meiryo UI" panose="020B0604030504040204" pitchFamily="50" charset="-128"/>
              </a:rPr>
              <a:t>エ</a:t>
            </a:r>
            <a:r>
              <a:rPr kumimoji="1" lang="ja-JP" altLang="en-US" sz="800" b="1">
                <a:solidFill>
                  <a:schemeClr val="bg1"/>
                </a:solidFill>
                <a:latin typeface="Meiryo UI" panose="020B0604030504040204" pitchFamily="50" charset="-128"/>
                <a:ea typeface="Meiryo UI" panose="020B0604030504040204" pitchFamily="50" charset="-128"/>
              </a:rPr>
              <a:t>　</a:t>
            </a:r>
            <a:endParaRPr kumimoji="1" lang="ja-JP" altLang="en-US" sz="800">
              <a:solidFill>
                <a:schemeClr val="bg1"/>
              </a:solidFill>
            </a:endParaRPr>
          </a:p>
        </p:txBody>
      </p:sp>
      <p:sp>
        <p:nvSpPr>
          <p:cNvPr id="46" name="四角形: 1 つの角を切り取る 45">
            <a:extLst>
              <a:ext uri="{FF2B5EF4-FFF2-40B4-BE49-F238E27FC236}">
                <a16:creationId xmlns:a16="http://schemas.microsoft.com/office/drawing/2014/main" id="{02FE98EA-161D-2C56-7C4F-767EF9107F66}"/>
              </a:ext>
            </a:extLst>
          </p:cNvPr>
          <p:cNvSpPr/>
          <p:nvPr/>
        </p:nvSpPr>
        <p:spPr>
          <a:xfrm>
            <a:off x="2316593" y="-1078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波及効果　ア</a:t>
            </a:r>
            <a:r>
              <a:rPr kumimoji="1" lang="en-US" altLang="ja-JP" sz="800" b="1">
                <a:solidFill>
                  <a:schemeClr val="bg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イ ウ</a:t>
            </a:r>
            <a:r>
              <a:rPr kumimoji="1" lang="en-US" altLang="ja-JP" sz="800" b="1">
                <a:solidFill>
                  <a:schemeClr val="bg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　</a:t>
            </a:r>
            <a:endParaRPr kumimoji="1" lang="ja-JP" altLang="en-US" sz="800"/>
          </a:p>
        </p:txBody>
      </p:sp>
      <p:sp>
        <p:nvSpPr>
          <p:cNvPr id="47" name="四角形: 1 つの角を切り取る 46">
            <a:extLst>
              <a:ext uri="{FF2B5EF4-FFF2-40B4-BE49-F238E27FC236}">
                <a16:creationId xmlns:a16="http://schemas.microsoft.com/office/drawing/2014/main" id="{E1DEF2CB-A717-92A7-23AB-8BA4D9B2CF69}"/>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43" name="正方形/長方形 42">
            <a:extLst>
              <a:ext uri="{FF2B5EF4-FFF2-40B4-BE49-F238E27FC236}">
                <a16:creationId xmlns:a16="http://schemas.microsoft.com/office/drawing/2014/main" id="{AB77011C-7A9E-F32A-B624-7F3E43278004}"/>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dirty="0">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dirty="0">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dirty="0">
                <a:solidFill>
                  <a:srgbClr val="FF0000"/>
                </a:solidFill>
                <a:latin typeface="Meiryo UI" panose="020B0604030504040204" pitchFamily="50" charset="-128"/>
                <a:ea typeface="Meiryo UI" panose="020B0604030504040204" pitchFamily="50" charset="-128"/>
              </a:rPr>
              <a:t>記載してください</a:t>
            </a:r>
          </a:p>
        </p:txBody>
      </p:sp>
      <p:sp>
        <p:nvSpPr>
          <p:cNvPr id="77" name="正方形/長方形 76">
            <a:extLst>
              <a:ext uri="{FF2B5EF4-FFF2-40B4-BE49-F238E27FC236}">
                <a16:creationId xmlns:a16="http://schemas.microsoft.com/office/drawing/2014/main" id="{D732AB3E-71B0-E141-3B0A-FC5F4577434A}"/>
              </a:ext>
            </a:extLst>
          </p:cNvPr>
          <p:cNvSpPr/>
          <p:nvPr/>
        </p:nvSpPr>
        <p:spPr bwMode="auto">
          <a:xfrm>
            <a:off x="1651229" y="2550760"/>
            <a:ext cx="1402292" cy="2273465"/>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8" name="正方形/長方形 77">
            <a:extLst>
              <a:ext uri="{FF2B5EF4-FFF2-40B4-BE49-F238E27FC236}">
                <a16:creationId xmlns:a16="http://schemas.microsoft.com/office/drawing/2014/main" id="{8258CCDD-E5E1-69FD-06AC-664EA9973FFB}"/>
              </a:ext>
            </a:extLst>
          </p:cNvPr>
          <p:cNvSpPr/>
          <p:nvPr/>
        </p:nvSpPr>
        <p:spPr bwMode="auto">
          <a:xfrm>
            <a:off x="4250175" y="2550760"/>
            <a:ext cx="1355085" cy="2273465"/>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9" name="正方形/長方形 78">
            <a:extLst>
              <a:ext uri="{FF2B5EF4-FFF2-40B4-BE49-F238E27FC236}">
                <a16:creationId xmlns:a16="http://schemas.microsoft.com/office/drawing/2014/main" id="{CB60C2DF-9EB8-EF0F-64A0-7F2A392EF738}"/>
              </a:ext>
            </a:extLst>
          </p:cNvPr>
          <p:cNvSpPr/>
          <p:nvPr/>
        </p:nvSpPr>
        <p:spPr bwMode="auto">
          <a:xfrm>
            <a:off x="1769365" y="3303243"/>
            <a:ext cx="103747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0" name="正方形/長方形 79">
            <a:extLst>
              <a:ext uri="{FF2B5EF4-FFF2-40B4-BE49-F238E27FC236}">
                <a16:creationId xmlns:a16="http://schemas.microsoft.com/office/drawing/2014/main" id="{11827769-A8ED-1EC2-2EAE-59A569B0363C}"/>
              </a:ext>
            </a:extLst>
          </p:cNvPr>
          <p:cNvSpPr/>
          <p:nvPr/>
        </p:nvSpPr>
        <p:spPr bwMode="auto">
          <a:xfrm>
            <a:off x="1769365" y="3774398"/>
            <a:ext cx="1037477"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825"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825"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1" name="正方形/長方形 80">
            <a:extLst>
              <a:ext uri="{FF2B5EF4-FFF2-40B4-BE49-F238E27FC236}">
                <a16:creationId xmlns:a16="http://schemas.microsoft.com/office/drawing/2014/main" id="{BFAA0985-CEBA-C5AC-A860-341ED4EB6A33}"/>
              </a:ext>
            </a:extLst>
          </p:cNvPr>
          <p:cNvSpPr/>
          <p:nvPr/>
        </p:nvSpPr>
        <p:spPr bwMode="auto">
          <a:xfrm>
            <a:off x="1777611" y="4245552"/>
            <a:ext cx="1037477" cy="352095"/>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4.0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2" name="テキスト ボックス 81">
            <a:extLst>
              <a:ext uri="{FF2B5EF4-FFF2-40B4-BE49-F238E27FC236}">
                <a16:creationId xmlns:a16="http://schemas.microsoft.com/office/drawing/2014/main" id="{56ECB482-B6D3-260C-E949-997142361316}"/>
              </a:ext>
            </a:extLst>
          </p:cNvPr>
          <p:cNvSpPr txBox="1"/>
          <p:nvPr/>
        </p:nvSpPr>
        <p:spPr>
          <a:xfrm>
            <a:off x="1731466" y="2916135"/>
            <a:ext cx="1338828" cy="230832"/>
          </a:xfrm>
          <a:prstGeom prst="rect">
            <a:avLst/>
          </a:prstGeom>
          <a:noFill/>
        </p:spPr>
        <p:txBody>
          <a:bodyPr wrap="none" rtlCol="0">
            <a:spAutoFit/>
          </a:bodyPr>
          <a:lstStyle/>
          <a:p>
            <a:pPr defTabSz="685800">
              <a:defRPr/>
            </a:pPr>
            <a:r>
              <a:rPr kumimoji="1" lang="ja-JP" altLang="en-US" sz="900" dirty="0">
                <a:solidFill>
                  <a:srgbClr val="FF0000"/>
                </a:solidFill>
                <a:latin typeface="メイリオ" panose="020B0604030504040204" pitchFamily="50" charset="-128"/>
                <a:ea typeface="メイリオ" panose="020B0604030504040204" pitchFamily="50" charset="-128"/>
              </a:rPr>
              <a:t>販路やブランドに強み</a:t>
            </a:r>
            <a:endParaRPr kumimoji="1" lang="en-US" altLang="ja-JP" sz="900" dirty="0">
              <a:solidFill>
                <a:srgbClr val="FF0000"/>
              </a:solidFill>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4E9A7818-E18E-BC69-0FF0-C4FC3746F18D}"/>
              </a:ext>
            </a:extLst>
          </p:cNvPr>
          <p:cNvSpPr txBox="1"/>
          <p:nvPr/>
        </p:nvSpPr>
        <p:spPr>
          <a:xfrm>
            <a:off x="3303926" y="2830097"/>
            <a:ext cx="715580" cy="230832"/>
          </a:xfrm>
          <a:prstGeom prst="rect">
            <a:avLst/>
          </a:prstGeom>
          <a:noFill/>
        </p:spPr>
        <p:txBody>
          <a:bodyPr wrap="square" rtlCol="0">
            <a:spAutoFit/>
          </a:bodyPr>
          <a:lstStyle/>
          <a:p>
            <a:pPr algn="ctr" defTabSz="685800"/>
            <a:r>
              <a:rPr kumimoji="1" lang="ja-JP" altLang="en-US" sz="900">
                <a:solidFill>
                  <a:srgbClr val="FF0000"/>
                </a:solidFill>
                <a:latin typeface="メイリオ" panose="020B0604030504040204" pitchFamily="50" charset="-128"/>
                <a:ea typeface="メイリオ" panose="020B0604030504040204" pitchFamily="50" charset="-128"/>
                <a:cs typeface="Meiryo UI" panose="020B0604030504040204" pitchFamily="50" charset="-128"/>
              </a:rPr>
              <a:t>相乗効果</a:t>
            </a:r>
          </a:p>
        </p:txBody>
      </p:sp>
      <p:sp>
        <p:nvSpPr>
          <p:cNvPr id="84" name="正方形/長方形 83">
            <a:extLst>
              <a:ext uri="{FF2B5EF4-FFF2-40B4-BE49-F238E27FC236}">
                <a16:creationId xmlns:a16="http://schemas.microsoft.com/office/drawing/2014/main" id="{7F69A14A-767D-8377-51A3-C030C9AEF423}"/>
              </a:ext>
            </a:extLst>
          </p:cNvPr>
          <p:cNvSpPr/>
          <p:nvPr/>
        </p:nvSpPr>
        <p:spPr bwMode="auto">
          <a:xfrm>
            <a:off x="6799533" y="3303243"/>
            <a:ext cx="967139"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5" name="正方形/長方形 84">
            <a:extLst>
              <a:ext uri="{FF2B5EF4-FFF2-40B4-BE49-F238E27FC236}">
                <a16:creationId xmlns:a16="http://schemas.microsoft.com/office/drawing/2014/main" id="{3D610732-15D1-AA58-62BC-64817E19595E}"/>
              </a:ext>
            </a:extLst>
          </p:cNvPr>
          <p:cNvSpPr/>
          <p:nvPr/>
        </p:nvSpPr>
        <p:spPr bwMode="auto">
          <a:xfrm>
            <a:off x="6799533" y="3774398"/>
            <a:ext cx="967139"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6" name="正方形/長方形 85">
            <a:extLst>
              <a:ext uri="{FF2B5EF4-FFF2-40B4-BE49-F238E27FC236}">
                <a16:creationId xmlns:a16="http://schemas.microsoft.com/office/drawing/2014/main" id="{E6A6A1D7-7C4D-BD50-5E8B-4ACB0A7575C4}"/>
              </a:ext>
            </a:extLst>
          </p:cNvPr>
          <p:cNvSpPr/>
          <p:nvPr/>
        </p:nvSpPr>
        <p:spPr bwMode="auto">
          <a:xfrm>
            <a:off x="6807779" y="4245552"/>
            <a:ext cx="967139" cy="33888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6.5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87" name="テキスト ボックス 86">
            <a:extLst>
              <a:ext uri="{FF2B5EF4-FFF2-40B4-BE49-F238E27FC236}">
                <a16:creationId xmlns:a16="http://schemas.microsoft.com/office/drawing/2014/main" id="{3F847BA7-9D11-539F-08AC-703170984731}"/>
              </a:ext>
            </a:extLst>
          </p:cNvPr>
          <p:cNvSpPr txBox="1"/>
          <p:nvPr/>
        </p:nvSpPr>
        <p:spPr>
          <a:xfrm>
            <a:off x="6695739" y="2686599"/>
            <a:ext cx="1223412"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コンソーシアム合計</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88" name="楕円 87">
            <a:extLst>
              <a:ext uri="{FF2B5EF4-FFF2-40B4-BE49-F238E27FC236}">
                <a16:creationId xmlns:a16="http://schemas.microsoft.com/office/drawing/2014/main" id="{A19D1670-0A8C-0F9C-3923-47B7A2B9057D}"/>
              </a:ext>
            </a:extLst>
          </p:cNvPr>
          <p:cNvSpPr/>
          <p:nvPr/>
        </p:nvSpPr>
        <p:spPr bwMode="auto">
          <a:xfrm>
            <a:off x="6354516" y="2894349"/>
            <a:ext cx="1855229" cy="1951596"/>
          </a:xfrm>
          <a:prstGeom prst="ellipse">
            <a:avLst/>
          </a:prstGeom>
          <a:noFill/>
          <a:ln w="9525">
            <a:solidFill>
              <a:srgbClr val="FF0000"/>
            </a:solidFill>
            <a:miter lim="800000"/>
            <a:headEnd/>
            <a:tailEnd/>
          </a:ln>
          <a:effectLst/>
        </p:spPr>
        <p:txBody>
          <a:bodyPr wrap="square" rtlCol="0" anchor="ctr"/>
          <a:lstStyle/>
          <a:p>
            <a:pPr defTabSz="685800"/>
            <a:endParaRPr lang="ja-JP" altLang="en-US" sz="900">
              <a:solidFill>
                <a:srgbClr val="000000"/>
              </a:solidFill>
              <a:latin typeface="メイリオ" panose="020B0604030504040204" pitchFamily="50" charset="-128"/>
              <a:ea typeface="メイリオ" panose="020B0604030504040204" pitchFamily="50" charset="-128"/>
            </a:endParaRPr>
          </a:p>
        </p:txBody>
      </p:sp>
      <p:sp>
        <p:nvSpPr>
          <p:cNvPr id="90" name="テキスト ボックス 89">
            <a:extLst>
              <a:ext uri="{FF2B5EF4-FFF2-40B4-BE49-F238E27FC236}">
                <a16:creationId xmlns:a16="http://schemas.microsoft.com/office/drawing/2014/main" id="{0C4679E9-AE96-29F1-8154-3FB29B0EE5F4}"/>
              </a:ext>
            </a:extLst>
          </p:cNvPr>
          <p:cNvSpPr txBox="1"/>
          <p:nvPr/>
        </p:nvSpPr>
        <p:spPr>
          <a:xfrm>
            <a:off x="4486367" y="2916135"/>
            <a:ext cx="992579"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特殊技術に強み</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91" name="テキスト ボックス 90">
            <a:extLst>
              <a:ext uri="{FF2B5EF4-FFF2-40B4-BE49-F238E27FC236}">
                <a16:creationId xmlns:a16="http://schemas.microsoft.com/office/drawing/2014/main" id="{6AC11451-AD44-EBC1-E2BD-AF9BD8A5EA5E}"/>
              </a:ext>
            </a:extLst>
          </p:cNvPr>
          <p:cNvSpPr txBox="1"/>
          <p:nvPr/>
        </p:nvSpPr>
        <p:spPr>
          <a:xfrm>
            <a:off x="1961936" y="2309774"/>
            <a:ext cx="904415"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2" name="テキスト ボックス 91">
            <a:extLst>
              <a:ext uri="{FF2B5EF4-FFF2-40B4-BE49-F238E27FC236}">
                <a16:creationId xmlns:a16="http://schemas.microsoft.com/office/drawing/2014/main" id="{61473A89-4AF4-22D4-7419-7ECF0C3458F9}"/>
              </a:ext>
            </a:extLst>
          </p:cNvPr>
          <p:cNvSpPr txBox="1"/>
          <p:nvPr/>
        </p:nvSpPr>
        <p:spPr>
          <a:xfrm>
            <a:off x="4486367" y="2309671"/>
            <a:ext cx="904415"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B</a:t>
            </a:r>
            <a:endPar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93" name="直線コネクタ 92">
            <a:extLst>
              <a:ext uri="{FF2B5EF4-FFF2-40B4-BE49-F238E27FC236}">
                <a16:creationId xmlns:a16="http://schemas.microsoft.com/office/drawing/2014/main" id="{12D41E3D-8625-75FD-202A-B5F4389A1D17}"/>
              </a:ext>
            </a:extLst>
          </p:cNvPr>
          <p:cNvCxnSpPr>
            <a:cxnSpLocks/>
            <a:stCxn id="90" idx="1"/>
            <a:endCxn id="82" idx="3"/>
          </p:cNvCxnSpPr>
          <p:nvPr/>
        </p:nvCxnSpPr>
        <p:spPr>
          <a:xfrm flipH="1">
            <a:off x="3070294" y="3031551"/>
            <a:ext cx="1416073" cy="0"/>
          </a:xfrm>
          <a:prstGeom prst="line">
            <a:avLst/>
          </a:prstGeom>
          <a:noFill/>
          <a:ln w="6350" cap="flat" cmpd="sng" algn="ctr">
            <a:solidFill>
              <a:srgbClr val="016F96"/>
            </a:solidFill>
            <a:prstDash val="dash"/>
            <a:miter lim="800000"/>
          </a:ln>
          <a:effectLst/>
        </p:spPr>
      </p:cxnSp>
      <p:sp>
        <p:nvSpPr>
          <p:cNvPr id="94" name="吹き出し: 円形 93">
            <a:extLst>
              <a:ext uri="{FF2B5EF4-FFF2-40B4-BE49-F238E27FC236}">
                <a16:creationId xmlns:a16="http://schemas.microsoft.com/office/drawing/2014/main" id="{4165B942-091B-FEEF-D3A6-77F32EFDB574}"/>
              </a:ext>
            </a:extLst>
          </p:cNvPr>
          <p:cNvSpPr/>
          <p:nvPr/>
        </p:nvSpPr>
        <p:spPr bwMode="auto">
          <a:xfrm>
            <a:off x="574719" y="2072830"/>
            <a:ext cx="1034988" cy="588147"/>
          </a:xfrm>
          <a:prstGeom prst="wedgeEllipseCallout">
            <a:avLst>
              <a:gd name="adj1" fmla="val 49144"/>
              <a:gd name="adj2" fmla="val 50883"/>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95" name="吹き出し: 円形 94">
            <a:extLst>
              <a:ext uri="{FF2B5EF4-FFF2-40B4-BE49-F238E27FC236}">
                <a16:creationId xmlns:a16="http://schemas.microsoft.com/office/drawing/2014/main" id="{9EC6916D-B68C-DB0D-2972-00F5990A120F}"/>
              </a:ext>
            </a:extLst>
          </p:cNvPr>
          <p:cNvSpPr/>
          <p:nvPr/>
        </p:nvSpPr>
        <p:spPr bwMode="auto">
          <a:xfrm>
            <a:off x="5521425" y="1829201"/>
            <a:ext cx="1034988" cy="588147"/>
          </a:xfrm>
          <a:prstGeom prst="wedgeEllipseCallout">
            <a:avLst>
              <a:gd name="adj1" fmla="val -57841"/>
              <a:gd name="adj2" fmla="val 37522"/>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96" name="テキスト ボックス 95">
            <a:extLst>
              <a:ext uri="{FF2B5EF4-FFF2-40B4-BE49-F238E27FC236}">
                <a16:creationId xmlns:a16="http://schemas.microsoft.com/office/drawing/2014/main" id="{FEBD9983-04CA-F8A9-D017-49690121DAD9}"/>
              </a:ext>
            </a:extLst>
          </p:cNvPr>
          <p:cNvSpPr txBox="1"/>
          <p:nvPr/>
        </p:nvSpPr>
        <p:spPr>
          <a:xfrm>
            <a:off x="552288" y="2209945"/>
            <a:ext cx="1098941" cy="276999"/>
          </a:xfrm>
          <a:prstGeom prst="rect">
            <a:avLst/>
          </a:prstGeom>
          <a:noFill/>
        </p:spPr>
        <p:txBody>
          <a:bodyPr wrap="square" rtlCol="0">
            <a:spAutoFit/>
          </a:bodyPr>
          <a:lstStyle/>
          <a:p>
            <a:pPr algn="ctr" defTabSz="685800"/>
            <a:r>
              <a:rPr kumimoji="1" lang="en-US" altLang="ja-JP"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100</a:t>
            </a:r>
            <a:r>
              <a:rPr kumimoji="1" lang="ja-JP" altLang="en-US"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億宣言</a:t>
            </a:r>
          </a:p>
        </p:txBody>
      </p:sp>
      <p:sp>
        <p:nvSpPr>
          <p:cNvPr id="97" name="テキスト ボックス 96">
            <a:extLst>
              <a:ext uri="{FF2B5EF4-FFF2-40B4-BE49-F238E27FC236}">
                <a16:creationId xmlns:a16="http://schemas.microsoft.com/office/drawing/2014/main" id="{8AD3E213-5B76-D087-3CAD-C7B98D1523DA}"/>
              </a:ext>
            </a:extLst>
          </p:cNvPr>
          <p:cNvSpPr txBox="1"/>
          <p:nvPr/>
        </p:nvSpPr>
        <p:spPr>
          <a:xfrm>
            <a:off x="5473827" y="2028958"/>
            <a:ext cx="1098941" cy="276999"/>
          </a:xfrm>
          <a:prstGeom prst="rect">
            <a:avLst/>
          </a:prstGeom>
          <a:noFill/>
        </p:spPr>
        <p:txBody>
          <a:bodyPr wrap="square" rtlCol="0">
            <a:spAutoFit/>
          </a:bodyPr>
          <a:lstStyle/>
          <a:p>
            <a:pPr algn="ctr" defTabSz="685800"/>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100</a:t>
            </a:r>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億宣言</a:t>
            </a:r>
          </a:p>
        </p:txBody>
      </p:sp>
      <p:cxnSp>
        <p:nvCxnSpPr>
          <p:cNvPr id="98" name="直線コネクタ 97">
            <a:extLst>
              <a:ext uri="{FF2B5EF4-FFF2-40B4-BE49-F238E27FC236}">
                <a16:creationId xmlns:a16="http://schemas.microsoft.com/office/drawing/2014/main" id="{FC064238-36E2-809F-2B64-D6FF0DB317E1}"/>
              </a:ext>
            </a:extLst>
          </p:cNvPr>
          <p:cNvCxnSpPr>
            <a:cxnSpLocks/>
            <a:stCxn id="84" idx="1"/>
          </p:cNvCxnSpPr>
          <p:nvPr/>
        </p:nvCxnSpPr>
        <p:spPr>
          <a:xfrm flipH="1">
            <a:off x="2821749" y="3476368"/>
            <a:ext cx="3977784" cy="23363"/>
          </a:xfrm>
          <a:prstGeom prst="line">
            <a:avLst/>
          </a:prstGeom>
          <a:noFill/>
          <a:ln w="6350" cap="flat" cmpd="sng" algn="ctr">
            <a:solidFill>
              <a:srgbClr val="016F96"/>
            </a:solidFill>
            <a:prstDash val="dash"/>
            <a:miter lim="800000"/>
          </a:ln>
          <a:effectLst/>
        </p:spPr>
      </p:cxnSp>
      <p:cxnSp>
        <p:nvCxnSpPr>
          <p:cNvPr id="99" name="直線コネクタ 98">
            <a:extLst>
              <a:ext uri="{FF2B5EF4-FFF2-40B4-BE49-F238E27FC236}">
                <a16:creationId xmlns:a16="http://schemas.microsoft.com/office/drawing/2014/main" id="{591DFE7E-87A7-7A55-173A-751E45FEF8B6}"/>
              </a:ext>
            </a:extLst>
          </p:cNvPr>
          <p:cNvCxnSpPr>
            <a:cxnSpLocks/>
            <a:stCxn id="85" idx="1"/>
            <a:endCxn id="80" idx="3"/>
          </p:cNvCxnSpPr>
          <p:nvPr/>
        </p:nvCxnSpPr>
        <p:spPr>
          <a:xfrm flipH="1">
            <a:off x="2806842" y="3947523"/>
            <a:ext cx="3992691" cy="0"/>
          </a:xfrm>
          <a:prstGeom prst="line">
            <a:avLst/>
          </a:prstGeom>
          <a:noFill/>
          <a:ln w="6350" cap="flat" cmpd="sng" algn="ctr">
            <a:solidFill>
              <a:srgbClr val="016F96"/>
            </a:solidFill>
            <a:prstDash val="dash"/>
            <a:miter lim="800000"/>
          </a:ln>
          <a:effectLst/>
        </p:spPr>
      </p:cxnSp>
      <p:cxnSp>
        <p:nvCxnSpPr>
          <p:cNvPr id="100" name="直線コネクタ 99">
            <a:extLst>
              <a:ext uri="{FF2B5EF4-FFF2-40B4-BE49-F238E27FC236}">
                <a16:creationId xmlns:a16="http://schemas.microsoft.com/office/drawing/2014/main" id="{290FE9EC-DBD2-9087-79A6-4200432FFC5B}"/>
              </a:ext>
            </a:extLst>
          </p:cNvPr>
          <p:cNvCxnSpPr>
            <a:cxnSpLocks/>
            <a:stCxn id="86" idx="1"/>
            <a:endCxn id="81" idx="3"/>
          </p:cNvCxnSpPr>
          <p:nvPr/>
        </p:nvCxnSpPr>
        <p:spPr>
          <a:xfrm flipH="1">
            <a:off x="2815088" y="4414997"/>
            <a:ext cx="3992691" cy="6603"/>
          </a:xfrm>
          <a:prstGeom prst="line">
            <a:avLst/>
          </a:prstGeom>
          <a:noFill/>
          <a:ln w="6350" cap="flat" cmpd="sng" algn="ctr">
            <a:solidFill>
              <a:srgbClr val="016F96"/>
            </a:solidFill>
            <a:prstDash val="dash"/>
            <a:miter lim="800000"/>
          </a:ln>
          <a:effectLst/>
        </p:spPr>
      </p:cxnSp>
      <p:sp>
        <p:nvSpPr>
          <p:cNvPr id="101" name="正方形/長方形 100">
            <a:extLst>
              <a:ext uri="{FF2B5EF4-FFF2-40B4-BE49-F238E27FC236}">
                <a16:creationId xmlns:a16="http://schemas.microsoft.com/office/drawing/2014/main" id="{02DEAC69-42F1-A78C-1832-135290187251}"/>
              </a:ext>
            </a:extLst>
          </p:cNvPr>
          <p:cNvSpPr/>
          <p:nvPr/>
        </p:nvSpPr>
        <p:spPr bwMode="auto">
          <a:xfrm>
            <a:off x="4467539" y="3303243"/>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2" name="正方形/長方形 101">
            <a:extLst>
              <a:ext uri="{FF2B5EF4-FFF2-40B4-BE49-F238E27FC236}">
                <a16:creationId xmlns:a16="http://schemas.microsoft.com/office/drawing/2014/main" id="{661DA7B7-DF8D-9610-BF03-EFE482CDC35F}"/>
              </a:ext>
            </a:extLst>
          </p:cNvPr>
          <p:cNvSpPr/>
          <p:nvPr/>
        </p:nvSpPr>
        <p:spPr bwMode="auto">
          <a:xfrm>
            <a:off x="4467539" y="3774398"/>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3" name="正方形/長方形 102">
            <a:extLst>
              <a:ext uri="{FF2B5EF4-FFF2-40B4-BE49-F238E27FC236}">
                <a16:creationId xmlns:a16="http://schemas.microsoft.com/office/drawing/2014/main" id="{3BE361BC-D9BE-FCD8-8AB3-2F163E52961B}"/>
              </a:ext>
            </a:extLst>
          </p:cNvPr>
          <p:cNvSpPr/>
          <p:nvPr/>
        </p:nvSpPr>
        <p:spPr bwMode="auto">
          <a:xfrm>
            <a:off x="4475785" y="4245553"/>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 name="テキスト ボックス 5">
            <a:extLst>
              <a:ext uri="{FF2B5EF4-FFF2-40B4-BE49-F238E27FC236}">
                <a16:creationId xmlns:a16="http://schemas.microsoft.com/office/drawing/2014/main" id="{91DD2F0F-222E-BDD8-417D-4B098FF7340B}"/>
              </a:ext>
            </a:extLst>
          </p:cNvPr>
          <p:cNvSpPr txBox="1"/>
          <p:nvPr/>
        </p:nvSpPr>
        <p:spPr>
          <a:xfrm>
            <a:off x="104894" y="1188397"/>
            <a:ext cx="8939474"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a:t>
            </a:r>
            <a:r>
              <a:rPr kumimoji="1" lang="en-US" altLang="ja-JP" sz="1600" dirty="0">
                <a:solidFill>
                  <a:srgbClr val="FF0000"/>
                </a:solidFill>
                <a:latin typeface="Meiryo UI" panose="020B0604030504040204" pitchFamily="50" charset="-128"/>
                <a:ea typeface="Meiryo UI" panose="020B0604030504040204" pitchFamily="50" charset="-128"/>
              </a:rPr>
              <a:t>100</a:t>
            </a:r>
            <a:r>
              <a:rPr kumimoji="1" lang="ja-JP" altLang="en-US" sz="1600" dirty="0">
                <a:solidFill>
                  <a:srgbClr val="FF0000"/>
                </a:solidFill>
                <a:latin typeface="Meiryo UI" panose="020B0604030504040204" pitchFamily="50" charset="-128"/>
                <a:ea typeface="Meiryo UI" panose="020B0604030504040204" pitchFamily="50" charset="-128"/>
              </a:rPr>
              <a:t>億宣言を実施する異なる企業間）の場合</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C3D318C3-D804-B6EE-18E9-497D8AFF0BD7}"/>
              </a:ext>
            </a:extLst>
          </p:cNvPr>
          <p:cNvSpPr txBox="1"/>
          <p:nvPr/>
        </p:nvSpPr>
        <p:spPr>
          <a:xfrm>
            <a:off x="-22882" y="1820066"/>
            <a:ext cx="1800493" cy="369332"/>
          </a:xfrm>
          <a:prstGeom prst="rect">
            <a:avLst/>
          </a:prstGeom>
          <a:noFill/>
        </p:spPr>
        <p:txBody>
          <a:bodyPr wrap="none" rtlCol="0">
            <a:spAutoFit/>
          </a:bodyPr>
          <a:lstStyle/>
          <a:p>
            <a:r>
              <a:rPr kumimoji="1" lang="en-US" altLang="ja-JP" dirty="0"/>
              <a:t>【</a:t>
            </a:r>
            <a:r>
              <a:rPr kumimoji="1" lang="ja-JP" altLang="en-US" dirty="0"/>
              <a:t>スキーム図</a:t>
            </a:r>
            <a:r>
              <a:rPr kumimoji="1" lang="en-US" altLang="ja-JP" dirty="0"/>
              <a:t>】</a:t>
            </a:r>
            <a:endParaRPr kumimoji="1" lang="ja-JP" altLang="en-US" dirty="0"/>
          </a:p>
        </p:txBody>
      </p:sp>
      <p:sp>
        <p:nvSpPr>
          <p:cNvPr id="7" name="正方形/長方形 6">
            <a:extLst>
              <a:ext uri="{FF2B5EF4-FFF2-40B4-BE49-F238E27FC236}">
                <a16:creationId xmlns:a16="http://schemas.microsoft.com/office/drawing/2014/main" id="{D44FAFAC-E943-9A75-D4E5-BDF2521D7294}"/>
              </a:ext>
            </a:extLst>
          </p:cNvPr>
          <p:cNvSpPr/>
          <p:nvPr/>
        </p:nvSpPr>
        <p:spPr>
          <a:xfrm>
            <a:off x="159796" y="5102398"/>
            <a:ext cx="8884444" cy="1429928"/>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94E26B76-B5A6-C074-22BE-ADF23B5F6EDB}"/>
              </a:ext>
            </a:extLst>
          </p:cNvPr>
          <p:cNvSpPr/>
          <p:nvPr/>
        </p:nvSpPr>
        <p:spPr>
          <a:xfrm>
            <a:off x="159796" y="4905226"/>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dirty="0">
                <a:latin typeface="Meiryo UI"/>
                <a:ea typeface="Meiryo UI"/>
              </a:rPr>
              <a:t>連携の意義・目的、相乗効果等</a:t>
            </a:r>
            <a:endParaRPr kumimoji="1" lang="en-US" altLang="ja-JP" sz="1200" b="1" dirty="0">
              <a:latin typeface="Meiryo UI"/>
              <a:ea typeface="Meiryo UI"/>
            </a:endParaRPr>
          </a:p>
        </p:txBody>
      </p:sp>
      <p:sp>
        <p:nvSpPr>
          <p:cNvPr id="2" name="スライド番号プレースホルダー 1">
            <a:extLst>
              <a:ext uri="{FF2B5EF4-FFF2-40B4-BE49-F238E27FC236}">
                <a16:creationId xmlns:a16="http://schemas.microsoft.com/office/drawing/2014/main" id="{990211AF-2F0F-BD11-5784-221A605757D1}"/>
              </a:ext>
            </a:extLst>
          </p:cNvPr>
          <p:cNvSpPr>
            <a:spLocks noGrp="1"/>
          </p:cNvSpPr>
          <p:nvPr>
            <p:ph type="sldNum" sz="quarter" idx="12"/>
          </p:nvPr>
        </p:nvSpPr>
        <p:spPr>
          <a:xfrm>
            <a:off x="7086600" y="6492878"/>
            <a:ext cx="2057400" cy="365125"/>
          </a:xfrm>
        </p:spPr>
        <p:txBody>
          <a:bodyPr/>
          <a:lstStyle/>
          <a:p>
            <a:fld id="{70AD163A-2AD1-4CCD-B429-51A5FDE21725}" type="slidenum">
              <a:rPr kumimoji="1" lang="ja-JP" altLang="en-US" smtClean="0"/>
              <a:t>18</a:t>
            </a:fld>
            <a:endParaRPr kumimoji="1" lang="ja-JP" altLang="en-US" dirty="0"/>
          </a:p>
        </p:txBody>
      </p:sp>
    </p:spTree>
    <p:extLst>
      <p:ext uri="{BB962C8B-B14F-4D97-AF65-F5344CB8AC3E}">
        <p14:creationId xmlns:p14="http://schemas.microsoft.com/office/powerpoint/2010/main" val="39623520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6">
            <a:extLst>
              <a:ext uri="{FF2B5EF4-FFF2-40B4-BE49-F238E27FC236}">
                <a16:creationId xmlns:a16="http://schemas.microsoft.com/office/drawing/2014/main" id="{DC3FADF6-C54B-85DE-D09B-EEFA962D69E4}"/>
              </a:ext>
            </a:extLst>
          </p:cNvPr>
          <p:cNvSpPr txBox="1">
            <a:spLocks/>
          </p:cNvSpPr>
          <p:nvPr/>
        </p:nvSpPr>
        <p:spPr>
          <a:xfrm>
            <a:off x="271729" y="2255548"/>
            <a:ext cx="7773144" cy="11734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defTabSz="742950">
              <a:lnSpc>
                <a:spcPct val="110000"/>
              </a:lnSpc>
              <a:spcBef>
                <a:spcPts val="488"/>
              </a:spcBef>
              <a:spcAft>
                <a:spcPts val="244"/>
              </a:spcAft>
              <a:buFont typeface="Arial" panose="020B0604020202020204" pitchFamily="34" charset="0"/>
              <a:buChar char="​"/>
            </a:pPr>
            <a:r>
              <a:rPr lang="ja-JP" altLang="en-US" sz="36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投資計画書（様式１）</a:t>
            </a:r>
            <a:endParaRPr lang="en-US" sz="36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
        <p:nvSpPr>
          <p:cNvPr id="3" name="テキスト プレースホルダー 11">
            <a:extLst>
              <a:ext uri="{FF2B5EF4-FFF2-40B4-BE49-F238E27FC236}">
                <a16:creationId xmlns:a16="http://schemas.microsoft.com/office/drawing/2014/main" id="{3F53172A-488A-0B99-C25F-0FABD2FE1C61}"/>
              </a:ext>
            </a:extLst>
          </p:cNvPr>
          <p:cNvSpPr txBox="1">
            <a:spLocks/>
          </p:cNvSpPr>
          <p:nvPr/>
        </p:nvSpPr>
        <p:spPr>
          <a:xfrm>
            <a:off x="419513" y="3553518"/>
            <a:ext cx="2285588" cy="326622"/>
          </a:xfrm>
          <a:prstGeom prst="rect">
            <a:avLst/>
          </a:prstGeom>
        </p:spPr>
        <p:txBody>
          <a:bodyPr vert="horz" lIns="0" tIns="0" rIns="0" bIns="0" rtlCol="0">
            <a:noAutofit/>
          </a:bodyPr>
          <a:lstStyle>
            <a:lvl1pPr marL="0" indent="0" algn="r"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algn="l"/>
            <a:r>
              <a:rPr kumimoji="1" lang="ja-JP" altLang="en-US" sz="1500" dirty="0"/>
              <a:t>令和●年●月●日</a:t>
            </a:r>
            <a:endParaRPr lang="zh-TW" altLang="en-US" sz="1500" dirty="0"/>
          </a:p>
        </p:txBody>
      </p:sp>
      <p:sp>
        <p:nvSpPr>
          <p:cNvPr id="4" name="Title 6">
            <a:extLst>
              <a:ext uri="{FF2B5EF4-FFF2-40B4-BE49-F238E27FC236}">
                <a16:creationId xmlns:a16="http://schemas.microsoft.com/office/drawing/2014/main" id="{5E0E7D98-A088-65EC-535D-ABC19CCEF365}"/>
              </a:ext>
            </a:extLst>
          </p:cNvPr>
          <p:cNvSpPr txBox="1">
            <a:spLocks/>
          </p:cNvSpPr>
          <p:nvPr/>
        </p:nvSpPr>
        <p:spPr>
          <a:xfrm>
            <a:off x="271729" y="1809460"/>
            <a:ext cx="7773144" cy="4460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defTabSz="742950">
              <a:lnSpc>
                <a:spcPct val="110000"/>
              </a:lnSpc>
              <a:spcBef>
                <a:spcPts val="488"/>
              </a:spcBef>
              <a:spcAft>
                <a:spcPts val="244"/>
              </a:spcAft>
              <a:buFont typeface="Arial" panose="020B0604020202020204" pitchFamily="34" charset="0"/>
              <a:buChar char="​"/>
            </a:pPr>
            <a:r>
              <a:rPr lang="zh-TW" altLang="en-US" sz="18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中小企業成長加速化補助金</a:t>
            </a:r>
            <a:endParaRPr lang="en-US" sz="18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graphicFrame>
        <p:nvGraphicFramePr>
          <p:cNvPr id="5" name="表 4">
            <a:extLst>
              <a:ext uri="{FF2B5EF4-FFF2-40B4-BE49-F238E27FC236}">
                <a16:creationId xmlns:a16="http://schemas.microsoft.com/office/drawing/2014/main" id="{73E1811A-1032-706C-30A3-E6CD479727B4}"/>
              </a:ext>
            </a:extLst>
          </p:cNvPr>
          <p:cNvGraphicFramePr>
            <a:graphicFrameLocks noGrp="1"/>
          </p:cNvGraphicFramePr>
          <p:nvPr>
            <p:extLst>
              <p:ext uri="{D42A27DB-BD31-4B8C-83A1-F6EECF244321}">
                <p14:modId xmlns:p14="http://schemas.microsoft.com/office/powerpoint/2010/main" val="3633371880"/>
              </p:ext>
            </p:extLst>
          </p:nvPr>
        </p:nvGraphicFramePr>
        <p:xfrm>
          <a:off x="5025390" y="4259610"/>
          <a:ext cx="4023360" cy="1463040"/>
        </p:xfrm>
        <a:graphic>
          <a:graphicData uri="http://schemas.openxmlformats.org/drawingml/2006/table">
            <a:tbl>
              <a:tblPr firstRow="1" bandRow="1">
                <a:tableStyleId>{5C22544A-7EE6-4342-B048-85BDC9FD1C3A}</a:tableStyleId>
              </a:tblPr>
              <a:tblGrid>
                <a:gridCol w="1318260">
                  <a:extLst>
                    <a:ext uri="{9D8B030D-6E8A-4147-A177-3AD203B41FA5}">
                      <a16:colId xmlns:a16="http://schemas.microsoft.com/office/drawing/2014/main" val="1690658331"/>
                    </a:ext>
                  </a:extLst>
                </a:gridCol>
                <a:gridCol w="2705100">
                  <a:extLst>
                    <a:ext uri="{9D8B030D-6E8A-4147-A177-3AD203B41FA5}">
                      <a16:colId xmlns:a16="http://schemas.microsoft.com/office/drawing/2014/main" val="1593283125"/>
                    </a:ext>
                  </a:extLst>
                </a:gridCol>
              </a:tblGrid>
              <a:tr h="0">
                <a:tc>
                  <a:txBody>
                    <a:bodyPr/>
                    <a:lstStyle/>
                    <a:p>
                      <a:pPr marL="0" algn="l" defTabSz="914400" rtl="0" eaLnBrk="1" latinLnBrk="0" hangingPunct="1"/>
                      <a:r>
                        <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補助事業名：</a:t>
                      </a: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2430934698"/>
                  </a:ext>
                </a:extLst>
              </a:tr>
              <a:tr h="0">
                <a:tc>
                  <a:txBody>
                    <a:bodyPr/>
                    <a:lstStyle/>
                    <a:p>
                      <a:pPr marL="0" algn="l" defTabSz="914400" rtl="0" eaLnBrk="1" latinLnBrk="0" hangingPunct="1"/>
                      <a:r>
                        <a:rPr kumimoji="1" lang="ja-JP" altLang="en-US" sz="1200" b="0" kern="1200" dirty="0">
                          <a:solidFill>
                            <a:schemeClr val="tx2"/>
                          </a:solidFill>
                          <a:latin typeface="Meiryo UI" panose="020B0604030504040204" pitchFamily="50" charset="-128"/>
                          <a:ea typeface="Meiryo UI" panose="020B0604030504040204" pitchFamily="50" charset="-128"/>
                          <a:cs typeface="+mn-cs"/>
                        </a:rPr>
                        <a:t>申請者名：</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1583601788"/>
                  </a:ext>
                </a:extLst>
              </a:tr>
              <a:tr h="124648">
                <a:tc>
                  <a:txBody>
                    <a:bodyPr/>
                    <a:lstStyle/>
                    <a:p>
                      <a:pPr marL="0" algn="l" defTabSz="914400" rtl="0" eaLnBrk="1" latinLnBrk="0" hangingPunct="1"/>
                      <a:r>
                        <a:rPr kumimoji="1" lang="ja-JP" altLang="en-US" sz="1200" b="0" kern="1200" dirty="0">
                          <a:solidFill>
                            <a:schemeClr val="tx2"/>
                          </a:solidFill>
                          <a:latin typeface="Meiryo UI" panose="020B0604030504040204" pitchFamily="50" charset="-128"/>
                          <a:ea typeface="Meiryo UI" panose="020B0604030504040204" pitchFamily="50" charset="-128"/>
                          <a:cs typeface="+mn-cs"/>
                        </a:rPr>
                        <a:t>外部支援事業者名：</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3156393607"/>
                  </a:ext>
                </a:extLst>
              </a:tr>
              <a:tr h="159314">
                <a:tc>
                  <a:txBody>
                    <a:bodyPr/>
                    <a:lstStyle/>
                    <a:p>
                      <a:pPr marL="0" algn="l" defTabSz="914400" rtl="0" eaLnBrk="1" latinLnBrk="0" hangingPunct="1"/>
                      <a:r>
                        <a:rPr kumimoji="1" lang="ja-JP" altLang="en-US" sz="1200" b="0" kern="1200">
                          <a:solidFill>
                            <a:schemeClr val="tx2"/>
                          </a:solidFill>
                          <a:latin typeface="Meiryo UI" panose="020B0604030504040204" pitchFamily="50" charset="-128"/>
                          <a:ea typeface="Meiryo UI" panose="020B0604030504040204" pitchFamily="50" charset="-128"/>
                          <a:cs typeface="+mn-cs"/>
                        </a:rPr>
                        <a:t>確認書を発行した金融機関名</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649217150"/>
                  </a:ext>
                </a:extLst>
              </a:tr>
            </a:tbl>
          </a:graphicData>
        </a:graphic>
      </p:graphicFrame>
      <p:sp>
        <p:nvSpPr>
          <p:cNvPr id="6" name="スライド番号プレースホルダー 5">
            <a:extLst>
              <a:ext uri="{FF2B5EF4-FFF2-40B4-BE49-F238E27FC236}">
                <a16:creationId xmlns:a16="http://schemas.microsoft.com/office/drawing/2014/main" id="{EF245488-107D-D616-8C77-5019394F9227}"/>
              </a:ext>
            </a:extLst>
          </p:cNvPr>
          <p:cNvSpPr>
            <a:spLocks noGrp="1"/>
          </p:cNvSpPr>
          <p:nvPr>
            <p:ph type="sldNum" sz="quarter" idx="12"/>
          </p:nvPr>
        </p:nvSpPr>
        <p:spPr/>
        <p:txBody>
          <a:bodyPr/>
          <a:lstStyle/>
          <a:p>
            <a:fld id="{70AD163A-2AD1-4CCD-B429-51A5FDE21725}" type="slidenum">
              <a:rPr kumimoji="1" lang="ja-JP" altLang="en-US" smtClean="0"/>
              <a:t>1</a:t>
            </a:fld>
            <a:endParaRPr kumimoji="1" lang="ja-JP" altLang="en-US"/>
          </a:p>
        </p:txBody>
      </p:sp>
    </p:spTree>
    <p:extLst>
      <p:ext uri="{BB962C8B-B14F-4D97-AF65-F5344CB8AC3E}">
        <p14:creationId xmlns:p14="http://schemas.microsoft.com/office/powerpoint/2010/main" val="32100510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B9C01-B7D8-1213-CEB2-54D8D8E1CEDC}"/>
            </a:ext>
          </a:extLst>
        </p:cNvPr>
        <p:cNvGrpSpPr/>
        <p:nvPr/>
      </p:nvGrpSpPr>
      <p:grpSpPr>
        <a:xfrm>
          <a:off x="0" y="0"/>
          <a:ext cx="0" cy="0"/>
          <a:chOff x="0" y="0"/>
          <a:chExt cx="0" cy="0"/>
        </a:xfrm>
      </p:grpSpPr>
      <p:sp>
        <p:nvSpPr>
          <p:cNvPr id="4" name="タイトル 3">
            <a:extLst>
              <a:ext uri="{FF2B5EF4-FFF2-40B4-BE49-F238E27FC236}">
                <a16:creationId xmlns:a16="http://schemas.microsoft.com/office/drawing/2014/main" id="{2D584F12-2173-C20C-593F-8F3825F655DB}"/>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経営力</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エ</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／コンソーシアム</a:t>
            </a:r>
          </a:p>
        </p:txBody>
      </p:sp>
      <p:sp>
        <p:nvSpPr>
          <p:cNvPr id="15" name="タイトル 3">
            <a:extLst>
              <a:ext uri="{FF2B5EF4-FFF2-40B4-BE49-F238E27FC236}">
                <a16:creationId xmlns:a16="http://schemas.microsoft.com/office/drawing/2014/main" id="{6CCA2E43-C999-EBC0-467E-E112AE8B4CCC}"/>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3" name="四角形: 1 つの角を切り取る 2">
            <a:extLst>
              <a:ext uri="{FF2B5EF4-FFF2-40B4-BE49-F238E27FC236}">
                <a16:creationId xmlns:a16="http://schemas.microsoft.com/office/drawing/2014/main" id="{727994DA-65F9-18BC-BCF9-0E8FF57264E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経営力　</a:t>
            </a:r>
            <a:r>
              <a:rPr kumimoji="1" lang="ja-JP" altLang="en-US" sz="800" b="1">
                <a:solidFill>
                  <a:schemeClr val="bg1"/>
                </a:solidFill>
                <a:latin typeface="Meiryo UI" panose="020B0604030504040204" pitchFamily="50" charset="-128"/>
                <a:ea typeface="Meiryo UI" panose="020B0604030504040204" pitchFamily="50" charset="-128"/>
              </a:rPr>
              <a:t>ア</a:t>
            </a:r>
            <a:r>
              <a:rPr kumimoji="1" lang="ja-JP" altLang="en-US" sz="800" b="1">
                <a:solidFill>
                  <a:schemeClr val="tx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イ ウ </a:t>
            </a:r>
            <a:r>
              <a:rPr kumimoji="1" lang="ja-JP" altLang="en-US" sz="800" b="1">
                <a:solidFill>
                  <a:schemeClr val="tx1"/>
                </a:solidFill>
                <a:latin typeface="Meiryo UI" panose="020B0604030504040204" pitchFamily="50" charset="-128"/>
                <a:ea typeface="Meiryo UI" panose="020B0604030504040204" pitchFamily="50" charset="-128"/>
              </a:rPr>
              <a:t>エ</a:t>
            </a:r>
            <a:r>
              <a:rPr kumimoji="1" lang="ja-JP" altLang="en-US" sz="800" b="1">
                <a:solidFill>
                  <a:schemeClr val="bg1"/>
                </a:solidFill>
                <a:latin typeface="Meiryo UI" panose="020B0604030504040204" pitchFamily="50" charset="-128"/>
                <a:ea typeface="Meiryo UI" panose="020B0604030504040204" pitchFamily="50" charset="-128"/>
              </a:rPr>
              <a:t>　</a:t>
            </a:r>
            <a:endParaRPr kumimoji="1" lang="ja-JP" altLang="en-US" sz="800">
              <a:solidFill>
                <a:schemeClr val="bg1"/>
              </a:solidFill>
            </a:endParaRPr>
          </a:p>
        </p:txBody>
      </p:sp>
      <p:sp>
        <p:nvSpPr>
          <p:cNvPr id="46" name="四角形: 1 つの角を切り取る 45">
            <a:extLst>
              <a:ext uri="{FF2B5EF4-FFF2-40B4-BE49-F238E27FC236}">
                <a16:creationId xmlns:a16="http://schemas.microsoft.com/office/drawing/2014/main" id="{02FE98EA-161D-2C56-7C4F-767EF9107F66}"/>
              </a:ext>
            </a:extLst>
          </p:cNvPr>
          <p:cNvSpPr/>
          <p:nvPr/>
        </p:nvSpPr>
        <p:spPr>
          <a:xfrm>
            <a:off x="2316593" y="-1078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波及効果　ア</a:t>
            </a:r>
            <a:r>
              <a:rPr kumimoji="1" lang="en-US" altLang="ja-JP" sz="800" b="1">
                <a:solidFill>
                  <a:schemeClr val="bg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イ ウ</a:t>
            </a:r>
            <a:r>
              <a:rPr kumimoji="1" lang="en-US" altLang="ja-JP" sz="800" b="1">
                <a:solidFill>
                  <a:schemeClr val="bg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　</a:t>
            </a:r>
            <a:endParaRPr kumimoji="1" lang="ja-JP" altLang="en-US" sz="800"/>
          </a:p>
        </p:txBody>
      </p:sp>
      <p:sp>
        <p:nvSpPr>
          <p:cNvPr id="47" name="四角形: 1 つの角を切り取る 46">
            <a:extLst>
              <a:ext uri="{FF2B5EF4-FFF2-40B4-BE49-F238E27FC236}">
                <a16:creationId xmlns:a16="http://schemas.microsoft.com/office/drawing/2014/main" id="{E1DEF2CB-A717-92A7-23AB-8BA4D9B2CF69}"/>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a:solidFill>
                <a:schemeClr val="bg1"/>
              </a:solidFill>
            </a:endParaRPr>
          </a:p>
        </p:txBody>
      </p:sp>
      <p:sp>
        <p:nvSpPr>
          <p:cNvPr id="49" name="正方形/長方形 48">
            <a:extLst>
              <a:ext uri="{FF2B5EF4-FFF2-40B4-BE49-F238E27FC236}">
                <a16:creationId xmlns:a16="http://schemas.microsoft.com/office/drawing/2014/main" id="{CC808A7B-F3D7-2813-3663-6C1A6AD6E57C}"/>
              </a:ext>
            </a:extLst>
          </p:cNvPr>
          <p:cNvSpPr/>
          <p:nvPr/>
        </p:nvSpPr>
        <p:spPr bwMode="auto">
          <a:xfrm>
            <a:off x="3055925" y="3088062"/>
            <a:ext cx="1355085" cy="2120277"/>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50" name="正方形/長方形 49">
            <a:extLst>
              <a:ext uri="{FF2B5EF4-FFF2-40B4-BE49-F238E27FC236}">
                <a16:creationId xmlns:a16="http://schemas.microsoft.com/office/drawing/2014/main" id="{65B5FE62-6B13-03B3-84F1-1266A56F43AB}"/>
              </a:ext>
            </a:extLst>
          </p:cNvPr>
          <p:cNvSpPr/>
          <p:nvPr/>
        </p:nvSpPr>
        <p:spPr bwMode="auto">
          <a:xfrm>
            <a:off x="7595836" y="3840545"/>
            <a:ext cx="967139"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1" name="正方形/長方形 50">
            <a:extLst>
              <a:ext uri="{FF2B5EF4-FFF2-40B4-BE49-F238E27FC236}">
                <a16:creationId xmlns:a16="http://schemas.microsoft.com/office/drawing/2014/main" id="{4A21E7CC-CA78-5214-F424-64DDFA031DD1}"/>
              </a:ext>
            </a:extLst>
          </p:cNvPr>
          <p:cNvSpPr/>
          <p:nvPr/>
        </p:nvSpPr>
        <p:spPr bwMode="auto">
          <a:xfrm>
            <a:off x="7595836" y="4311700"/>
            <a:ext cx="967139"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9</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2" name="正方形/長方形 51">
            <a:extLst>
              <a:ext uri="{FF2B5EF4-FFF2-40B4-BE49-F238E27FC236}">
                <a16:creationId xmlns:a16="http://schemas.microsoft.com/office/drawing/2014/main" id="{9E39E433-C821-1B2C-7226-4E8278ECBCC9}"/>
              </a:ext>
            </a:extLst>
          </p:cNvPr>
          <p:cNvSpPr/>
          <p:nvPr/>
        </p:nvSpPr>
        <p:spPr bwMode="auto">
          <a:xfrm>
            <a:off x="7604083" y="4782854"/>
            <a:ext cx="967139" cy="33888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6.5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3" name="テキスト ボックス 52">
            <a:extLst>
              <a:ext uri="{FF2B5EF4-FFF2-40B4-BE49-F238E27FC236}">
                <a16:creationId xmlns:a16="http://schemas.microsoft.com/office/drawing/2014/main" id="{1E833943-F74C-395D-1FD6-5C2D8DF24412}"/>
              </a:ext>
            </a:extLst>
          </p:cNvPr>
          <p:cNvSpPr txBox="1"/>
          <p:nvPr/>
        </p:nvSpPr>
        <p:spPr>
          <a:xfrm>
            <a:off x="7492043" y="3223901"/>
            <a:ext cx="1223412" cy="230832"/>
          </a:xfrm>
          <a:prstGeom prst="rect">
            <a:avLst/>
          </a:prstGeom>
          <a:noFill/>
        </p:spPr>
        <p:txBody>
          <a:bodyPr wrap="none" rtlCol="0">
            <a:spAutoFit/>
          </a:bodyPr>
          <a:lstStyle/>
          <a:p>
            <a:pP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コンソーシアム合計</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54" name="楕円 53">
            <a:extLst>
              <a:ext uri="{FF2B5EF4-FFF2-40B4-BE49-F238E27FC236}">
                <a16:creationId xmlns:a16="http://schemas.microsoft.com/office/drawing/2014/main" id="{687555EE-68BE-6471-17C8-8AB569D43A08}"/>
              </a:ext>
            </a:extLst>
          </p:cNvPr>
          <p:cNvSpPr/>
          <p:nvPr/>
        </p:nvSpPr>
        <p:spPr bwMode="auto">
          <a:xfrm>
            <a:off x="7281799" y="3583350"/>
            <a:ext cx="1592699" cy="1720319"/>
          </a:xfrm>
          <a:prstGeom prst="ellipse">
            <a:avLst/>
          </a:prstGeom>
          <a:noFill/>
          <a:ln w="9525">
            <a:solidFill>
              <a:srgbClr val="FF0000"/>
            </a:solidFill>
            <a:miter lim="800000"/>
            <a:headEnd/>
            <a:tailEnd/>
          </a:ln>
          <a:effectLst/>
        </p:spPr>
        <p:txBody>
          <a:bodyPr wrap="square" rtlCol="0" anchor="ctr"/>
          <a:lstStyle/>
          <a:p>
            <a:pPr defTabSz="685800"/>
            <a:endParaRPr lang="ja-JP" altLang="en-US" sz="900">
              <a:solidFill>
                <a:srgbClr val="000000"/>
              </a:solidFill>
              <a:latin typeface="メイリオ" panose="020B0604030504040204" pitchFamily="50" charset="-128"/>
              <a:ea typeface="メイリオ" panose="020B0604030504040204" pitchFamily="50" charset="-128"/>
            </a:endParaRPr>
          </a:p>
        </p:txBody>
      </p:sp>
      <p:sp>
        <p:nvSpPr>
          <p:cNvPr id="55" name="テキスト ボックス 54">
            <a:extLst>
              <a:ext uri="{FF2B5EF4-FFF2-40B4-BE49-F238E27FC236}">
                <a16:creationId xmlns:a16="http://schemas.microsoft.com/office/drawing/2014/main" id="{C14DB54A-128C-8503-639F-5215A18C67FF}"/>
              </a:ext>
            </a:extLst>
          </p:cNvPr>
          <p:cNvSpPr txBox="1"/>
          <p:nvPr/>
        </p:nvSpPr>
        <p:spPr>
          <a:xfrm>
            <a:off x="3322805" y="3354462"/>
            <a:ext cx="877163" cy="230832"/>
          </a:xfrm>
          <a:prstGeom prst="rect">
            <a:avLst/>
          </a:prstGeom>
          <a:noFill/>
        </p:spPr>
        <p:txBody>
          <a:bodyPr wrap="none" rtlCol="0">
            <a:spAutoFit/>
          </a:bodyPr>
          <a:lstStyle/>
          <a:p>
            <a:pPr algn="ct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生産企画機能</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58" name="テキスト ボックス 57">
            <a:extLst>
              <a:ext uri="{FF2B5EF4-FFF2-40B4-BE49-F238E27FC236}">
                <a16:creationId xmlns:a16="http://schemas.microsoft.com/office/drawing/2014/main" id="{F1EC7112-DD3F-6563-37F7-BFCA6708659F}"/>
              </a:ext>
            </a:extLst>
          </p:cNvPr>
          <p:cNvSpPr txBox="1"/>
          <p:nvPr/>
        </p:nvSpPr>
        <p:spPr>
          <a:xfrm>
            <a:off x="1080886" y="2695646"/>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C</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社の資本傘下）</a:t>
            </a:r>
          </a:p>
        </p:txBody>
      </p:sp>
      <p:sp>
        <p:nvSpPr>
          <p:cNvPr id="59" name="吹き出し: 円形 58">
            <a:extLst>
              <a:ext uri="{FF2B5EF4-FFF2-40B4-BE49-F238E27FC236}">
                <a16:creationId xmlns:a16="http://schemas.microsoft.com/office/drawing/2014/main" id="{64103C0D-1B3B-A890-0931-B48ED6E121D9}"/>
              </a:ext>
            </a:extLst>
          </p:cNvPr>
          <p:cNvSpPr/>
          <p:nvPr/>
        </p:nvSpPr>
        <p:spPr bwMode="auto">
          <a:xfrm>
            <a:off x="47070" y="2031085"/>
            <a:ext cx="1685846" cy="544695"/>
          </a:xfrm>
          <a:prstGeom prst="wedgeEllipseCallout">
            <a:avLst>
              <a:gd name="adj1" fmla="val 59255"/>
              <a:gd name="adj2" fmla="val 43412"/>
            </a:avLst>
          </a:prstGeom>
          <a:solidFill>
            <a:srgbClr val="FEFFFF">
              <a:lumMod val="90000"/>
            </a:srgbClr>
          </a:solidFill>
          <a:ln w="9525">
            <a:solidFill>
              <a:srgbClr val="B2B2B2"/>
            </a:solidFill>
            <a:miter lim="800000"/>
            <a:headEnd/>
            <a:tailEnd/>
          </a:ln>
          <a:effectLst/>
        </p:spPr>
        <p:txBody>
          <a:bodyPr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60" name="テキスト ボックス 59">
            <a:extLst>
              <a:ext uri="{FF2B5EF4-FFF2-40B4-BE49-F238E27FC236}">
                <a16:creationId xmlns:a16="http://schemas.microsoft.com/office/drawing/2014/main" id="{5E05701A-3D3B-6754-07FB-64E9DCBB8B7D}"/>
              </a:ext>
            </a:extLst>
          </p:cNvPr>
          <p:cNvSpPr txBox="1"/>
          <p:nvPr/>
        </p:nvSpPr>
        <p:spPr>
          <a:xfrm>
            <a:off x="366920" y="2120583"/>
            <a:ext cx="1098941" cy="461665"/>
          </a:xfrm>
          <a:prstGeom prst="rect">
            <a:avLst/>
          </a:prstGeom>
          <a:noFill/>
        </p:spPr>
        <p:txBody>
          <a:bodyPr wrap="square" rtlCol="0">
            <a:spAutoFit/>
          </a:bodyPr>
          <a:lstStyle/>
          <a:p>
            <a:pPr algn="ctr" defTabSz="685800"/>
            <a:r>
              <a:rPr kumimoji="1" lang="ja-JP" altLang="en-US"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グループ全体で</a:t>
            </a:r>
            <a:r>
              <a:rPr kumimoji="1" lang="en-US" altLang="ja-JP"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100</a:t>
            </a:r>
            <a:r>
              <a:rPr kumimoji="1" lang="ja-JP" altLang="en-US"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億宣言</a:t>
            </a:r>
            <a:endParaRPr kumimoji="1" lang="en-US" altLang="ja-JP" sz="1200" dirty="0">
              <a:solidFill>
                <a:srgbClr val="000000"/>
              </a:solidFill>
              <a:latin typeface="メイリオ" panose="020B0604030504040204" pitchFamily="50" charset="-128"/>
              <a:ea typeface="メイリオ" panose="020B0604030504040204" pitchFamily="50" charset="-128"/>
              <a:cs typeface="Meiryo UI" panose="020B0604030504040204" pitchFamily="50" charset="-128"/>
            </a:endParaRPr>
          </a:p>
        </p:txBody>
      </p:sp>
      <p:cxnSp>
        <p:nvCxnSpPr>
          <p:cNvPr id="61" name="直線コネクタ 60">
            <a:extLst>
              <a:ext uri="{FF2B5EF4-FFF2-40B4-BE49-F238E27FC236}">
                <a16:creationId xmlns:a16="http://schemas.microsoft.com/office/drawing/2014/main" id="{4BEB04EA-8B57-FEA9-EAD4-2A9989D71920}"/>
              </a:ext>
            </a:extLst>
          </p:cNvPr>
          <p:cNvCxnSpPr>
            <a:cxnSpLocks/>
            <a:stCxn id="50" idx="1"/>
            <a:endCxn id="64" idx="3"/>
          </p:cNvCxnSpPr>
          <p:nvPr/>
        </p:nvCxnSpPr>
        <p:spPr>
          <a:xfrm flipH="1">
            <a:off x="4213744" y="4013670"/>
            <a:ext cx="3382092" cy="0"/>
          </a:xfrm>
          <a:prstGeom prst="line">
            <a:avLst/>
          </a:prstGeom>
          <a:noFill/>
          <a:ln w="6350" cap="flat" cmpd="sng" algn="ctr">
            <a:solidFill>
              <a:srgbClr val="016F96"/>
            </a:solidFill>
            <a:prstDash val="dash"/>
            <a:miter lim="800000"/>
          </a:ln>
          <a:effectLst/>
        </p:spPr>
      </p:cxnSp>
      <p:cxnSp>
        <p:nvCxnSpPr>
          <p:cNvPr id="62" name="直線コネクタ 61">
            <a:extLst>
              <a:ext uri="{FF2B5EF4-FFF2-40B4-BE49-F238E27FC236}">
                <a16:creationId xmlns:a16="http://schemas.microsoft.com/office/drawing/2014/main" id="{6E162511-1150-B3CB-F438-1FCDF4F3833D}"/>
              </a:ext>
            </a:extLst>
          </p:cNvPr>
          <p:cNvCxnSpPr>
            <a:cxnSpLocks/>
            <a:stCxn id="51" idx="1"/>
            <a:endCxn id="65" idx="3"/>
          </p:cNvCxnSpPr>
          <p:nvPr/>
        </p:nvCxnSpPr>
        <p:spPr>
          <a:xfrm flipH="1">
            <a:off x="4213744" y="4484824"/>
            <a:ext cx="3382092" cy="0"/>
          </a:xfrm>
          <a:prstGeom prst="line">
            <a:avLst/>
          </a:prstGeom>
          <a:noFill/>
          <a:ln w="6350" cap="flat" cmpd="sng" algn="ctr">
            <a:solidFill>
              <a:srgbClr val="016F96"/>
            </a:solidFill>
            <a:prstDash val="dash"/>
            <a:miter lim="800000"/>
          </a:ln>
          <a:effectLst/>
        </p:spPr>
      </p:cxnSp>
      <p:cxnSp>
        <p:nvCxnSpPr>
          <p:cNvPr id="63" name="直線コネクタ 62">
            <a:extLst>
              <a:ext uri="{FF2B5EF4-FFF2-40B4-BE49-F238E27FC236}">
                <a16:creationId xmlns:a16="http://schemas.microsoft.com/office/drawing/2014/main" id="{366BADAA-7A2E-C4FD-944B-C3C7A444E599}"/>
              </a:ext>
            </a:extLst>
          </p:cNvPr>
          <p:cNvCxnSpPr>
            <a:cxnSpLocks/>
            <a:stCxn id="52" idx="1"/>
            <a:endCxn id="66" idx="3"/>
          </p:cNvCxnSpPr>
          <p:nvPr/>
        </p:nvCxnSpPr>
        <p:spPr>
          <a:xfrm flipH="1">
            <a:off x="4221990" y="4952298"/>
            <a:ext cx="3382092" cy="0"/>
          </a:xfrm>
          <a:prstGeom prst="line">
            <a:avLst/>
          </a:prstGeom>
          <a:noFill/>
          <a:ln w="6350" cap="flat" cmpd="sng" algn="ctr">
            <a:solidFill>
              <a:srgbClr val="016F96"/>
            </a:solidFill>
            <a:prstDash val="dash"/>
            <a:miter lim="800000"/>
          </a:ln>
          <a:effectLst/>
        </p:spPr>
      </p:cxnSp>
      <p:sp>
        <p:nvSpPr>
          <p:cNvPr id="64" name="正方形/長方形 63">
            <a:extLst>
              <a:ext uri="{FF2B5EF4-FFF2-40B4-BE49-F238E27FC236}">
                <a16:creationId xmlns:a16="http://schemas.microsoft.com/office/drawing/2014/main" id="{307A86F6-E45C-92D9-76E4-FD8F7AEF5506}"/>
              </a:ext>
            </a:extLst>
          </p:cNvPr>
          <p:cNvSpPr/>
          <p:nvPr/>
        </p:nvSpPr>
        <p:spPr bwMode="auto">
          <a:xfrm>
            <a:off x="3273289" y="3840545"/>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5" name="正方形/長方形 64">
            <a:extLst>
              <a:ext uri="{FF2B5EF4-FFF2-40B4-BE49-F238E27FC236}">
                <a16:creationId xmlns:a16="http://schemas.microsoft.com/office/drawing/2014/main" id="{C207D5CA-3FD9-88D6-C3AA-B19ED806290A}"/>
              </a:ext>
            </a:extLst>
          </p:cNvPr>
          <p:cNvSpPr/>
          <p:nvPr/>
        </p:nvSpPr>
        <p:spPr bwMode="auto">
          <a:xfrm>
            <a:off x="3273289" y="4311700"/>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6" name="正方形/長方形 65">
            <a:extLst>
              <a:ext uri="{FF2B5EF4-FFF2-40B4-BE49-F238E27FC236}">
                <a16:creationId xmlns:a16="http://schemas.microsoft.com/office/drawing/2014/main" id="{FDC6D189-4177-0AE6-A67F-F2730ABD02E7}"/>
              </a:ext>
            </a:extLst>
          </p:cNvPr>
          <p:cNvSpPr/>
          <p:nvPr/>
        </p:nvSpPr>
        <p:spPr bwMode="auto">
          <a:xfrm>
            <a:off x="3281535" y="4782854"/>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4.0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67" name="正方形/長方形 66">
            <a:extLst>
              <a:ext uri="{FF2B5EF4-FFF2-40B4-BE49-F238E27FC236}">
                <a16:creationId xmlns:a16="http://schemas.microsoft.com/office/drawing/2014/main" id="{A9FB25FB-9569-95D8-0AB0-806789AEEBA3}"/>
              </a:ext>
            </a:extLst>
          </p:cNvPr>
          <p:cNvSpPr/>
          <p:nvPr/>
        </p:nvSpPr>
        <p:spPr bwMode="auto">
          <a:xfrm>
            <a:off x="5451917" y="3088062"/>
            <a:ext cx="1355085" cy="2120277"/>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68" name="テキスト ボックス 67">
            <a:extLst>
              <a:ext uri="{FF2B5EF4-FFF2-40B4-BE49-F238E27FC236}">
                <a16:creationId xmlns:a16="http://schemas.microsoft.com/office/drawing/2014/main" id="{992E23E1-5C97-1294-8C7D-9A2DBF961324}"/>
              </a:ext>
            </a:extLst>
          </p:cNvPr>
          <p:cNvSpPr txBox="1"/>
          <p:nvPr/>
        </p:nvSpPr>
        <p:spPr>
          <a:xfrm>
            <a:off x="5824589" y="3354462"/>
            <a:ext cx="646332" cy="230832"/>
          </a:xfrm>
          <a:prstGeom prst="rect">
            <a:avLst/>
          </a:prstGeom>
          <a:noFill/>
        </p:spPr>
        <p:txBody>
          <a:bodyPr wrap="none" rtlCol="0">
            <a:spAutoFit/>
          </a:bodyPr>
          <a:lstStyle/>
          <a:p>
            <a:pPr algn="ctr" defTabSz="685800">
              <a:defRPr/>
            </a:pPr>
            <a:r>
              <a:rPr kumimoji="1" lang="ja-JP" altLang="en-US" sz="900">
                <a:solidFill>
                  <a:srgbClr val="FF0000"/>
                </a:solidFill>
                <a:latin typeface="メイリオ" panose="020B0604030504040204" pitchFamily="50" charset="-128"/>
                <a:ea typeface="メイリオ" panose="020B0604030504040204" pitchFamily="50" charset="-128"/>
              </a:rPr>
              <a:t>生産機能</a:t>
            </a:r>
            <a:endParaRPr kumimoji="1" lang="en-US" altLang="ja-JP" sz="900">
              <a:solidFill>
                <a:srgbClr val="FF0000"/>
              </a:solidFill>
              <a:latin typeface="メイリオ" panose="020B0604030504040204" pitchFamily="50" charset="-128"/>
              <a:ea typeface="メイリオ" panose="020B0604030504040204" pitchFamily="50" charset="-128"/>
            </a:endParaRPr>
          </a:p>
        </p:txBody>
      </p:sp>
      <p:sp>
        <p:nvSpPr>
          <p:cNvPr id="69" name="正方形/長方形 68">
            <a:extLst>
              <a:ext uri="{FF2B5EF4-FFF2-40B4-BE49-F238E27FC236}">
                <a16:creationId xmlns:a16="http://schemas.microsoft.com/office/drawing/2014/main" id="{092FA35C-6045-637A-8A70-CA7B4BA05433}"/>
              </a:ext>
            </a:extLst>
          </p:cNvPr>
          <p:cNvSpPr/>
          <p:nvPr/>
        </p:nvSpPr>
        <p:spPr bwMode="auto">
          <a:xfrm>
            <a:off x="5669281" y="3840545"/>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0" name="正方形/長方形 69">
            <a:extLst>
              <a:ext uri="{FF2B5EF4-FFF2-40B4-BE49-F238E27FC236}">
                <a16:creationId xmlns:a16="http://schemas.microsoft.com/office/drawing/2014/main" id="{DEA2E46B-90F4-2BAE-CBA2-BBE4C71B744C}"/>
              </a:ext>
            </a:extLst>
          </p:cNvPr>
          <p:cNvSpPr/>
          <p:nvPr/>
        </p:nvSpPr>
        <p:spPr bwMode="auto">
          <a:xfrm>
            <a:off x="5669281" y="4311700"/>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1" name="正方形/長方形 70">
            <a:extLst>
              <a:ext uri="{FF2B5EF4-FFF2-40B4-BE49-F238E27FC236}">
                <a16:creationId xmlns:a16="http://schemas.microsoft.com/office/drawing/2014/main" id="{880DCEE1-88F4-05BD-CEF6-BBC10359EACF}"/>
              </a:ext>
            </a:extLst>
          </p:cNvPr>
          <p:cNvSpPr/>
          <p:nvPr/>
        </p:nvSpPr>
        <p:spPr bwMode="auto">
          <a:xfrm>
            <a:off x="5677527" y="4782854"/>
            <a:ext cx="940455"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2.5</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cxnSp>
        <p:nvCxnSpPr>
          <p:cNvPr id="72" name="直線コネクタ 71">
            <a:extLst>
              <a:ext uri="{FF2B5EF4-FFF2-40B4-BE49-F238E27FC236}">
                <a16:creationId xmlns:a16="http://schemas.microsoft.com/office/drawing/2014/main" id="{7E4C5D7C-146E-EBF0-CECB-AED541BF5A64}"/>
              </a:ext>
            </a:extLst>
          </p:cNvPr>
          <p:cNvCxnSpPr>
            <a:cxnSpLocks/>
            <a:stCxn id="68" idx="1"/>
            <a:endCxn id="55" idx="3"/>
          </p:cNvCxnSpPr>
          <p:nvPr/>
        </p:nvCxnSpPr>
        <p:spPr>
          <a:xfrm flipH="1">
            <a:off x="4199968" y="3469878"/>
            <a:ext cx="1624621" cy="0"/>
          </a:xfrm>
          <a:prstGeom prst="line">
            <a:avLst/>
          </a:prstGeom>
          <a:noFill/>
          <a:ln w="6350" cap="flat" cmpd="sng" algn="ctr">
            <a:solidFill>
              <a:srgbClr val="016F96"/>
            </a:solidFill>
            <a:prstDash val="dash"/>
            <a:miter lim="800000"/>
          </a:ln>
          <a:effectLst/>
        </p:spPr>
      </p:cxnSp>
      <p:sp>
        <p:nvSpPr>
          <p:cNvPr id="73" name="正方形/長方形 72">
            <a:extLst>
              <a:ext uri="{FF2B5EF4-FFF2-40B4-BE49-F238E27FC236}">
                <a16:creationId xmlns:a16="http://schemas.microsoft.com/office/drawing/2014/main" id="{55C1920B-40EF-6C85-63DB-7D1A5A114282}"/>
              </a:ext>
            </a:extLst>
          </p:cNvPr>
          <p:cNvSpPr/>
          <p:nvPr/>
        </p:nvSpPr>
        <p:spPr bwMode="auto">
          <a:xfrm>
            <a:off x="2792455" y="1917670"/>
            <a:ext cx="4078403" cy="647443"/>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74" name="正方形/長方形 73">
            <a:extLst>
              <a:ext uri="{FF2B5EF4-FFF2-40B4-BE49-F238E27FC236}">
                <a16:creationId xmlns:a16="http://schemas.microsoft.com/office/drawing/2014/main" id="{D70EFFC5-7421-7759-E842-DF423FBE20E7}"/>
              </a:ext>
            </a:extLst>
          </p:cNvPr>
          <p:cNvSpPr/>
          <p:nvPr/>
        </p:nvSpPr>
        <p:spPr bwMode="auto">
          <a:xfrm>
            <a:off x="3239660" y="1989904"/>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5" name="正方形/長方形 74">
            <a:extLst>
              <a:ext uri="{FF2B5EF4-FFF2-40B4-BE49-F238E27FC236}">
                <a16:creationId xmlns:a16="http://schemas.microsoft.com/office/drawing/2014/main" id="{C401179E-0DF0-9477-D716-124E65DCFC06}"/>
              </a:ext>
            </a:extLst>
          </p:cNvPr>
          <p:cNvSpPr/>
          <p:nvPr/>
        </p:nvSpPr>
        <p:spPr bwMode="auto">
          <a:xfrm>
            <a:off x="4406250" y="1989904"/>
            <a:ext cx="940455"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1.0</a:t>
            </a:r>
            <a:r>
              <a:rPr kumimoji="0" lang="ja-JP" altLang="en-US" sz="825"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76" name="正方形/長方形 75">
            <a:extLst>
              <a:ext uri="{FF2B5EF4-FFF2-40B4-BE49-F238E27FC236}">
                <a16:creationId xmlns:a16="http://schemas.microsoft.com/office/drawing/2014/main" id="{919EA9C0-A8DC-EE5B-88A1-9F5DB71966C0}"/>
              </a:ext>
            </a:extLst>
          </p:cNvPr>
          <p:cNvSpPr/>
          <p:nvPr/>
        </p:nvSpPr>
        <p:spPr bwMode="auto">
          <a:xfrm>
            <a:off x="5594927" y="1989903"/>
            <a:ext cx="940455" cy="352095"/>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04" name="テキスト ボックス 103">
            <a:extLst>
              <a:ext uri="{FF2B5EF4-FFF2-40B4-BE49-F238E27FC236}">
                <a16:creationId xmlns:a16="http://schemas.microsoft.com/office/drawing/2014/main" id="{23FAA8E6-108E-8D55-3D53-19D997155CEE}"/>
              </a:ext>
            </a:extLst>
          </p:cNvPr>
          <p:cNvSpPr txBox="1"/>
          <p:nvPr/>
        </p:nvSpPr>
        <p:spPr>
          <a:xfrm>
            <a:off x="3558272" y="1679761"/>
            <a:ext cx="2606804" cy="276999"/>
          </a:xfrm>
          <a:prstGeom prst="rect">
            <a:avLst/>
          </a:prstGeom>
          <a:noFill/>
        </p:spPr>
        <p:txBody>
          <a:bodyPr wrap="none" rtlCol="0">
            <a:spAutoFit/>
          </a:bodyPr>
          <a:lstStyle/>
          <a:p>
            <a:pP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H</a:t>
            </a:r>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（ホールディング会社）</a:t>
            </a:r>
          </a:p>
        </p:txBody>
      </p:sp>
      <p:sp>
        <p:nvSpPr>
          <p:cNvPr id="105" name="四角形: 角を丸くする 104">
            <a:extLst>
              <a:ext uri="{FF2B5EF4-FFF2-40B4-BE49-F238E27FC236}">
                <a16:creationId xmlns:a16="http://schemas.microsoft.com/office/drawing/2014/main" id="{34A85647-51C4-7744-7864-2F4C8977521B}"/>
              </a:ext>
            </a:extLst>
          </p:cNvPr>
          <p:cNvSpPr/>
          <p:nvPr/>
        </p:nvSpPr>
        <p:spPr bwMode="auto">
          <a:xfrm>
            <a:off x="737319" y="1646264"/>
            <a:ext cx="6451447" cy="3662087"/>
          </a:xfrm>
          <a:prstGeom prst="roundRect">
            <a:avLst>
              <a:gd name="adj" fmla="val 4468"/>
            </a:avLst>
          </a:prstGeom>
          <a:noFill/>
          <a:ln w="9525">
            <a:solidFill>
              <a:srgbClr val="0064C8"/>
            </a:solidFill>
            <a:prstDash val="dash"/>
            <a:miter lim="800000"/>
            <a:headEnd/>
            <a:tailEnd/>
          </a:ln>
          <a:effectLst/>
        </p:spPr>
        <p:txBody>
          <a:bodyPr wrap="square" rtlCol="0" anchor="ctr"/>
          <a:lstStyle/>
          <a:p>
            <a:pPr defTabSz="685800">
              <a:defRPr/>
            </a:pPr>
            <a:endParaRPr lang="ja-JP" altLang="en-US" sz="900">
              <a:noFill/>
              <a:latin typeface="メイリオ" panose="020B0604030504040204" pitchFamily="50" charset="-128"/>
              <a:ea typeface="メイリオ" panose="020B0604030504040204" pitchFamily="50" charset="-128"/>
            </a:endParaRPr>
          </a:p>
        </p:txBody>
      </p:sp>
      <p:sp>
        <p:nvSpPr>
          <p:cNvPr id="106" name="テキスト ボックス 105">
            <a:extLst>
              <a:ext uri="{FF2B5EF4-FFF2-40B4-BE49-F238E27FC236}">
                <a16:creationId xmlns:a16="http://schemas.microsoft.com/office/drawing/2014/main" id="{AA0A827A-75AC-E327-D4F5-91509816FAA9}"/>
              </a:ext>
            </a:extLst>
          </p:cNvPr>
          <p:cNvSpPr txBox="1"/>
          <p:nvPr/>
        </p:nvSpPr>
        <p:spPr>
          <a:xfrm>
            <a:off x="4152669" y="2373662"/>
            <a:ext cx="1569661" cy="230832"/>
          </a:xfrm>
          <a:prstGeom prst="rect">
            <a:avLst/>
          </a:prstGeom>
          <a:noFill/>
        </p:spPr>
        <p:txBody>
          <a:bodyPr wrap="none" rtlCol="0">
            <a:spAutoFit/>
          </a:bodyPr>
          <a:lstStyle/>
          <a:p>
            <a:pPr algn="ctr" defTabSz="685800">
              <a:defRPr/>
            </a:pPr>
            <a:r>
              <a:rPr kumimoji="1" lang="ja-JP" altLang="en-US" sz="900" dirty="0">
                <a:solidFill>
                  <a:srgbClr val="FF0000"/>
                </a:solidFill>
                <a:latin typeface="メイリオ" panose="020B0604030504040204" pitchFamily="50" charset="-128"/>
                <a:ea typeface="メイリオ" panose="020B0604030504040204" pitchFamily="50" charset="-128"/>
              </a:rPr>
              <a:t>本社機能（経理・人事等）</a:t>
            </a:r>
            <a:endParaRPr kumimoji="1" lang="en-US" altLang="ja-JP" sz="900" dirty="0">
              <a:solidFill>
                <a:srgbClr val="FF0000"/>
              </a:solidFill>
              <a:latin typeface="メイリオ" panose="020B0604030504040204" pitchFamily="50" charset="-128"/>
              <a:ea typeface="メイリオ" panose="020B0604030504040204" pitchFamily="50" charset="-128"/>
            </a:endParaRPr>
          </a:p>
        </p:txBody>
      </p:sp>
      <p:sp>
        <p:nvSpPr>
          <p:cNvPr id="107" name="テキスト ボックス 106">
            <a:extLst>
              <a:ext uri="{FF2B5EF4-FFF2-40B4-BE49-F238E27FC236}">
                <a16:creationId xmlns:a16="http://schemas.microsoft.com/office/drawing/2014/main" id="{BC822C0A-0248-76E7-4570-34FAA9B8B4DA}"/>
              </a:ext>
            </a:extLst>
          </p:cNvPr>
          <p:cNvSpPr txBox="1"/>
          <p:nvPr/>
        </p:nvSpPr>
        <p:spPr>
          <a:xfrm>
            <a:off x="3157722" y="2718099"/>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rPr>
              <a:t>社の資本傘下）</a:t>
            </a:r>
          </a:p>
        </p:txBody>
      </p:sp>
      <p:sp>
        <p:nvSpPr>
          <p:cNvPr id="108" name="テキスト ボックス 107">
            <a:extLst>
              <a:ext uri="{FF2B5EF4-FFF2-40B4-BE49-F238E27FC236}">
                <a16:creationId xmlns:a16="http://schemas.microsoft.com/office/drawing/2014/main" id="{968BFC19-8A23-8949-B155-C37D04B01B85}"/>
              </a:ext>
            </a:extLst>
          </p:cNvPr>
          <p:cNvSpPr txBox="1"/>
          <p:nvPr/>
        </p:nvSpPr>
        <p:spPr>
          <a:xfrm>
            <a:off x="5565484" y="2722584"/>
            <a:ext cx="1194558" cy="415498"/>
          </a:xfrm>
          <a:prstGeom prst="rect">
            <a:avLst/>
          </a:prstGeom>
          <a:noFill/>
        </p:spPr>
        <p:txBody>
          <a:bodyPr wrap="none" rtlCol="0">
            <a:spAutoFit/>
          </a:bodyPr>
          <a:lstStyle/>
          <a:p>
            <a:pPr algn="ctr" defTabSz="685800"/>
            <a:r>
              <a:rPr kumimoji="1" lang="ja-JP" altLang="en-US"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株式会社</a:t>
            </a:r>
            <a:r>
              <a:rPr kumimoji="1" lang="en-US" altLang="ja-JP" sz="12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B</a:t>
            </a:r>
          </a:p>
          <a:p>
            <a:pPr algn="ctr" defTabSz="685800"/>
            <a:r>
              <a:rPr kumimoji="1" lang="ja-JP" altLang="en-US" sz="900">
                <a:solidFill>
                  <a:srgbClr val="000000"/>
                </a:solidFill>
                <a:latin typeface="メイリオ" panose="020B0604030504040204" pitchFamily="50" charset="-128"/>
                <a:ea typeface="メイリオ" panose="020B0604030504040204" pitchFamily="50" charset="-128"/>
                <a:cs typeface="Meiryo UI" panose="020B0604030504040204" pitchFamily="50" charset="-128"/>
              </a:rPr>
              <a:t>（</a:t>
            </a:r>
            <a:r>
              <a:rPr kumimoji="1" lang="en-US" altLang="ja-JP" sz="900">
                <a:solidFill>
                  <a:srgbClr val="000000"/>
                </a:solidFill>
                <a:latin typeface="メイリオ" panose="020B0604030504040204" pitchFamily="50" charset="-128"/>
                <a:ea typeface="メイリオ" panose="020B0604030504040204" pitchFamily="50" charset="-128"/>
              </a:rPr>
              <a:t>H</a:t>
            </a:r>
            <a:r>
              <a:rPr kumimoji="1" lang="ja-JP" altLang="en-US" sz="900">
                <a:solidFill>
                  <a:srgbClr val="000000"/>
                </a:solidFill>
                <a:latin typeface="メイリオ" panose="020B0604030504040204" pitchFamily="50" charset="-128"/>
                <a:ea typeface="メイリオ" panose="020B0604030504040204" pitchFamily="50" charset="-128"/>
              </a:rPr>
              <a:t>社の資本傘下）</a:t>
            </a:r>
          </a:p>
        </p:txBody>
      </p:sp>
      <p:cxnSp>
        <p:nvCxnSpPr>
          <p:cNvPr id="109" name="直線コネクタ 108">
            <a:extLst>
              <a:ext uri="{FF2B5EF4-FFF2-40B4-BE49-F238E27FC236}">
                <a16:creationId xmlns:a16="http://schemas.microsoft.com/office/drawing/2014/main" id="{1BA5307C-A5EB-28F3-96E6-D7D9829CF2B1}"/>
              </a:ext>
            </a:extLst>
          </p:cNvPr>
          <p:cNvCxnSpPr>
            <a:cxnSpLocks/>
          </p:cNvCxnSpPr>
          <p:nvPr/>
        </p:nvCxnSpPr>
        <p:spPr>
          <a:xfrm>
            <a:off x="5343281" y="2535804"/>
            <a:ext cx="550482" cy="777569"/>
          </a:xfrm>
          <a:prstGeom prst="line">
            <a:avLst/>
          </a:prstGeom>
          <a:noFill/>
          <a:ln w="6350" cap="flat" cmpd="sng" algn="ctr">
            <a:solidFill>
              <a:srgbClr val="016F96"/>
            </a:solidFill>
            <a:prstDash val="dash"/>
            <a:miter lim="800000"/>
          </a:ln>
          <a:effectLst/>
        </p:spPr>
      </p:cxnSp>
      <p:sp>
        <p:nvSpPr>
          <p:cNvPr id="111" name="正方形/長方形 110">
            <a:extLst>
              <a:ext uri="{FF2B5EF4-FFF2-40B4-BE49-F238E27FC236}">
                <a16:creationId xmlns:a16="http://schemas.microsoft.com/office/drawing/2014/main" id="{A62B5C5E-C19C-14E1-CC82-22D7AE64A29E}"/>
              </a:ext>
            </a:extLst>
          </p:cNvPr>
          <p:cNvSpPr/>
          <p:nvPr/>
        </p:nvSpPr>
        <p:spPr bwMode="auto">
          <a:xfrm>
            <a:off x="955537" y="3088320"/>
            <a:ext cx="1401950" cy="2119760"/>
          </a:xfrm>
          <a:prstGeom prst="rect">
            <a:avLst/>
          </a:prstGeom>
          <a:solidFill>
            <a:srgbClr val="727070">
              <a:lumMod val="20000"/>
              <a:lumOff val="80000"/>
            </a:srgbClr>
          </a:solidFill>
          <a:ln w="9525">
            <a:solidFill>
              <a:srgbClr val="B2B2B2"/>
            </a:solidFill>
            <a:miter lim="800000"/>
            <a:headEnd/>
            <a:tailEnd/>
          </a:ln>
          <a:effectLst/>
        </p:spPr>
        <p:txBody>
          <a:bodyPr vert="eaVert" wrap="square" rtlCol="0" anchor="ct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12" name="テキスト ボックス 111">
            <a:extLst>
              <a:ext uri="{FF2B5EF4-FFF2-40B4-BE49-F238E27FC236}">
                <a16:creationId xmlns:a16="http://schemas.microsoft.com/office/drawing/2014/main" id="{DE4A9BD0-FFA9-F98D-35C5-122C83D6129F}"/>
              </a:ext>
            </a:extLst>
          </p:cNvPr>
          <p:cNvSpPr txBox="1"/>
          <p:nvPr/>
        </p:nvSpPr>
        <p:spPr>
          <a:xfrm>
            <a:off x="1158032" y="3354462"/>
            <a:ext cx="992580" cy="369332"/>
          </a:xfrm>
          <a:prstGeom prst="rect">
            <a:avLst/>
          </a:prstGeom>
          <a:noFill/>
        </p:spPr>
        <p:txBody>
          <a:bodyPr wrap="none" rtlCol="0">
            <a:spAutoFit/>
          </a:bodyPr>
          <a:lstStyle/>
          <a:p>
            <a:pPr algn="ctr" defTabSz="685800">
              <a:defRPr/>
            </a:pPr>
            <a:r>
              <a:rPr kumimoji="1" lang="ja-JP" altLang="en-US" sz="900">
                <a:solidFill>
                  <a:srgbClr val="000000"/>
                </a:solidFill>
                <a:latin typeface="メイリオ" panose="020B0604030504040204" pitchFamily="50" charset="-128"/>
                <a:ea typeface="メイリオ" panose="020B0604030504040204" pitchFamily="50" charset="-128"/>
              </a:rPr>
              <a:t>補助事業とは</a:t>
            </a:r>
            <a:endParaRPr kumimoji="1" lang="en-US" altLang="ja-JP" sz="900">
              <a:solidFill>
                <a:srgbClr val="000000"/>
              </a:solidFill>
              <a:latin typeface="メイリオ" panose="020B0604030504040204" pitchFamily="50" charset="-128"/>
              <a:ea typeface="メイリオ" panose="020B0604030504040204" pitchFamily="50" charset="-128"/>
            </a:endParaRPr>
          </a:p>
          <a:p>
            <a:pPr algn="ctr" defTabSz="685800">
              <a:defRPr/>
            </a:pPr>
            <a:r>
              <a:rPr kumimoji="1" lang="ja-JP" altLang="en-US" sz="900">
                <a:solidFill>
                  <a:srgbClr val="000000"/>
                </a:solidFill>
                <a:latin typeface="メイリオ" panose="020B0604030504040204" pitchFamily="50" charset="-128"/>
                <a:ea typeface="メイリオ" panose="020B0604030504040204" pitchFamily="50" charset="-128"/>
              </a:rPr>
              <a:t>関係のない事業</a:t>
            </a:r>
            <a:endParaRPr kumimoji="1" lang="en-US" altLang="ja-JP" sz="900">
              <a:solidFill>
                <a:srgbClr val="000000"/>
              </a:solidFill>
              <a:latin typeface="メイリオ" panose="020B0604030504040204" pitchFamily="50" charset="-128"/>
              <a:ea typeface="メイリオ" panose="020B0604030504040204" pitchFamily="50" charset="-128"/>
            </a:endParaRPr>
          </a:p>
        </p:txBody>
      </p:sp>
      <p:sp>
        <p:nvSpPr>
          <p:cNvPr id="113" name="テキスト ボックス 112">
            <a:extLst>
              <a:ext uri="{FF2B5EF4-FFF2-40B4-BE49-F238E27FC236}">
                <a16:creationId xmlns:a16="http://schemas.microsoft.com/office/drawing/2014/main" id="{EE65D3F4-56FA-77B9-8A08-D51880905638}"/>
              </a:ext>
            </a:extLst>
          </p:cNvPr>
          <p:cNvSpPr txBox="1"/>
          <p:nvPr/>
        </p:nvSpPr>
        <p:spPr>
          <a:xfrm>
            <a:off x="6861105" y="1644788"/>
            <a:ext cx="2282895" cy="1323439"/>
          </a:xfrm>
          <a:prstGeom prst="rect">
            <a:avLst/>
          </a:prstGeom>
          <a:noFill/>
        </p:spPr>
        <p:txBody>
          <a:bodyPr wrap="square">
            <a:spAutoFit/>
          </a:bodyPr>
          <a:lstStyle>
            <a:defPPr>
              <a:defRPr lang="ja-JP"/>
            </a:defPPr>
            <a:lvl1pPr marL="628650" indent="-628650" algn="just">
              <a:defRPr sz="1600"/>
            </a:lvl1pPr>
          </a:lstStyle>
          <a:p>
            <a:pPr marL="0" indent="0" defTabSz="685800"/>
            <a:r>
              <a:rPr kumimoji="1" lang="ja-JP" altLang="en-US" sz="1000" dirty="0">
                <a:solidFill>
                  <a:srgbClr val="000000"/>
                </a:solidFill>
                <a:ea typeface="メイリオ" panose="020B0604030504040204" pitchFamily="50" charset="-128"/>
              </a:rPr>
              <a:t>例：</a:t>
            </a:r>
            <a:endParaRPr kumimoji="1" lang="en-US" altLang="ja-JP" sz="1000" dirty="0">
              <a:solidFill>
                <a:srgbClr val="000000"/>
              </a:solidFill>
              <a:ea typeface="メイリオ" panose="020B0604030504040204" pitchFamily="50" charset="-128"/>
            </a:endParaRPr>
          </a:p>
          <a:p>
            <a:pPr marL="0" indent="0" defTabSz="685800"/>
            <a:r>
              <a:rPr kumimoji="1" lang="ja-JP" altLang="en-US" sz="1000" dirty="0">
                <a:solidFill>
                  <a:srgbClr val="000000"/>
                </a:solidFill>
                <a:ea typeface="メイリオ" panose="020B0604030504040204" pitchFamily="50" charset="-128"/>
              </a:rPr>
              <a:t>企業グループ（４社）として経営多角化を進めているが、今回の成長投資に係る事業を実施するのは、このうち本社機能を有するホールディング会社と、生産機能を有する事業会社及びその関連会社の３社（</a:t>
            </a:r>
            <a:r>
              <a:rPr kumimoji="1" lang="en-US" altLang="ja-JP" sz="1000" dirty="0">
                <a:solidFill>
                  <a:srgbClr val="000000"/>
                </a:solidFill>
                <a:ea typeface="メイリオ" panose="020B0604030504040204" pitchFamily="50" charset="-128"/>
              </a:rPr>
              <a:t>C</a:t>
            </a:r>
            <a:r>
              <a:rPr kumimoji="1" lang="ja-JP" altLang="en-US" sz="1000" dirty="0">
                <a:solidFill>
                  <a:srgbClr val="000000"/>
                </a:solidFill>
                <a:ea typeface="メイリオ" panose="020B0604030504040204" pitchFamily="50" charset="-128"/>
              </a:rPr>
              <a:t>社以外の</a:t>
            </a:r>
            <a:r>
              <a:rPr kumimoji="1" lang="en-US" altLang="ja-JP" sz="1000" dirty="0">
                <a:solidFill>
                  <a:srgbClr val="000000"/>
                </a:solidFill>
                <a:ea typeface="メイリオ" panose="020B0604030504040204" pitchFamily="50" charset="-128"/>
              </a:rPr>
              <a:t>H</a:t>
            </a:r>
            <a:r>
              <a:rPr kumimoji="1" lang="ja-JP" altLang="en-US" sz="1000" dirty="0">
                <a:solidFill>
                  <a:srgbClr val="000000"/>
                </a:solidFill>
                <a:ea typeface="メイリオ" panose="020B0604030504040204" pitchFamily="50" charset="-128"/>
              </a:rPr>
              <a:t>社</a:t>
            </a:r>
            <a:r>
              <a:rPr kumimoji="1" lang="en-US" altLang="ja-JP" sz="1000" dirty="0">
                <a:solidFill>
                  <a:srgbClr val="000000"/>
                </a:solidFill>
                <a:ea typeface="メイリオ" panose="020B0604030504040204" pitchFamily="50" charset="-128"/>
              </a:rPr>
              <a:t>,A</a:t>
            </a:r>
            <a:r>
              <a:rPr kumimoji="1" lang="ja-JP" altLang="en-US" sz="1000" dirty="0">
                <a:solidFill>
                  <a:srgbClr val="000000"/>
                </a:solidFill>
                <a:ea typeface="メイリオ" panose="020B0604030504040204" pitchFamily="50" charset="-128"/>
              </a:rPr>
              <a:t>社</a:t>
            </a:r>
            <a:r>
              <a:rPr kumimoji="1" lang="en-US" altLang="ja-JP" sz="1000" dirty="0">
                <a:solidFill>
                  <a:srgbClr val="000000"/>
                </a:solidFill>
                <a:ea typeface="メイリオ" panose="020B0604030504040204" pitchFamily="50" charset="-128"/>
              </a:rPr>
              <a:t>,B</a:t>
            </a:r>
            <a:r>
              <a:rPr kumimoji="1" lang="ja-JP" altLang="en-US" sz="1000" dirty="0">
                <a:solidFill>
                  <a:srgbClr val="000000"/>
                </a:solidFill>
                <a:ea typeface="メイリオ" panose="020B0604030504040204" pitchFamily="50" charset="-128"/>
              </a:rPr>
              <a:t>社）となる場合。</a:t>
            </a:r>
            <a:endParaRPr kumimoji="1" lang="ja-JP" altLang="ja-JP" sz="1000" dirty="0">
              <a:solidFill>
                <a:srgbClr val="000000"/>
              </a:solidFill>
              <a:ea typeface="メイリオ" panose="020B0604030504040204" pitchFamily="50" charset="-128"/>
            </a:endParaRPr>
          </a:p>
        </p:txBody>
      </p:sp>
      <p:cxnSp>
        <p:nvCxnSpPr>
          <p:cNvPr id="114" name="直線コネクタ 113">
            <a:extLst>
              <a:ext uri="{FF2B5EF4-FFF2-40B4-BE49-F238E27FC236}">
                <a16:creationId xmlns:a16="http://schemas.microsoft.com/office/drawing/2014/main" id="{6929E29C-529A-98E8-680C-74A3B5DEAE36}"/>
              </a:ext>
            </a:extLst>
          </p:cNvPr>
          <p:cNvCxnSpPr>
            <a:cxnSpLocks/>
          </p:cNvCxnSpPr>
          <p:nvPr/>
        </p:nvCxnSpPr>
        <p:spPr>
          <a:xfrm flipV="1">
            <a:off x="3920761" y="2513585"/>
            <a:ext cx="477359" cy="812606"/>
          </a:xfrm>
          <a:prstGeom prst="line">
            <a:avLst/>
          </a:prstGeom>
          <a:noFill/>
          <a:ln w="6350" cap="flat" cmpd="sng" algn="ctr">
            <a:solidFill>
              <a:srgbClr val="016F96"/>
            </a:solidFill>
            <a:prstDash val="dash"/>
            <a:miter lim="800000"/>
          </a:ln>
          <a:effectLst/>
        </p:spPr>
      </p:cxnSp>
      <p:sp>
        <p:nvSpPr>
          <p:cNvPr id="115" name="正方形/長方形 114">
            <a:extLst>
              <a:ext uri="{FF2B5EF4-FFF2-40B4-BE49-F238E27FC236}">
                <a16:creationId xmlns:a16="http://schemas.microsoft.com/office/drawing/2014/main" id="{12AE5882-F9CF-BB31-39B4-7A9B8964724C}"/>
              </a:ext>
            </a:extLst>
          </p:cNvPr>
          <p:cNvSpPr/>
          <p:nvPr/>
        </p:nvSpPr>
        <p:spPr bwMode="auto">
          <a:xfrm>
            <a:off x="1080886" y="3813292"/>
            <a:ext cx="1067666"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売上高</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50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16" name="正方形/長方形 115">
            <a:extLst>
              <a:ext uri="{FF2B5EF4-FFF2-40B4-BE49-F238E27FC236}">
                <a16:creationId xmlns:a16="http://schemas.microsoft.com/office/drawing/2014/main" id="{880C4EC5-A397-FC7F-68CC-29B22219BB94}"/>
              </a:ext>
            </a:extLst>
          </p:cNvPr>
          <p:cNvSpPr/>
          <p:nvPr/>
        </p:nvSpPr>
        <p:spPr bwMode="auto">
          <a:xfrm>
            <a:off x="1080886" y="4284446"/>
            <a:ext cx="1067666" cy="346249"/>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給与総額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30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117" name="正方形/長方形 116">
            <a:extLst>
              <a:ext uri="{FF2B5EF4-FFF2-40B4-BE49-F238E27FC236}">
                <a16:creationId xmlns:a16="http://schemas.microsoft.com/office/drawing/2014/main" id="{FC3D29F2-C5B9-BD71-B1F4-87CEF20118F1}"/>
              </a:ext>
            </a:extLst>
          </p:cNvPr>
          <p:cNvSpPr/>
          <p:nvPr/>
        </p:nvSpPr>
        <p:spPr bwMode="auto">
          <a:xfrm>
            <a:off x="1089133" y="4755601"/>
            <a:ext cx="1067666" cy="338888"/>
          </a:xfrm>
          <a:prstGeom prst="rect">
            <a:avLst/>
          </a:prstGeom>
          <a:solidFill>
            <a:srgbClr val="F6F9F7">
              <a:lumMod val="90000"/>
            </a:srgbClr>
          </a:solidFill>
          <a:ln w="9525">
            <a:solidFill>
              <a:srgbClr val="B2B2B2"/>
            </a:solidFill>
            <a:miter lim="800000"/>
            <a:headEnd/>
            <a:tailEnd/>
          </a:ln>
          <a:effectLst/>
        </p:spPr>
        <p:txBody>
          <a:bodyPr wrap="square"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投資額</a:t>
            </a:r>
            <a:r>
              <a:rPr kumimoji="0" lang="en-US" altLang="ja-JP"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0.0</a:t>
            </a:r>
            <a:r>
              <a:rPr kumimoji="0" lang="ja-JP" altLang="en-US" sz="900" b="0"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rPr>
              <a:t>億円</a:t>
            </a:r>
          </a:p>
        </p:txBody>
      </p:sp>
      <p:sp>
        <p:nvSpPr>
          <p:cNvPr id="5" name="テキスト ボックス 4">
            <a:extLst>
              <a:ext uri="{FF2B5EF4-FFF2-40B4-BE49-F238E27FC236}">
                <a16:creationId xmlns:a16="http://schemas.microsoft.com/office/drawing/2014/main" id="{5AF79C1A-C6A3-6558-F8C7-F19B5597F8CE}"/>
              </a:ext>
            </a:extLst>
          </p:cNvPr>
          <p:cNvSpPr txBox="1"/>
          <p:nvPr/>
        </p:nvSpPr>
        <p:spPr>
          <a:xfrm>
            <a:off x="-38778" y="1215716"/>
            <a:ext cx="924932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コンソーシアムの場合（企業グループとして</a:t>
            </a:r>
            <a:r>
              <a:rPr kumimoji="1" lang="en-US" altLang="ja-JP" sz="1600" dirty="0">
                <a:solidFill>
                  <a:srgbClr val="FF0000"/>
                </a:solidFill>
                <a:latin typeface="Meiryo UI" panose="020B0604030504040204" pitchFamily="50" charset="-128"/>
                <a:ea typeface="Meiryo UI" panose="020B0604030504040204" pitchFamily="50" charset="-128"/>
              </a:rPr>
              <a:t>100</a:t>
            </a:r>
            <a:r>
              <a:rPr kumimoji="1" lang="ja-JP" altLang="en-US" sz="1600" dirty="0">
                <a:solidFill>
                  <a:srgbClr val="FF0000"/>
                </a:solidFill>
                <a:latin typeface="Meiryo UI" panose="020B0604030504040204" pitchFamily="50" charset="-128"/>
                <a:ea typeface="Meiryo UI" panose="020B0604030504040204" pitchFamily="50" charset="-128"/>
              </a:rPr>
              <a:t>億宣言を実施し、傘下の企業でコンソーシアムを組む場合</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31F2936C-1337-DCD0-B756-BDB391C8FD6A}"/>
              </a:ext>
            </a:extLst>
          </p:cNvPr>
          <p:cNvSpPr txBox="1"/>
          <p:nvPr/>
        </p:nvSpPr>
        <p:spPr>
          <a:xfrm>
            <a:off x="-146171" y="1671734"/>
            <a:ext cx="1800493" cy="369332"/>
          </a:xfrm>
          <a:prstGeom prst="rect">
            <a:avLst/>
          </a:prstGeom>
          <a:noFill/>
        </p:spPr>
        <p:txBody>
          <a:bodyPr wrap="none" rtlCol="0">
            <a:spAutoFit/>
          </a:bodyPr>
          <a:lstStyle/>
          <a:p>
            <a:r>
              <a:rPr kumimoji="1" lang="en-US" altLang="ja-JP" dirty="0"/>
              <a:t>【</a:t>
            </a:r>
            <a:r>
              <a:rPr kumimoji="1" lang="ja-JP" altLang="en-US" dirty="0"/>
              <a:t>スキーム図</a:t>
            </a:r>
            <a:r>
              <a:rPr kumimoji="1" lang="en-US" altLang="ja-JP" dirty="0"/>
              <a:t>】</a:t>
            </a:r>
            <a:endParaRPr kumimoji="1" lang="ja-JP" altLang="en-US" dirty="0"/>
          </a:p>
        </p:txBody>
      </p:sp>
      <p:sp>
        <p:nvSpPr>
          <p:cNvPr id="7" name="正方形/長方形 6">
            <a:extLst>
              <a:ext uri="{FF2B5EF4-FFF2-40B4-BE49-F238E27FC236}">
                <a16:creationId xmlns:a16="http://schemas.microsoft.com/office/drawing/2014/main" id="{4BF4B7F9-76F3-AF27-3A1D-59525D22CEBC}"/>
              </a:ext>
            </a:extLst>
          </p:cNvPr>
          <p:cNvSpPr/>
          <p:nvPr/>
        </p:nvSpPr>
        <p:spPr>
          <a:xfrm>
            <a:off x="159796" y="5410134"/>
            <a:ext cx="8884444" cy="12053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144000" rIns="74295" bIns="37148" numCol="1" spcCol="0" rtlCol="0" fromWordArt="0" anchor="t" anchorCtr="0" forceAA="0" compatLnSpc="1">
            <a:prstTxWarp prst="textNoShape">
              <a:avLst/>
            </a:prstTxWarp>
            <a:noAutofit/>
          </a:bodyPr>
          <a:lstStyle/>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82A89679-3B19-A1D6-46F6-A1697DF2DE26}"/>
              </a:ext>
            </a:extLst>
          </p:cNvPr>
          <p:cNvSpPr/>
          <p:nvPr/>
        </p:nvSpPr>
        <p:spPr>
          <a:xfrm>
            <a:off x="159796" y="5355963"/>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dirty="0">
                <a:latin typeface="Meiryo UI"/>
                <a:ea typeface="Meiryo UI"/>
              </a:rPr>
              <a:t>連携の意義・目的、相乗効果等</a:t>
            </a:r>
            <a:endParaRPr kumimoji="1" lang="en-US" altLang="ja-JP" sz="1200" b="1" dirty="0">
              <a:latin typeface="Meiryo UI"/>
              <a:ea typeface="Meiryo UI"/>
            </a:endParaRPr>
          </a:p>
        </p:txBody>
      </p:sp>
      <p:sp>
        <p:nvSpPr>
          <p:cNvPr id="2" name="スライド番号プレースホルダー 1">
            <a:extLst>
              <a:ext uri="{FF2B5EF4-FFF2-40B4-BE49-F238E27FC236}">
                <a16:creationId xmlns:a16="http://schemas.microsoft.com/office/drawing/2014/main" id="{AE6B8B95-E355-9AFB-937B-A322403C5CCD}"/>
              </a:ext>
            </a:extLst>
          </p:cNvPr>
          <p:cNvSpPr>
            <a:spLocks noGrp="1"/>
          </p:cNvSpPr>
          <p:nvPr>
            <p:ph type="sldNum" sz="quarter" idx="12"/>
          </p:nvPr>
        </p:nvSpPr>
        <p:spPr>
          <a:xfrm>
            <a:off x="7086600" y="6490992"/>
            <a:ext cx="2057400" cy="365125"/>
          </a:xfrm>
        </p:spPr>
        <p:txBody>
          <a:bodyPr/>
          <a:lstStyle/>
          <a:p>
            <a:fld id="{70AD163A-2AD1-4CCD-B429-51A5FDE21725}" type="slidenum">
              <a:rPr kumimoji="1" lang="ja-JP" altLang="en-US" smtClean="0"/>
              <a:t>19</a:t>
            </a:fld>
            <a:endParaRPr kumimoji="1" lang="ja-JP" altLang="en-US" dirty="0"/>
          </a:p>
        </p:txBody>
      </p:sp>
      <p:sp>
        <p:nvSpPr>
          <p:cNvPr id="9" name="正方形/長方形 8">
            <a:extLst>
              <a:ext uri="{FF2B5EF4-FFF2-40B4-BE49-F238E27FC236}">
                <a16:creationId xmlns:a16="http://schemas.microsoft.com/office/drawing/2014/main" id="{15A7FC8F-04F9-764E-1AAC-E7EFE1A301C9}"/>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dirty="0">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dirty="0">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dirty="0">
                <a:solidFill>
                  <a:srgbClr val="FF0000"/>
                </a:solidFill>
                <a:latin typeface="Meiryo UI" panose="020B0604030504040204" pitchFamily="50" charset="-128"/>
                <a:ea typeface="Meiryo UI" panose="020B0604030504040204" pitchFamily="50" charset="-128"/>
              </a:rPr>
              <a:t>記載してください</a:t>
            </a:r>
          </a:p>
        </p:txBody>
      </p:sp>
    </p:spTree>
    <p:extLst>
      <p:ext uri="{BB962C8B-B14F-4D97-AF65-F5344CB8AC3E}">
        <p14:creationId xmlns:p14="http://schemas.microsoft.com/office/powerpoint/2010/main" val="1687837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D9153EAD-AE64-1ABF-B4FC-6B4B2C55B28E}"/>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82CEAC5-49E3-A621-DE6F-5F86C0BB3DC9}"/>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dirty="0">
                <a:solidFill>
                  <a:schemeClr val="tx2"/>
                </a:solidFill>
                <a:latin typeface="Meiryo UI" panose="020B0604030504040204" pitchFamily="50" charset="-128"/>
                <a:ea typeface="Meiryo UI" panose="020B0604030504040204" pitchFamily="50" charset="-128"/>
              </a:rPr>
              <a:t>②波及効果について</a:t>
            </a:r>
          </a:p>
          <a:p>
            <a:pPr marL="0" indent="0">
              <a:buNone/>
            </a:pPr>
            <a:endParaRPr lang="en-US" altLang="ja-JP" sz="3600" dirty="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29167A5E-7691-464D-8933-5F0AE4995392}"/>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20</a:t>
            </a:fld>
            <a:endParaRPr kumimoji="1" lang="ja-JP" altLang="en-US" dirty="0"/>
          </a:p>
        </p:txBody>
      </p:sp>
    </p:spTree>
    <p:extLst>
      <p:ext uri="{BB962C8B-B14F-4D97-AF65-F5344CB8AC3E}">
        <p14:creationId xmlns:p14="http://schemas.microsoft.com/office/powerpoint/2010/main" val="23013744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4D3385D2-835A-3F5C-1F7D-C61F6DAEFF02}"/>
              </a:ext>
            </a:extLst>
          </p:cNvPr>
          <p:cNvSpPr/>
          <p:nvPr/>
        </p:nvSpPr>
        <p:spPr>
          <a:xfrm>
            <a:off x="129778" y="5138904"/>
            <a:ext cx="8884444" cy="1226815"/>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lang="ja-JP" altLang="en-US" sz="1200" dirty="0">
                <a:solidFill>
                  <a:sysClr val="windowText" lastClr="000000"/>
                </a:solidFill>
                <a:latin typeface="Meiryo UI"/>
                <a:ea typeface="Meiryo UI"/>
              </a:rPr>
              <a:t>例：目標とする賃上げ率の実現に向けて、</a:t>
            </a:r>
            <a:r>
              <a:rPr lang="en-US" altLang="ja-JP" sz="1200" dirty="0">
                <a:solidFill>
                  <a:sysClr val="windowText" lastClr="000000"/>
                </a:solidFill>
                <a:latin typeface="Meiryo UI"/>
                <a:ea typeface="Meiryo UI"/>
              </a:rPr>
              <a:t>XXX</a:t>
            </a:r>
            <a:r>
              <a:rPr lang="ja-JP" altLang="en-US" sz="1200" dirty="0">
                <a:solidFill>
                  <a:sysClr val="windowText" lastClr="000000"/>
                </a:solidFill>
                <a:latin typeface="Meiryo UI"/>
                <a:ea typeface="Meiryo UI"/>
              </a:rPr>
              <a:t>といった取組し、上記の売上高成長率、付加価値増加率を実現する。これにより得られた原資の</a:t>
            </a:r>
            <a:r>
              <a:rPr lang="en-US" altLang="ja-JP" sz="1200" dirty="0">
                <a:solidFill>
                  <a:sysClr val="windowText" lastClr="000000"/>
                </a:solidFill>
                <a:latin typeface="Meiryo UI"/>
                <a:ea typeface="Meiryo UI"/>
              </a:rPr>
              <a:t>XX</a:t>
            </a:r>
            <a:r>
              <a:rPr lang="ja-JP" altLang="en-US" sz="1200" dirty="0">
                <a:solidFill>
                  <a:sysClr val="windowText" lastClr="000000"/>
                </a:solidFill>
                <a:latin typeface="Meiryo UI"/>
                <a:ea typeface="Meiryo UI"/>
              </a:rPr>
              <a:t>割程度を従業員給与へ反映することで優秀な人材確保を進めつつ、残額の一部を更なる投資資金へ充てることを想定。</a:t>
            </a:r>
            <a:endParaRPr kumimoji="1" lang="en-US" altLang="ja-JP" sz="1200" dirty="0">
              <a:solidFill>
                <a:sysClr val="windowText" lastClr="000000"/>
              </a:solidFill>
              <a:latin typeface="Meiryo UI"/>
              <a:ea typeface="Meiryo UI"/>
            </a:endParaRPr>
          </a:p>
        </p:txBody>
      </p:sp>
      <p:graphicFrame>
        <p:nvGraphicFramePr>
          <p:cNvPr id="9" name="表 8">
            <a:extLst>
              <a:ext uri="{FF2B5EF4-FFF2-40B4-BE49-F238E27FC236}">
                <a16:creationId xmlns:a16="http://schemas.microsoft.com/office/drawing/2014/main" id="{E06480EA-AE15-2B2D-C3F3-2C94CD24F106}"/>
              </a:ext>
            </a:extLst>
          </p:cNvPr>
          <p:cNvGraphicFramePr>
            <a:graphicFrameLocks noGrp="1"/>
          </p:cNvGraphicFramePr>
          <p:nvPr>
            <p:extLst>
              <p:ext uri="{D42A27DB-BD31-4B8C-83A1-F6EECF244321}">
                <p14:modId xmlns:p14="http://schemas.microsoft.com/office/powerpoint/2010/main" val="548271066"/>
              </p:ext>
            </p:extLst>
          </p:nvPr>
        </p:nvGraphicFramePr>
        <p:xfrm>
          <a:off x="6781790" y="2544576"/>
          <a:ext cx="2173718" cy="350342"/>
        </p:xfrm>
        <a:graphic>
          <a:graphicData uri="http://schemas.openxmlformats.org/drawingml/2006/table">
            <a:tbl>
              <a:tblPr firstRow="1" bandRow="1">
                <a:tableStyleId>{5C22544A-7EE6-4342-B048-85BDC9FD1C3A}</a:tableStyleId>
              </a:tblPr>
              <a:tblGrid>
                <a:gridCol w="2173718">
                  <a:extLst>
                    <a:ext uri="{9D8B030D-6E8A-4147-A177-3AD203B41FA5}">
                      <a16:colId xmlns:a16="http://schemas.microsoft.com/office/drawing/2014/main" val="2804314513"/>
                    </a:ext>
                  </a:extLst>
                </a:gridCol>
              </a:tblGrid>
              <a:tr h="3503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b="1" dirty="0">
                          <a:solidFill>
                            <a:sysClr val="windowText" lastClr="000000"/>
                          </a:solidFill>
                          <a:latin typeface="Meiryo UI" panose="020B0604030504040204" pitchFamily="50" charset="-128"/>
                          <a:ea typeface="Meiryo UI" panose="020B0604030504040204" pitchFamily="50" charset="-128"/>
                        </a:rPr>
                        <a:t>2.8</a:t>
                      </a:r>
                      <a:r>
                        <a:rPr lang="ja-JP" altLang="en-US" sz="1400" b="1" dirty="0">
                          <a:solidFill>
                            <a:sysClr val="windowText" lastClr="000000"/>
                          </a:solidFill>
                          <a:latin typeface="Meiryo UI" panose="020B0604030504040204" pitchFamily="50" charset="-128"/>
                          <a:ea typeface="Meiryo UI" panose="020B0604030504040204" pitchFamily="50" charset="-128"/>
                        </a:rPr>
                        <a:t>％（神奈川県）</a:t>
                      </a:r>
                      <a:endParaRPr kumimoji="1" lang="en-US" altLang="ja-JP" sz="1400" b="1" dirty="0">
                        <a:solidFill>
                          <a:sysClr val="windowText" lastClr="000000"/>
                        </a:solidFill>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359770651"/>
                  </a:ext>
                </a:extLst>
              </a:tr>
            </a:tbl>
          </a:graphicData>
        </a:graphic>
      </p:graphicFrame>
      <p:graphicFrame>
        <p:nvGraphicFramePr>
          <p:cNvPr id="27" name="表 26">
            <a:extLst>
              <a:ext uri="{FF2B5EF4-FFF2-40B4-BE49-F238E27FC236}">
                <a16:creationId xmlns:a16="http://schemas.microsoft.com/office/drawing/2014/main" id="{C534E95E-AA30-DF8C-E467-BB6115E67036}"/>
              </a:ext>
            </a:extLst>
          </p:cNvPr>
          <p:cNvGraphicFramePr>
            <a:graphicFrameLocks noGrp="1"/>
          </p:cNvGraphicFramePr>
          <p:nvPr>
            <p:extLst>
              <p:ext uri="{D42A27DB-BD31-4B8C-83A1-F6EECF244321}">
                <p14:modId xmlns:p14="http://schemas.microsoft.com/office/powerpoint/2010/main" val="3844131780"/>
              </p:ext>
            </p:extLst>
          </p:nvPr>
        </p:nvGraphicFramePr>
        <p:xfrm>
          <a:off x="1949294" y="2540319"/>
          <a:ext cx="4761858" cy="2240411"/>
        </p:xfrm>
        <a:graphic>
          <a:graphicData uri="http://schemas.openxmlformats.org/drawingml/2006/table">
            <a:tbl>
              <a:tblPr firstRow="1" bandRow="1">
                <a:tableStyleId>{5C22544A-7EE6-4342-B048-85BDC9FD1C3A}</a:tableStyleId>
              </a:tblPr>
              <a:tblGrid>
                <a:gridCol w="1566766">
                  <a:extLst>
                    <a:ext uri="{9D8B030D-6E8A-4147-A177-3AD203B41FA5}">
                      <a16:colId xmlns:a16="http://schemas.microsoft.com/office/drawing/2014/main" val="3664707371"/>
                    </a:ext>
                  </a:extLst>
                </a:gridCol>
                <a:gridCol w="1672498">
                  <a:extLst>
                    <a:ext uri="{9D8B030D-6E8A-4147-A177-3AD203B41FA5}">
                      <a16:colId xmlns:a16="http://schemas.microsoft.com/office/drawing/2014/main" val="2633600572"/>
                    </a:ext>
                  </a:extLst>
                </a:gridCol>
                <a:gridCol w="1522594">
                  <a:extLst>
                    <a:ext uri="{9D8B030D-6E8A-4147-A177-3AD203B41FA5}">
                      <a16:colId xmlns:a16="http://schemas.microsoft.com/office/drawing/2014/main" val="1574091443"/>
                    </a:ext>
                  </a:extLst>
                </a:gridCol>
              </a:tblGrid>
              <a:tr h="224041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b="0" dirty="0">
                          <a:solidFill>
                            <a:sysClr val="windowText" lastClr="000000"/>
                          </a:solidFill>
                          <a:latin typeface="Meiryo UI" panose="020B0604030504040204" pitchFamily="50" charset="-128"/>
                          <a:ea typeface="Meiryo UI" panose="020B0604030504040204" pitchFamily="50" charset="-128"/>
                        </a:rPr>
                        <a:t>xxx</a:t>
                      </a:r>
                      <a:r>
                        <a:rPr lang="ja-JP" altLang="en-US" sz="1200" b="0" dirty="0">
                          <a:solidFill>
                            <a:sysClr val="windowText" lastClr="000000"/>
                          </a:solidFill>
                          <a:latin typeface="Meiryo UI" panose="020B0604030504040204" pitchFamily="50" charset="-128"/>
                          <a:ea typeface="Meiryo UI" panose="020B0604030504040204" pitchFamily="50" charset="-128"/>
                        </a:rPr>
                        <a:t>千円</a:t>
                      </a:r>
                      <a:endParaRPr kumimoji="1" lang="en-US" altLang="ja-JP" sz="1200" b="0" dirty="0">
                        <a:solidFill>
                          <a:sysClr val="windowText" lastClr="000000"/>
                        </a:solidFill>
                        <a:latin typeface="Meiryo UI" panose="020B0604030504040204" pitchFamily="50" charset="-128"/>
                        <a:ea typeface="Meiryo UI" panose="020B0604030504040204" pitchFamily="50" charset="-128"/>
                      </a:endParaRPr>
                    </a:p>
                  </a:txBody>
                  <a:tcPr anchor="ctr">
                    <a:lnB w="12700" cap="flat" cmpd="sng" algn="ctr">
                      <a:solidFill>
                        <a:schemeClr val="bg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b="0" dirty="0">
                          <a:solidFill>
                            <a:sysClr val="windowText" lastClr="000000"/>
                          </a:solidFill>
                          <a:latin typeface="Meiryo UI" panose="020B0604030504040204" pitchFamily="50" charset="-128"/>
                          <a:ea typeface="Meiryo UI" panose="020B0604030504040204" pitchFamily="50" charset="-128"/>
                        </a:rPr>
                        <a:t>xxx</a:t>
                      </a:r>
                      <a:r>
                        <a:rPr lang="ja-JP" altLang="en-US" sz="1200" b="0" dirty="0">
                          <a:solidFill>
                            <a:sysClr val="windowText" lastClr="000000"/>
                          </a:solidFill>
                          <a:latin typeface="Meiryo UI" panose="020B0604030504040204" pitchFamily="50" charset="-128"/>
                          <a:ea typeface="Meiryo UI" panose="020B0604030504040204" pitchFamily="50" charset="-128"/>
                        </a:rPr>
                        <a:t>千円</a:t>
                      </a:r>
                      <a:endParaRPr kumimoji="1" lang="en-US" altLang="ja-JP" sz="1200" b="0" dirty="0">
                        <a:solidFill>
                          <a:sysClr val="windowText" lastClr="000000"/>
                        </a:solidFill>
                        <a:latin typeface="Meiryo UI" panose="020B0604030504040204" pitchFamily="50" charset="-128"/>
                        <a:ea typeface="Meiryo UI" panose="020B0604030504040204" pitchFamily="50" charset="-128"/>
                      </a:endParaRPr>
                    </a:p>
                  </a:txBody>
                  <a:tcPr anchor="ctr">
                    <a:lnB w="12700" cap="flat" cmpd="sng" algn="ctr">
                      <a:solidFill>
                        <a:schemeClr val="bg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0" dirty="0">
                          <a:solidFill>
                            <a:sysClr val="windowText" lastClr="000000"/>
                          </a:solidFill>
                          <a:latin typeface="Meiryo UI" panose="020B0604030504040204" pitchFamily="50" charset="-128"/>
                          <a:ea typeface="Meiryo UI" panose="020B0604030504040204" pitchFamily="50" charset="-128"/>
                        </a:rPr>
                        <a:t>年平均</a:t>
                      </a:r>
                      <a:r>
                        <a:rPr lang="en-US" altLang="ja-JP" sz="1200" b="0" dirty="0">
                          <a:solidFill>
                            <a:sysClr val="windowText" lastClr="000000"/>
                          </a:solidFill>
                          <a:latin typeface="Meiryo UI" panose="020B0604030504040204" pitchFamily="50" charset="-128"/>
                          <a:ea typeface="Meiryo UI" panose="020B0604030504040204" pitchFamily="50" charset="-128"/>
                        </a:rPr>
                        <a:t>4.5%</a:t>
                      </a:r>
                    </a:p>
                  </a:txBody>
                  <a:tcPr anchor="ctr">
                    <a:lnB w="127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585773951"/>
                  </a:ext>
                </a:extLst>
              </a:tr>
            </a:tbl>
          </a:graphicData>
        </a:graphic>
      </p:graphicFrame>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3964718" cy="247399"/>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／賃上げ計画</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16" name="四角形: 1 つの角を切り取る 15">
            <a:extLst>
              <a:ext uri="{FF2B5EF4-FFF2-40B4-BE49-F238E27FC236}">
                <a16:creationId xmlns:a16="http://schemas.microsoft.com/office/drawing/2014/main" id="{1AA53C19-509D-1B55-B4EE-0EDBB107133D}"/>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18" name="四角形: 1 つの角を切り取る 17">
            <a:extLst>
              <a:ext uri="{FF2B5EF4-FFF2-40B4-BE49-F238E27FC236}">
                <a16:creationId xmlns:a16="http://schemas.microsoft.com/office/drawing/2014/main" id="{DACA4E04-D63E-629F-0053-41979006B6BF}"/>
              </a:ext>
            </a:extLst>
          </p:cNvPr>
          <p:cNvSpPr/>
          <p:nvPr/>
        </p:nvSpPr>
        <p:spPr>
          <a:xfrm>
            <a:off x="2316593"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2" name="四角形: 角を丸くする 1">
            <a:extLst>
              <a:ext uri="{FF2B5EF4-FFF2-40B4-BE49-F238E27FC236}">
                <a16:creationId xmlns:a16="http://schemas.microsoft.com/office/drawing/2014/main" id="{2649F976-4A8E-05C0-EF0C-DD3D7555DD7A}"/>
              </a:ext>
            </a:extLst>
          </p:cNvPr>
          <p:cNvSpPr/>
          <p:nvPr/>
        </p:nvSpPr>
        <p:spPr>
          <a:xfrm>
            <a:off x="2045536" y="1827539"/>
            <a:ext cx="1458748" cy="651680"/>
          </a:xfrm>
          <a:prstGeom prst="roundRect">
            <a:avLst>
              <a:gd name="adj" fmla="val 40234"/>
            </a:avLst>
          </a:prstGeom>
          <a:solidFill>
            <a:schemeClr val="bg1">
              <a:lumMod val="85000"/>
            </a:schemeClr>
          </a:solidFill>
          <a:ln>
            <a:noFill/>
          </a:ln>
        </p:spPr>
        <p:txBody>
          <a:bodyPr wrap="square" lIns="36000" rIns="36000" anchor="ctr">
            <a:noAutofit/>
          </a:bodyPr>
          <a:lstStyle/>
          <a:p>
            <a:pPr algn="ctr" defTabSz="914400"/>
            <a:r>
              <a:rPr lang="en-US" altLang="ja-JP" sz="1200" b="1" dirty="0">
                <a:solidFill>
                  <a:sysClr val="windowText" lastClr="000000"/>
                </a:solidFill>
                <a:latin typeface="Meiryo UI"/>
                <a:ea typeface="Meiryo UI"/>
              </a:rPr>
              <a:t>20xx</a:t>
            </a:r>
            <a:r>
              <a:rPr lang="ja-JP" altLang="en-US" sz="1200" b="1" dirty="0">
                <a:solidFill>
                  <a:sysClr val="windowText" lastClr="000000"/>
                </a:solidFill>
                <a:latin typeface="Meiryo UI"/>
                <a:ea typeface="Meiryo UI"/>
              </a:rPr>
              <a:t>年度</a:t>
            </a:r>
            <a:br>
              <a:rPr lang="en-US" altLang="ja-JP" sz="1200" b="1" dirty="0">
                <a:solidFill>
                  <a:sysClr val="windowText" lastClr="000000"/>
                </a:solidFill>
                <a:latin typeface="Meiryo UI"/>
                <a:ea typeface="Meiryo UI"/>
              </a:rPr>
            </a:br>
            <a:r>
              <a:rPr lang="en-US" altLang="ja-JP" sz="1200" b="1" dirty="0">
                <a:solidFill>
                  <a:sysClr val="windowText" lastClr="000000"/>
                </a:solidFill>
                <a:latin typeface="Meiryo UI"/>
                <a:ea typeface="Meiryo UI"/>
              </a:rPr>
              <a:t> (</a:t>
            </a:r>
            <a:r>
              <a:rPr lang="ja-JP" altLang="en-US" sz="1200" b="1" dirty="0">
                <a:solidFill>
                  <a:sysClr val="windowText" lastClr="000000"/>
                </a:solidFill>
                <a:latin typeface="Meiryo UI"/>
                <a:ea typeface="Meiryo UI"/>
              </a:rPr>
              <a:t>基準年度</a:t>
            </a:r>
            <a:r>
              <a:rPr lang="en-US" altLang="ja-JP" sz="1200" b="1" dirty="0">
                <a:solidFill>
                  <a:sysClr val="windowText" lastClr="000000"/>
                </a:solidFill>
                <a:latin typeface="Meiryo UI"/>
                <a:ea typeface="Meiryo UI"/>
              </a:rPr>
              <a:t>)</a:t>
            </a:r>
            <a:endParaRPr kumimoji="1" lang="en-US" altLang="ja-JP" sz="1200" b="1" dirty="0">
              <a:solidFill>
                <a:sysClr val="windowText" lastClr="000000"/>
              </a:solidFill>
              <a:latin typeface="Meiryo UI"/>
              <a:ea typeface="Meiryo UI"/>
            </a:endParaRPr>
          </a:p>
        </p:txBody>
      </p:sp>
      <p:sp>
        <p:nvSpPr>
          <p:cNvPr id="5" name="四角形: 角を丸くする 4">
            <a:extLst>
              <a:ext uri="{FF2B5EF4-FFF2-40B4-BE49-F238E27FC236}">
                <a16:creationId xmlns:a16="http://schemas.microsoft.com/office/drawing/2014/main" id="{3C96A0F9-2485-C26A-F89A-327B29104A5A}"/>
              </a:ext>
            </a:extLst>
          </p:cNvPr>
          <p:cNvSpPr/>
          <p:nvPr/>
        </p:nvSpPr>
        <p:spPr>
          <a:xfrm>
            <a:off x="3564140" y="1827539"/>
            <a:ext cx="1592199" cy="656228"/>
          </a:xfrm>
          <a:prstGeom prst="roundRect">
            <a:avLst>
              <a:gd name="adj" fmla="val 40234"/>
            </a:avLst>
          </a:prstGeom>
          <a:solidFill>
            <a:schemeClr val="accent1">
              <a:lumMod val="40000"/>
              <a:lumOff val="60000"/>
            </a:schemeClr>
          </a:solidFill>
          <a:ln>
            <a:noFill/>
          </a:ln>
        </p:spPr>
        <p:txBody>
          <a:bodyPr wrap="square" lIns="36000" rIns="36000" anchor="ctr">
            <a:noAutofit/>
          </a:bodyPr>
          <a:lstStyle/>
          <a:p>
            <a:pPr algn="ctr" defTabSz="914400"/>
            <a:r>
              <a:rPr lang="ja-JP" altLang="en-US" sz="1200" b="1" dirty="0">
                <a:solidFill>
                  <a:sysClr val="windowText" lastClr="000000"/>
                </a:solidFill>
                <a:latin typeface="Meiryo UI"/>
                <a:ea typeface="Meiryo UI"/>
              </a:rPr>
              <a:t>目標値</a:t>
            </a:r>
            <a:endParaRPr lang="en-US" altLang="ja-JP" sz="1200" b="1" dirty="0">
              <a:solidFill>
                <a:sysClr val="windowText" lastClr="000000"/>
              </a:solidFill>
              <a:latin typeface="Meiryo UI"/>
              <a:ea typeface="Meiryo UI"/>
            </a:endParaRPr>
          </a:p>
          <a:p>
            <a:pPr algn="ctr" defTabSz="914400"/>
            <a:r>
              <a:rPr lang="en-US" altLang="ja-JP" sz="1200" b="1" dirty="0">
                <a:solidFill>
                  <a:sysClr val="windowText" lastClr="000000"/>
                </a:solidFill>
                <a:latin typeface="Meiryo UI"/>
                <a:ea typeface="Meiryo UI"/>
              </a:rPr>
              <a:t>20xx</a:t>
            </a:r>
            <a:r>
              <a:rPr lang="ja-JP" altLang="en-US" sz="1200" b="1" dirty="0">
                <a:solidFill>
                  <a:sysClr val="windowText" lastClr="000000"/>
                </a:solidFill>
                <a:latin typeface="Meiryo UI"/>
                <a:ea typeface="Meiryo UI"/>
              </a:rPr>
              <a:t>年度</a:t>
            </a:r>
            <a:br>
              <a:rPr lang="en-US" altLang="ja-JP" sz="1200" b="1" dirty="0">
                <a:solidFill>
                  <a:sysClr val="windowText" lastClr="000000"/>
                </a:solidFill>
                <a:latin typeface="Meiryo UI"/>
                <a:ea typeface="Meiryo UI"/>
              </a:rPr>
            </a:br>
            <a:r>
              <a:rPr lang="en-US" altLang="ja-JP" sz="1200" b="1" dirty="0">
                <a:solidFill>
                  <a:sysClr val="windowText" lastClr="000000"/>
                </a:solidFill>
                <a:latin typeface="Meiryo UI"/>
                <a:ea typeface="Meiryo UI"/>
              </a:rPr>
              <a:t> (</a:t>
            </a:r>
            <a:r>
              <a:rPr lang="ja-JP" altLang="en-US" sz="1200" b="1" dirty="0">
                <a:solidFill>
                  <a:sysClr val="windowText" lastClr="000000"/>
                </a:solidFill>
                <a:latin typeface="Meiryo UI"/>
                <a:ea typeface="Meiryo UI"/>
              </a:rPr>
              <a:t>基準年度</a:t>
            </a:r>
            <a:r>
              <a:rPr lang="en-US" altLang="ja-JP" sz="1200" b="1" dirty="0">
                <a:solidFill>
                  <a:sysClr val="windowText" lastClr="000000"/>
                </a:solidFill>
                <a:latin typeface="Meiryo UI"/>
                <a:ea typeface="Meiryo UI"/>
              </a:rPr>
              <a:t>+3</a:t>
            </a:r>
            <a:r>
              <a:rPr lang="ja-JP" altLang="en-US" sz="1200" b="1" dirty="0">
                <a:solidFill>
                  <a:sysClr val="windowText" lastClr="000000"/>
                </a:solidFill>
                <a:latin typeface="Meiryo UI"/>
                <a:ea typeface="Meiryo UI"/>
              </a:rPr>
              <a:t>年後</a:t>
            </a:r>
            <a:r>
              <a:rPr lang="en-US" altLang="ja-JP" sz="1200" b="1" dirty="0">
                <a:solidFill>
                  <a:sysClr val="windowText" lastClr="000000"/>
                </a:solidFill>
                <a:latin typeface="Meiryo UI"/>
                <a:ea typeface="Meiryo UI"/>
              </a:rPr>
              <a:t>)</a:t>
            </a:r>
            <a:endParaRPr kumimoji="1" lang="en-US" altLang="ja-JP" sz="1200" b="1" dirty="0">
              <a:solidFill>
                <a:sysClr val="windowText" lastClr="000000"/>
              </a:solidFill>
              <a:latin typeface="Meiryo UI"/>
              <a:ea typeface="Meiryo UI"/>
            </a:endParaRPr>
          </a:p>
        </p:txBody>
      </p:sp>
      <p:sp>
        <p:nvSpPr>
          <p:cNvPr id="12" name="正方形/長方形 11">
            <a:extLst>
              <a:ext uri="{FF2B5EF4-FFF2-40B4-BE49-F238E27FC236}">
                <a16:creationId xmlns:a16="http://schemas.microsoft.com/office/drawing/2014/main" id="{1D819384-189E-CC40-E02B-E314C7A00061}"/>
              </a:ext>
            </a:extLst>
          </p:cNvPr>
          <p:cNvSpPr/>
          <p:nvPr/>
        </p:nvSpPr>
        <p:spPr>
          <a:xfrm>
            <a:off x="1401081" y="3346108"/>
            <a:ext cx="1578459" cy="891620"/>
          </a:xfrm>
          <a:prstGeom prst="rect">
            <a:avLst/>
          </a:prstGeom>
          <a:noFill/>
          <a:ln>
            <a:noFill/>
          </a:ln>
        </p:spPr>
        <p:txBody>
          <a:bodyPr wrap="square" lIns="36000" rIns="36000" anchor="ctr">
            <a:noAutofit/>
          </a:bodyPr>
          <a:lstStyle/>
          <a:p>
            <a:pPr algn="ctr" defTabSz="914400">
              <a:lnSpc>
                <a:spcPct val="110000"/>
              </a:lnSpc>
            </a:pPr>
            <a:endParaRPr kumimoji="1" lang="en-US" altLang="ja-JP" sz="1200" b="1" dirty="0">
              <a:solidFill>
                <a:sysClr val="windowText" lastClr="000000"/>
              </a:solidFill>
              <a:latin typeface="Meiryo UI"/>
              <a:ea typeface="Meiryo UI"/>
            </a:endParaRPr>
          </a:p>
        </p:txBody>
      </p:sp>
      <p:sp>
        <p:nvSpPr>
          <p:cNvPr id="33" name="四角形: 1 つの角を切り取る 32">
            <a:extLst>
              <a:ext uri="{FF2B5EF4-FFF2-40B4-BE49-F238E27FC236}">
                <a16:creationId xmlns:a16="http://schemas.microsoft.com/office/drawing/2014/main" id="{BB0067CE-77B9-553E-014C-9521753B8FD9}"/>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19" name="スライド番号プレースホルダー 18">
            <a:extLst>
              <a:ext uri="{FF2B5EF4-FFF2-40B4-BE49-F238E27FC236}">
                <a16:creationId xmlns:a16="http://schemas.microsoft.com/office/drawing/2014/main" id="{0141F01C-2EC5-9601-0EE4-2716CCAABB90}"/>
              </a:ext>
            </a:extLst>
          </p:cNvPr>
          <p:cNvSpPr>
            <a:spLocks noGrp="1"/>
          </p:cNvSpPr>
          <p:nvPr>
            <p:ph type="sldNum" sz="quarter" idx="12"/>
          </p:nvPr>
        </p:nvSpPr>
        <p:spPr>
          <a:xfrm>
            <a:off x="7086600" y="6475788"/>
            <a:ext cx="2057400" cy="365125"/>
          </a:xfrm>
        </p:spPr>
        <p:txBody>
          <a:bodyPr/>
          <a:lstStyle/>
          <a:p>
            <a:fld id="{70AD163A-2AD1-4CCD-B429-51A5FDE21725}" type="slidenum">
              <a:rPr kumimoji="1" lang="ja-JP" altLang="en-US" smtClean="0"/>
              <a:t>21</a:t>
            </a:fld>
            <a:endParaRPr kumimoji="1" lang="ja-JP" altLang="en-US" dirty="0"/>
          </a:p>
        </p:txBody>
      </p:sp>
      <p:sp>
        <p:nvSpPr>
          <p:cNvPr id="20" name="四角形: 角を丸くする 19">
            <a:extLst>
              <a:ext uri="{FF2B5EF4-FFF2-40B4-BE49-F238E27FC236}">
                <a16:creationId xmlns:a16="http://schemas.microsoft.com/office/drawing/2014/main" id="{C24A8C2C-D168-2C0E-1475-CB316F155BE4}"/>
              </a:ext>
            </a:extLst>
          </p:cNvPr>
          <p:cNvSpPr/>
          <p:nvPr/>
        </p:nvSpPr>
        <p:spPr>
          <a:xfrm>
            <a:off x="159796" y="4964633"/>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dirty="0">
                <a:solidFill>
                  <a:sysClr val="windowText" lastClr="000000"/>
                </a:solidFill>
                <a:latin typeface="Meiryo UI"/>
                <a:ea typeface="Meiryo UI"/>
              </a:rPr>
              <a:t>賃上げ目標の実現に向けた取組</a:t>
            </a:r>
            <a:endParaRPr kumimoji="1" lang="en-US" altLang="ja-JP" sz="1200" b="1" dirty="0">
              <a:solidFill>
                <a:sysClr val="windowText" lastClr="000000"/>
              </a:solidFill>
              <a:latin typeface="Meiryo UI"/>
              <a:ea typeface="Meiryo UI"/>
            </a:endParaRPr>
          </a:p>
        </p:txBody>
      </p:sp>
      <p:sp>
        <p:nvSpPr>
          <p:cNvPr id="22" name="四角形: 角を丸くする 21">
            <a:extLst>
              <a:ext uri="{FF2B5EF4-FFF2-40B4-BE49-F238E27FC236}">
                <a16:creationId xmlns:a16="http://schemas.microsoft.com/office/drawing/2014/main" id="{9B48984F-C7DA-E7C8-8912-2817CE85881E}"/>
              </a:ext>
            </a:extLst>
          </p:cNvPr>
          <p:cNvSpPr/>
          <p:nvPr/>
        </p:nvSpPr>
        <p:spPr>
          <a:xfrm>
            <a:off x="6781789" y="1823224"/>
            <a:ext cx="2220277" cy="656228"/>
          </a:xfrm>
          <a:prstGeom prst="roundRect">
            <a:avLst>
              <a:gd name="adj" fmla="val 40234"/>
            </a:avLst>
          </a:prstGeom>
          <a:solidFill>
            <a:schemeClr val="accent1">
              <a:lumMod val="40000"/>
              <a:lumOff val="60000"/>
            </a:schemeClr>
          </a:solidFill>
          <a:ln>
            <a:noFill/>
          </a:ln>
        </p:spPr>
        <p:txBody>
          <a:bodyPr wrap="square" lIns="36000" rIns="36000" anchor="ctr">
            <a:noAutofit/>
          </a:bodyPr>
          <a:lstStyle/>
          <a:p>
            <a:pPr algn="ctr" defTabSz="914400"/>
            <a:r>
              <a:rPr lang="ja-JP" altLang="en-US" sz="1200" b="1" dirty="0">
                <a:solidFill>
                  <a:sysClr val="windowText" lastClr="000000"/>
                </a:solidFill>
                <a:latin typeface="Meiryo UI"/>
                <a:ea typeface="Meiryo UI"/>
              </a:rPr>
              <a:t>事業実施場所の賃上げ基準率</a:t>
            </a:r>
            <a:endParaRPr lang="en-US" altLang="ja-JP" sz="1200" b="1" dirty="0">
              <a:solidFill>
                <a:sysClr val="windowText" lastClr="000000"/>
              </a:solidFill>
              <a:latin typeface="Meiryo UI"/>
              <a:ea typeface="Meiryo UI"/>
            </a:endParaRPr>
          </a:p>
          <a:p>
            <a:pPr algn="ctr" defTabSz="914400"/>
            <a:r>
              <a:rPr kumimoji="1" lang="ja-JP" altLang="en-US" sz="1200" b="1" dirty="0">
                <a:solidFill>
                  <a:sysClr val="windowText" lastClr="000000"/>
                </a:solidFill>
                <a:latin typeface="Meiryo UI"/>
                <a:ea typeface="Meiryo UI"/>
              </a:rPr>
              <a:t>（賃上げの要件値）</a:t>
            </a:r>
            <a:endParaRPr kumimoji="1" lang="en-US" altLang="ja-JP" sz="1200" b="1" dirty="0">
              <a:solidFill>
                <a:sysClr val="windowText" lastClr="000000"/>
              </a:solidFill>
              <a:latin typeface="Meiryo UI"/>
              <a:ea typeface="Meiryo UI"/>
            </a:endParaRPr>
          </a:p>
        </p:txBody>
      </p:sp>
      <p:sp>
        <p:nvSpPr>
          <p:cNvPr id="6" name="四角形: 角を丸くする 5">
            <a:extLst>
              <a:ext uri="{FF2B5EF4-FFF2-40B4-BE49-F238E27FC236}">
                <a16:creationId xmlns:a16="http://schemas.microsoft.com/office/drawing/2014/main" id="{A99BF311-C87B-8184-8BFE-0B3E8B624FF9}"/>
              </a:ext>
            </a:extLst>
          </p:cNvPr>
          <p:cNvSpPr/>
          <p:nvPr/>
        </p:nvSpPr>
        <p:spPr>
          <a:xfrm>
            <a:off x="5216195" y="1837492"/>
            <a:ext cx="1458748" cy="656228"/>
          </a:xfrm>
          <a:prstGeom prst="roundRect">
            <a:avLst>
              <a:gd name="adj" fmla="val 40234"/>
            </a:avLst>
          </a:prstGeom>
          <a:solidFill>
            <a:schemeClr val="accent1">
              <a:lumMod val="40000"/>
              <a:lumOff val="60000"/>
            </a:schemeClr>
          </a:solidFill>
          <a:ln>
            <a:noFill/>
          </a:ln>
        </p:spPr>
        <p:txBody>
          <a:bodyPr wrap="square" lIns="36000" rIns="36000" anchor="ctr">
            <a:noAutofit/>
          </a:bodyPr>
          <a:lstStyle/>
          <a:p>
            <a:pPr algn="ctr" defTabSz="914400"/>
            <a:r>
              <a:rPr lang="ja-JP" altLang="en-US" sz="1200" b="1" dirty="0">
                <a:solidFill>
                  <a:sysClr val="windowText" lastClr="000000"/>
                </a:solidFill>
                <a:latin typeface="Meiryo UI"/>
                <a:ea typeface="Meiryo UI"/>
              </a:rPr>
              <a:t>目標値</a:t>
            </a:r>
            <a:endParaRPr lang="en-US" altLang="ja-JP" sz="1200" b="1" dirty="0">
              <a:solidFill>
                <a:sysClr val="windowText" lastClr="000000"/>
              </a:solidFill>
              <a:latin typeface="Meiryo UI"/>
              <a:ea typeface="Meiryo UI"/>
            </a:endParaRPr>
          </a:p>
          <a:p>
            <a:pPr algn="ctr" defTabSz="914400"/>
            <a:r>
              <a:rPr lang="ja-JP" altLang="en-US" sz="1200" b="1" dirty="0">
                <a:solidFill>
                  <a:sysClr val="windowText" lastClr="000000"/>
                </a:solidFill>
                <a:latin typeface="Meiryo UI"/>
                <a:ea typeface="Meiryo UI"/>
              </a:rPr>
              <a:t>賃上げ率</a:t>
            </a:r>
            <a:endParaRPr lang="en-US" altLang="ja-JP" sz="1200" b="1" dirty="0">
              <a:solidFill>
                <a:sysClr val="windowText" lastClr="000000"/>
              </a:solidFill>
              <a:latin typeface="Meiryo UI"/>
              <a:ea typeface="Meiryo UI"/>
            </a:endParaRPr>
          </a:p>
          <a:p>
            <a:pPr algn="ctr" defTabSz="914400"/>
            <a:r>
              <a:rPr kumimoji="1" lang="en-US" altLang="ja-JP" sz="1200" b="1" dirty="0">
                <a:solidFill>
                  <a:sysClr val="windowText" lastClr="000000"/>
                </a:solidFill>
                <a:latin typeface="Meiryo UI"/>
                <a:ea typeface="Meiryo UI"/>
              </a:rPr>
              <a:t>(</a:t>
            </a:r>
            <a:r>
              <a:rPr kumimoji="1" lang="ja-JP" altLang="en-US" sz="1200" b="1" dirty="0">
                <a:solidFill>
                  <a:sysClr val="windowText" lastClr="000000"/>
                </a:solidFill>
                <a:latin typeface="Meiryo UI"/>
                <a:ea typeface="Meiryo UI"/>
              </a:rPr>
              <a:t>年平均</a:t>
            </a:r>
            <a:r>
              <a:rPr kumimoji="1" lang="en-US" altLang="ja-JP" sz="1200" b="1" dirty="0">
                <a:solidFill>
                  <a:sysClr val="windowText" lastClr="000000"/>
                </a:solidFill>
                <a:latin typeface="Meiryo UI"/>
                <a:ea typeface="Meiryo UI"/>
              </a:rPr>
              <a:t>)</a:t>
            </a:r>
          </a:p>
        </p:txBody>
      </p:sp>
      <p:sp>
        <p:nvSpPr>
          <p:cNvPr id="41" name="正方形/長方形 40">
            <a:extLst>
              <a:ext uri="{FF2B5EF4-FFF2-40B4-BE49-F238E27FC236}">
                <a16:creationId xmlns:a16="http://schemas.microsoft.com/office/drawing/2014/main" id="{5CDA9E77-443A-7999-5D04-6573072973EA}"/>
              </a:ext>
            </a:extLst>
          </p:cNvPr>
          <p:cNvSpPr/>
          <p:nvPr/>
        </p:nvSpPr>
        <p:spPr>
          <a:xfrm>
            <a:off x="993486" y="2549090"/>
            <a:ext cx="240316" cy="2232000"/>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en-US" altLang="ja-JP" sz="700" b="1" dirty="0">
                <a:solidFill>
                  <a:schemeClr val="bg1"/>
                </a:solidFill>
                <a:latin typeface="Meiryo UI"/>
                <a:ea typeface="Meiryo UI"/>
              </a:rPr>
              <a:t>or</a:t>
            </a:r>
            <a:endParaRPr kumimoji="1" lang="en-US" altLang="ja-JP" sz="700" b="1" dirty="0">
              <a:solidFill>
                <a:schemeClr val="bg1"/>
              </a:solidFill>
              <a:latin typeface="Meiryo UI"/>
              <a:ea typeface="Meiryo UI"/>
            </a:endParaRPr>
          </a:p>
        </p:txBody>
      </p:sp>
      <p:sp>
        <p:nvSpPr>
          <p:cNvPr id="25" name="正方形/長方形 24">
            <a:extLst>
              <a:ext uri="{FF2B5EF4-FFF2-40B4-BE49-F238E27FC236}">
                <a16:creationId xmlns:a16="http://schemas.microsoft.com/office/drawing/2014/main" id="{C2B2485B-EBA3-E0A7-30D6-CAE50BC13FAA}"/>
              </a:ext>
            </a:extLst>
          </p:cNvPr>
          <p:cNvSpPr/>
          <p:nvPr/>
        </p:nvSpPr>
        <p:spPr>
          <a:xfrm>
            <a:off x="1170896" y="2549084"/>
            <a:ext cx="739581" cy="2232000"/>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ja-JP" altLang="en-US" sz="700" b="1" dirty="0">
                <a:solidFill>
                  <a:schemeClr val="bg1"/>
                </a:solidFill>
                <a:latin typeface="Meiryo UI"/>
                <a:ea typeface="Meiryo UI"/>
              </a:rPr>
              <a:t>従業員及び</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役員の１人当たり </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給与支給総額</a:t>
            </a:r>
            <a:endParaRPr kumimoji="1" lang="en-US" altLang="ja-JP" sz="700" b="1" dirty="0">
              <a:solidFill>
                <a:schemeClr val="bg1"/>
              </a:solidFill>
              <a:latin typeface="Meiryo UI"/>
              <a:ea typeface="Meiryo UI"/>
            </a:endParaRPr>
          </a:p>
        </p:txBody>
      </p:sp>
      <p:sp>
        <p:nvSpPr>
          <p:cNvPr id="24" name="正方形/長方形 23">
            <a:extLst>
              <a:ext uri="{FF2B5EF4-FFF2-40B4-BE49-F238E27FC236}">
                <a16:creationId xmlns:a16="http://schemas.microsoft.com/office/drawing/2014/main" id="{2C9DFC65-2096-1C97-B741-3006DC15BF46}"/>
              </a:ext>
            </a:extLst>
          </p:cNvPr>
          <p:cNvSpPr/>
          <p:nvPr/>
        </p:nvSpPr>
        <p:spPr>
          <a:xfrm>
            <a:off x="552293" y="2549275"/>
            <a:ext cx="441193" cy="2232000"/>
          </a:xfrm>
          <a:prstGeom prst="rect">
            <a:avLst/>
          </a:prstGeom>
          <a:solidFill>
            <a:schemeClr val="bg1">
              <a:lumMod val="50000"/>
            </a:schemeClr>
          </a:solidFill>
          <a:ln>
            <a:noFill/>
          </a:ln>
        </p:spPr>
        <p:txBody>
          <a:bodyPr wrap="square" lIns="36000" rIns="36000" anchor="ctr">
            <a:noAutofit/>
          </a:bodyPr>
          <a:lstStyle/>
          <a:p>
            <a:pPr algn="ctr" defTabSz="914400">
              <a:lnSpc>
                <a:spcPct val="110000"/>
              </a:lnSpc>
            </a:pPr>
            <a:r>
              <a:rPr kumimoji="1" lang="ja-JP" altLang="en-US" sz="700" b="1" dirty="0">
                <a:solidFill>
                  <a:schemeClr val="bg1"/>
                </a:solidFill>
                <a:latin typeface="Meiryo UI"/>
                <a:ea typeface="Meiryo UI"/>
              </a:rPr>
              <a:t>給与支給</a:t>
            </a:r>
            <a:endParaRPr kumimoji="1" lang="en-US" altLang="ja-JP" sz="700" b="1" dirty="0">
              <a:solidFill>
                <a:schemeClr val="bg1"/>
              </a:solidFill>
              <a:latin typeface="Meiryo UI"/>
              <a:ea typeface="Meiryo UI"/>
            </a:endParaRPr>
          </a:p>
          <a:p>
            <a:pPr algn="ctr" defTabSz="914400">
              <a:lnSpc>
                <a:spcPct val="110000"/>
              </a:lnSpc>
            </a:pPr>
            <a:r>
              <a:rPr kumimoji="1" lang="ja-JP" altLang="en-US" sz="700" b="1" dirty="0">
                <a:solidFill>
                  <a:schemeClr val="bg1"/>
                </a:solidFill>
                <a:latin typeface="Meiryo UI"/>
                <a:ea typeface="Meiryo UI"/>
              </a:rPr>
              <a:t>総額</a:t>
            </a:r>
            <a:endParaRPr kumimoji="1" lang="en-US" altLang="ja-JP" sz="700" b="1" dirty="0">
              <a:solidFill>
                <a:schemeClr val="bg1"/>
              </a:solidFill>
              <a:latin typeface="Meiryo UI"/>
              <a:ea typeface="Meiryo UI"/>
            </a:endParaRPr>
          </a:p>
        </p:txBody>
      </p:sp>
      <p:sp>
        <p:nvSpPr>
          <p:cNvPr id="46" name="正方形/長方形 45">
            <a:extLst>
              <a:ext uri="{FF2B5EF4-FFF2-40B4-BE49-F238E27FC236}">
                <a16:creationId xmlns:a16="http://schemas.microsoft.com/office/drawing/2014/main" id="{2FCFBD11-0D32-C52B-5C67-5B06B3A6ACEC}"/>
              </a:ext>
            </a:extLst>
          </p:cNvPr>
          <p:cNvSpPr/>
          <p:nvPr/>
        </p:nvSpPr>
        <p:spPr>
          <a:xfrm>
            <a:off x="6791314" y="2540812"/>
            <a:ext cx="2177691" cy="350342"/>
          </a:xfrm>
          <a:prstGeom prst="rect">
            <a:avLst/>
          </a:prstGeom>
          <a:noFill/>
          <a:ln w="381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楕円 44">
            <a:extLst>
              <a:ext uri="{FF2B5EF4-FFF2-40B4-BE49-F238E27FC236}">
                <a16:creationId xmlns:a16="http://schemas.microsoft.com/office/drawing/2014/main" id="{2B93ABB7-E0D1-BA8E-759F-B49330E80540}"/>
              </a:ext>
            </a:extLst>
          </p:cNvPr>
          <p:cNvSpPr/>
          <p:nvPr/>
        </p:nvSpPr>
        <p:spPr>
          <a:xfrm>
            <a:off x="451921" y="3478421"/>
            <a:ext cx="630270" cy="354382"/>
          </a:xfrm>
          <a:prstGeom prst="ellipse">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C437AC8C-CA9A-D457-EF13-28686EE707ED}"/>
              </a:ext>
            </a:extLst>
          </p:cNvPr>
          <p:cNvSpPr txBox="1"/>
          <p:nvPr/>
        </p:nvSpPr>
        <p:spPr>
          <a:xfrm>
            <a:off x="-38778" y="1215716"/>
            <a:ext cx="924932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単体事業者で申請する場合</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220271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ABAF4-2A7B-11FD-6053-DD58B7861683}"/>
            </a:ext>
          </a:extLst>
        </p:cNvPr>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7C721AF1-92E0-97F2-F27C-D8C5A6C456A4}"/>
              </a:ext>
            </a:extLst>
          </p:cNvPr>
          <p:cNvSpPr/>
          <p:nvPr/>
        </p:nvSpPr>
        <p:spPr>
          <a:xfrm>
            <a:off x="148947" y="5164484"/>
            <a:ext cx="8884444" cy="1226815"/>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lang="ja-JP" altLang="en-US" sz="1200" dirty="0">
                <a:solidFill>
                  <a:sysClr val="windowText" lastClr="000000"/>
                </a:solidFill>
                <a:latin typeface="Meiryo UI"/>
                <a:ea typeface="Meiryo UI"/>
              </a:rPr>
              <a:t>例：目標とする賃上げ率の実現に向けて、</a:t>
            </a:r>
            <a:r>
              <a:rPr lang="en-US" altLang="ja-JP" sz="1200" dirty="0">
                <a:solidFill>
                  <a:sysClr val="windowText" lastClr="000000"/>
                </a:solidFill>
                <a:latin typeface="Meiryo UI"/>
                <a:ea typeface="Meiryo UI"/>
              </a:rPr>
              <a:t>XXX</a:t>
            </a:r>
            <a:r>
              <a:rPr lang="ja-JP" altLang="en-US" sz="1200" dirty="0">
                <a:solidFill>
                  <a:sysClr val="windowText" lastClr="000000"/>
                </a:solidFill>
                <a:latin typeface="Meiryo UI"/>
                <a:ea typeface="Meiryo UI"/>
              </a:rPr>
              <a:t>といった取組し、上記の売上高成長率、付加価値増加率を実現する。これにより得られた原資の</a:t>
            </a:r>
            <a:r>
              <a:rPr lang="en-US" altLang="ja-JP" sz="1200" dirty="0">
                <a:solidFill>
                  <a:sysClr val="windowText" lastClr="000000"/>
                </a:solidFill>
                <a:latin typeface="Meiryo UI"/>
                <a:ea typeface="Meiryo UI"/>
              </a:rPr>
              <a:t>XX</a:t>
            </a:r>
            <a:r>
              <a:rPr lang="ja-JP" altLang="en-US" sz="1200" dirty="0">
                <a:solidFill>
                  <a:sysClr val="windowText" lastClr="000000"/>
                </a:solidFill>
                <a:latin typeface="Meiryo UI"/>
                <a:ea typeface="Meiryo UI"/>
              </a:rPr>
              <a:t>割程度を従業員給与へ反映することで優秀な人材確保を進めつつ、残額の一部を更なる投資資金へ充てることを想定。</a:t>
            </a:r>
            <a:endParaRPr kumimoji="1" lang="en-US" altLang="ja-JP" sz="1200" dirty="0">
              <a:solidFill>
                <a:sysClr val="windowText" lastClr="000000"/>
              </a:solidFill>
              <a:latin typeface="Meiryo UI"/>
              <a:ea typeface="Meiryo UI"/>
            </a:endParaRPr>
          </a:p>
        </p:txBody>
      </p:sp>
      <p:graphicFrame>
        <p:nvGraphicFramePr>
          <p:cNvPr id="9" name="表 8">
            <a:extLst>
              <a:ext uri="{FF2B5EF4-FFF2-40B4-BE49-F238E27FC236}">
                <a16:creationId xmlns:a16="http://schemas.microsoft.com/office/drawing/2014/main" id="{CADDC4F8-3037-6A67-5FC3-A559D06527B8}"/>
              </a:ext>
            </a:extLst>
          </p:cNvPr>
          <p:cNvGraphicFramePr>
            <a:graphicFrameLocks noGrp="1"/>
          </p:cNvGraphicFramePr>
          <p:nvPr>
            <p:extLst>
              <p:ext uri="{D42A27DB-BD31-4B8C-83A1-F6EECF244321}">
                <p14:modId xmlns:p14="http://schemas.microsoft.com/office/powerpoint/2010/main" val="294661997"/>
              </p:ext>
            </p:extLst>
          </p:nvPr>
        </p:nvGraphicFramePr>
        <p:xfrm>
          <a:off x="6875066" y="2552013"/>
          <a:ext cx="2080441" cy="350342"/>
        </p:xfrm>
        <a:graphic>
          <a:graphicData uri="http://schemas.openxmlformats.org/drawingml/2006/table">
            <a:tbl>
              <a:tblPr firstRow="1" bandRow="1">
                <a:tableStyleId>{5C22544A-7EE6-4342-B048-85BDC9FD1C3A}</a:tableStyleId>
              </a:tblPr>
              <a:tblGrid>
                <a:gridCol w="2080441">
                  <a:extLst>
                    <a:ext uri="{9D8B030D-6E8A-4147-A177-3AD203B41FA5}">
                      <a16:colId xmlns:a16="http://schemas.microsoft.com/office/drawing/2014/main" val="2804314513"/>
                    </a:ext>
                  </a:extLst>
                </a:gridCol>
              </a:tblGrid>
              <a:tr h="3503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b="1" dirty="0">
                          <a:solidFill>
                            <a:sysClr val="windowText" lastClr="000000"/>
                          </a:solidFill>
                          <a:latin typeface="Meiryo UI" panose="020B0604030504040204" pitchFamily="50" charset="-128"/>
                          <a:ea typeface="Meiryo UI" panose="020B0604030504040204" pitchFamily="50" charset="-128"/>
                        </a:rPr>
                        <a:t>2.8</a:t>
                      </a:r>
                      <a:r>
                        <a:rPr lang="ja-JP" altLang="en-US" sz="1400" b="1" dirty="0">
                          <a:solidFill>
                            <a:sysClr val="windowText" lastClr="000000"/>
                          </a:solidFill>
                          <a:latin typeface="Meiryo UI" panose="020B0604030504040204" pitchFamily="50" charset="-128"/>
                          <a:ea typeface="Meiryo UI" panose="020B0604030504040204" pitchFamily="50" charset="-128"/>
                        </a:rPr>
                        <a:t>％（神奈川県）</a:t>
                      </a:r>
                      <a:endParaRPr kumimoji="1" lang="en-US" altLang="ja-JP" sz="1400" b="1" dirty="0">
                        <a:solidFill>
                          <a:sysClr val="windowText" lastClr="000000"/>
                        </a:solidFill>
                        <a:latin typeface="Meiryo UI" panose="020B0604030504040204" pitchFamily="50" charset="-128"/>
                        <a:ea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359770651"/>
                  </a:ext>
                </a:extLst>
              </a:tr>
            </a:tbl>
          </a:graphicData>
        </a:graphic>
      </p:graphicFrame>
      <p:sp>
        <p:nvSpPr>
          <p:cNvPr id="10" name="四角形: 角を丸くする 9">
            <a:extLst>
              <a:ext uri="{FF2B5EF4-FFF2-40B4-BE49-F238E27FC236}">
                <a16:creationId xmlns:a16="http://schemas.microsoft.com/office/drawing/2014/main" id="{724F2142-5BD5-A5C3-BE34-36A391B3E00C}"/>
              </a:ext>
            </a:extLst>
          </p:cNvPr>
          <p:cNvSpPr/>
          <p:nvPr/>
        </p:nvSpPr>
        <p:spPr>
          <a:xfrm>
            <a:off x="6781789" y="1830661"/>
            <a:ext cx="2220277" cy="656228"/>
          </a:xfrm>
          <a:prstGeom prst="roundRect">
            <a:avLst>
              <a:gd name="adj" fmla="val 40234"/>
            </a:avLst>
          </a:prstGeom>
          <a:solidFill>
            <a:schemeClr val="accent1">
              <a:lumMod val="40000"/>
              <a:lumOff val="60000"/>
            </a:schemeClr>
          </a:solidFill>
          <a:ln>
            <a:noFill/>
          </a:ln>
        </p:spPr>
        <p:txBody>
          <a:bodyPr wrap="square" lIns="36000" rIns="36000" anchor="ctr">
            <a:noAutofit/>
          </a:bodyPr>
          <a:lstStyle/>
          <a:p>
            <a:pPr algn="ctr" defTabSz="914400"/>
            <a:r>
              <a:rPr lang="ja-JP" altLang="en-US" sz="1200" b="1" dirty="0">
                <a:solidFill>
                  <a:sysClr val="windowText" lastClr="000000"/>
                </a:solidFill>
                <a:latin typeface="Meiryo UI"/>
                <a:ea typeface="Meiryo UI"/>
              </a:rPr>
              <a:t>事業実施場所の賃上げ基準率</a:t>
            </a:r>
            <a:endParaRPr lang="en-US" altLang="ja-JP" sz="1200" b="1" dirty="0">
              <a:solidFill>
                <a:sysClr val="windowText" lastClr="000000"/>
              </a:solidFill>
              <a:latin typeface="Meiryo UI"/>
              <a:ea typeface="Meiryo UI"/>
            </a:endParaRPr>
          </a:p>
          <a:p>
            <a:pPr algn="ctr" defTabSz="914400"/>
            <a:r>
              <a:rPr kumimoji="1" lang="ja-JP" altLang="en-US" sz="1200" b="1" dirty="0">
                <a:solidFill>
                  <a:sysClr val="windowText" lastClr="000000"/>
                </a:solidFill>
                <a:latin typeface="Meiryo UI"/>
                <a:ea typeface="Meiryo UI"/>
              </a:rPr>
              <a:t>（賃上げの要件値）</a:t>
            </a:r>
            <a:endParaRPr kumimoji="1" lang="en-US" altLang="ja-JP" sz="1200" b="1" dirty="0">
              <a:solidFill>
                <a:sysClr val="windowText" lastClr="000000"/>
              </a:solidFill>
              <a:latin typeface="Meiryo UI"/>
              <a:ea typeface="Meiryo UI"/>
            </a:endParaRPr>
          </a:p>
        </p:txBody>
      </p:sp>
      <p:sp>
        <p:nvSpPr>
          <p:cNvPr id="21" name="正方形/長方形 20">
            <a:extLst>
              <a:ext uri="{FF2B5EF4-FFF2-40B4-BE49-F238E27FC236}">
                <a16:creationId xmlns:a16="http://schemas.microsoft.com/office/drawing/2014/main" id="{E88BC9EE-1A6E-D39C-57B8-0F723B2C5E8C}"/>
              </a:ext>
            </a:extLst>
          </p:cNvPr>
          <p:cNvSpPr/>
          <p:nvPr/>
        </p:nvSpPr>
        <p:spPr>
          <a:xfrm>
            <a:off x="6875067" y="2548249"/>
            <a:ext cx="2093938" cy="350342"/>
          </a:xfrm>
          <a:prstGeom prst="rect">
            <a:avLst/>
          </a:prstGeom>
          <a:noFill/>
          <a:ln w="381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27" name="表 26">
            <a:extLst>
              <a:ext uri="{FF2B5EF4-FFF2-40B4-BE49-F238E27FC236}">
                <a16:creationId xmlns:a16="http://schemas.microsoft.com/office/drawing/2014/main" id="{6BC8FAF5-4B6A-C0A2-D325-3F75B3009B7B}"/>
              </a:ext>
            </a:extLst>
          </p:cNvPr>
          <p:cNvGraphicFramePr>
            <a:graphicFrameLocks noGrp="1"/>
          </p:cNvGraphicFramePr>
          <p:nvPr>
            <p:extLst>
              <p:ext uri="{D42A27DB-BD31-4B8C-83A1-F6EECF244321}">
                <p14:modId xmlns:p14="http://schemas.microsoft.com/office/powerpoint/2010/main" val="2929503939"/>
              </p:ext>
            </p:extLst>
          </p:nvPr>
        </p:nvGraphicFramePr>
        <p:xfrm>
          <a:off x="2221776" y="2547757"/>
          <a:ext cx="4584025" cy="2230584"/>
        </p:xfrm>
        <a:graphic>
          <a:graphicData uri="http://schemas.openxmlformats.org/drawingml/2006/table">
            <a:tbl>
              <a:tblPr firstRow="1" bandRow="1">
                <a:tableStyleId>{5C22544A-7EE6-4342-B048-85BDC9FD1C3A}</a:tableStyleId>
              </a:tblPr>
              <a:tblGrid>
                <a:gridCol w="1508255">
                  <a:extLst>
                    <a:ext uri="{9D8B030D-6E8A-4147-A177-3AD203B41FA5}">
                      <a16:colId xmlns:a16="http://schemas.microsoft.com/office/drawing/2014/main" val="3664707371"/>
                    </a:ext>
                  </a:extLst>
                </a:gridCol>
                <a:gridCol w="1610038">
                  <a:extLst>
                    <a:ext uri="{9D8B030D-6E8A-4147-A177-3AD203B41FA5}">
                      <a16:colId xmlns:a16="http://schemas.microsoft.com/office/drawing/2014/main" val="2633600572"/>
                    </a:ext>
                  </a:extLst>
                </a:gridCol>
                <a:gridCol w="1465732">
                  <a:extLst>
                    <a:ext uri="{9D8B030D-6E8A-4147-A177-3AD203B41FA5}">
                      <a16:colId xmlns:a16="http://schemas.microsoft.com/office/drawing/2014/main" val="1574091443"/>
                    </a:ext>
                  </a:extLst>
                </a:gridCol>
              </a:tblGrid>
              <a:tr h="3717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b="0" dirty="0">
                          <a:solidFill>
                            <a:sysClr val="windowText" lastClr="000000"/>
                          </a:solidFill>
                          <a:latin typeface="Meiryo UI" panose="020B0604030504040204" pitchFamily="50" charset="-128"/>
                          <a:ea typeface="Meiryo UI" panose="020B0604030504040204" pitchFamily="50" charset="-128"/>
                        </a:rPr>
                        <a:t>xxx</a:t>
                      </a:r>
                      <a:r>
                        <a:rPr lang="ja-JP" altLang="en-US" sz="1200" b="0" dirty="0">
                          <a:solidFill>
                            <a:sysClr val="windowText" lastClr="000000"/>
                          </a:solidFill>
                          <a:latin typeface="Meiryo UI" panose="020B0604030504040204" pitchFamily="50" charset="-128"/>
                          <a:ea typeface="Meiryo UI" panose="020B0604030504040204" pitchFamily="50" charset="-128"/>
                        </a:rPr>
                        <a:t>千円</a:t>
                      </a:r>
                      <a:endParaRPr kumimoji="1" lang="en-US" altLang="ja-JP" sz="1200" b="0" dirty="0">
                        <a:solidFill>
                          <a:sysClr val="windowText" lastClr="000000"/>
                        </a:solidFill>
                        <a:latin typeface="Meiryo UI" panose="020B0604030504040204" pitchFamily="50" charset="-128"/>
                        <a:ea typeface="Meiryo UI" panose="020B0604030504040204" pitchFamily="50" charset="-128"/>
                      </a:endParaRPr>
                    </a:p>
                  </a:txBody>
                  <a:tcPr>
                    <a:lnB w="12700" cap="flat" cmpd="sng" algn="ctr">
                      <a:solidFill>
                        <a:schemeClr val="bg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b="0" dirty="0">
                          <a:solidFill>
                            <a:sysClr val="windowText" lastClr="000000"/>
                          </a:solidFill>
                          <a:latin typeface="Meiryo UI" panose="020B0604030504040204" pitchFamily="50" charset="-128"/>
                          <a:ea typeface="Meiryo UI" panose="020B0604030504040204" pitchFamily="50" charset="-128"/>
                        </a:rPr>
                        <a:t>xxx</a:t>
                      </a:r>
                      <a:r>
                        <a:rPr lang="ja-JP" altLang="en-US" sz="1200" b="0" dirty="0">
                          <a:solidFill>
                            <a:sysClr val="windowText" lastClr="000000"/>
                          </a:solidFill>
                          <a:latin typeface="Meiryo UI" panose="020B0604030504040204" pitchFamily="50" charset="-128"/>
                          <a:ea typeface="Meiryo UI" panose="020B0604030504040204" pitchFamily="50" charset="-128"/>
                        </a:rPr>
                        <a:t>千円</a:t>
                      </a:r>
                      <a:endParaRPr kumimoji="1" lang="en-US" altLang="ja-JP" sz="1200" b="0" dirty="0">
                        <a:solidFill>
                          <a:sysClr val="windowText" lastClr="000000"/>
                        </a:solidFill>
                        <a:latin typeface="Meiryo UI" panose="020B0604030504040204" pitchFamily="50" charset="-128"/>
                        <a:ea typeface="Meiryo UI" panose="020B0604030504040204" pitchFamily="50" charset="-128"/>
                      </a:endParaRPr>
                    </a:p>
                  </a:txBody>
                  <a:tcPr>
                    <a:lnB w="12700" cap="flat" cmpd="sng" algn="ctr">
                      <a:solidFill>
                        <a:schemeClr val="bg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0" dirty="0">
                          <a:solidFill>
                            <a:sysClr val="windowText" lastClr="000000"/>
                          </a:solidFill>
                          <a:latin typeface="Meiryo UI" panose="020B0604030504040204" pitchFamily="50" charset="-128"/>
                          <a:ea typeface="Meiryo UI" panose="020B0604030504040204" pitchFamily="50" charset="-128"/>
                        </a:rPr>
                        <a:t>年平均</a:t>
                      </a:r>
                      <a:r>
                        <a:rPr lang="en-US" altLang="ja-JP" sz="1200" b="0" dirty="0">
                          <a:solidFill>
                            <a:sysClr val="windowText" lastClr="000000"/>
                          </a:solidFill>
                          <a:latin typeface="Meiryo UI" panose="020B0604030504040204" pitchFamily="50" charset="-128"/>
                          <a:ea typeface="Meiryo UI" panose="020B0604030504040204" pitchFamily="50" charset="-128"/>
                        </a:rPr>
                        <a:t>4.5%</a:t>
                      </a:r>
                    </a:p>
                  </a:txBody>
                  <a:tcPr>
                    <a:lnB w="127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585773951"/>
                  </a:ext>
                </a:extLst>
              </a:tr>
              <a:tr h="3717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b="0" dirty="0">
                          <a:solidFill>
                            <a:sysClr val="windowText" lastClr="000000"/>
                          </a:solidFill>
                          <a:latin typeface="Meiryo UI" panose="020B0604030504040204" pitchFamily="50" charset="-128"/>
                          <a:ea typeface="Meiryo UI" panose="020B0604030504040204" pitchFamily="50" charset="-128"/>
                        </a:rPr>
                        <a:t>xxx</a:t>
                      </a:r>
                      <a:r>
                        <a:rPr lang="ja-JP" altLang="en-US" sz="1200" b="0" dirty="0">
                          <a:solidFill>
                            <a:sysClr val="windowText" lastClr="000000"/>
                          </a:solidFill>
                          <a:latin typeface="Meiryo UI" panose="020B0604030504040204" pitchFamily="50" charset="-128"/>
                          <a:ea typeface="Meiryo UI" panose="020B0604030504040204" pitchFamily="50" charset="-128"/>
                        </a:rPr>
                        <a:t>千円</a:t>
                      </a:r>
                      <a:endParaRPr kumimoji="1" lang="en-US" altLang="ja-JP" sz="1200" b="0" dirty="0">
                        <a:solidFill>
                          <a:sysClr val="windowText" lastClr="000000"/>
                        </a:solidFill>
                        <a:latin typeface="Meiryo UI" panose="020B0604030504040204" pitchFamily="50" charset="-128"/>
                        <a:ea typeface="Meiryo UI" panose="020B0604030504040204" pitchFamily="50" charset="-128"/>
                      </a:endParaRPr>
                    </a:p>
                  </a:txBody>
                  <a:tcPr>
                    <a:lnT w="12700" cap="flat" cmpd="sng" algn="ctr">
                      <a:solidFill>
                        <a:schemeClr val="bg1"/>
                      </a:solidFill>
                      <a:prstDash val="solid"/>
                      <a:round/>
                      <a:headEnd type="none" w="med" len="med"/>
                      <a:tailEnd type="none" w="med" len="med"/>
                    </a:lnT>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b="0" dirty="0">
                          <a:solidFill>
                            <a:sysClr val="windowText" lastClr="000000"/>
                          </a:solidFill>
                          <a:latin typeface="Meiryo UI" panose="020B0604030504040204" pitchFamily="50" charset="-128"/>
                          <a:ea typeface="Meiryo UI" panose="020B0604030504040204" pitchFamily="50" charset="-128"/>
                        </a:rPr>
                        <a:t>xxx</a:t>
                      </a:r>
                      <a:r>
                        <a:rPr lang="ja-JP" altLang="en-US" sz="1200" b="0" dirty="0">
                          <a:solidFill>
                            <a:sysClr val="windowText" lastClr="000000"/>
                          </a:solidFill>
                          <a:latin typeface="Meiryo UI" panose="020B0604030504040204" pitchFamily="50" charset="-128"/>
                          <a:ea typeface="Meiryo UI" panose="020B0604030504040204" pitchFamily="50" charset="-128"/>
                        </a:rPr>
                        <a:t>千円</a:t>
                      </a:r>
                      <a:endParaRPr kumimoji="1" lang="en-US" altLang="ja-JP" sz="1200" b="0" dirty="0">
                        <a:solidFill>
                          <a:sysClr val="windowText" lastClr="000000"/>
                        </a:solidFill>
                        <a:latin typeface="Meiryo UI" panose="020B0604030504040204" pitchFamily="50" charset="-128"/>
                        <a:ea typeface="Meiryo UI" panose="020B0604030504040204" pitchFamily="50" charset="-128"/>
                      </a:endParaRPr>
                    </a:p>
                  </a:txBody>
                  <a:tcPr>
                    <a:lnT w="12700" cap="flat" cmpd="sng" algn="ctr">
                      <a:solidFill>
                        <a:schemeClr val="bg1"/>
                      </a:solidFill>
                      <a:prstDash val="solid"/>
                      <a:round/>
                      <a:headEnd type="none" w="med" len="med"/>
                      <a:tailEnd type="none" w="med" len="med"/>
                    </a:lnT>
                    <a:solidFill>
                      <a:schemeClr val="accent5">
                        <a:lumMod val="20000"/>
                        <a:lumOff val="80000"/>
                      </a:schemeClr>
                    </a:solidFill>
                  </a:tcPr>
                </a:tc>
                <a:tc>
                  <a:txBody>
                    <a:bodyPr/>
                    <a:lstStyle/>
                    <a:p>
                      <a:pPr algn="ctr"/>
                      <a:r>
                        <a:rPr lang="ja-JP" altLang="en-US" sz="1200" b="0" dirty="0">
                          <a:solidFill>
                            <a:sysClr val="windowText" lastClr="000000"/>
                          </a:solidFill>
                          <a:latin typeface="Meiryo UI" panose="020B0604030504040204" pitchFamily="50" charset="-128"/>
                          <a:ea typeface="Meiryo UI" panose="020B0604030504040204" pitchFamily="50" charset="-128"/>
                        </a:rPr>
                        <a:t>年平均</a:t>
                      </a:r>
                      <a:r>
                        <a:rPr lang="en-US" altLang="ja-JP" sz="1200" b="0" dirty="0">
                          <a:solidFill>
                            <a:sysClr val="windowText" lastClr="000000"/>
                          </a:solidFill>
                          <a:latin typeface="Meiryo UI" panose="020B0604030504040204" pitchFamily="50" charset="-128"/>
                          <a:ea typeface="Meiryo UI" panose="020B0604030504040204" pitchFamily="50" charset="-128"/>
                        </a:rPr>
                        <a:t>3.8%</a:t>
                      </a:r>
                      <a:endParaRPr kumimoji="1" lang="ja-JP" altLang="en-US" sz="1200" b="0" dirty="0">
                        <a:latin typeface="Meiryo UI" panose="020B0604030504040204" pitchFamily="50" charset="-128"/>
                        <a:ea typeface="Meiryo UI" panose="020B0604030504040204" pitchFamily="50" charset="-128"/>
                      </a:endParaRPr>
                    </a:p>
                  </a:txBody>
                  <a:tcPr>
                    <a:lnT w="12700" cap="flat" cmpd="sng" algn="ctr">
                      <a:solidFill>
                        <a:schemeClr val="bg1"/>
                      </a:solidFill>
                      <a:prstDash val="solid"/>
                      <a:round/>
                      <a:headEnd type="none" w="med" len="med"/>
                      <a:tailEnd type="none" w="med" len="med"/>
                    </a:lnT>
                    <a:solidFill>
                      <a:schemeClr val="accent5">
                        <a:lumMod val="20000"/>
                        <a:lumOff val="80000"/>
                      </a:schemeClr>
                    </a:solidFill>
                  </a:tcPr>
                </a:tc>
                <a:extLst>
                  <a:ext uri="{0D108BD9-81ED-4DB2-BD59-A6C34878D82A}">
                    <a16:rowId xmlns:a16="http://schemas.microsoft.com/office/drawing/2014/main" val="4049019758"/>
                  </a:ext>
                </a:extLst>
              </a:tr>
              <a:tr h="3717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b="0" dirty="0">
                          <a:solidFill>
                            <a:sysClr val="windowText" lastClr="000000"/>
                          </a:solidFill>
                          <a:latin typeface="Meiryo UI" panose="020B0604030504040204" pitchFamily="50" charset="-128"/>
                          <a:ea typeface="Meiryo UI" panose="020B0604030504040204" pitchFamily="50" charset="-128"/>
                        </a:rPr>
                        <a:t>xxx</a:t>
                      </a:r>
                      <a:r>
                        <a:rPr lang="ja-JP" altLang="en-US" sz="1200" b="0" dirty="0">
                          <a:solidFill>
                            <a:sysClr val="windowText" lastClr="000000"/>
                          </a:solidFill>
                          <a:latin typeface="Meiryo UI" panose="020B0604030504040204" pitchFamily="50" charset="-128"/>
                          <a:ea typeface="Meiryo UI" panose="020B0604030504040204" pitchFamily="50" charset="-128"/>
                        </a:rPr>
                        <a:t>千円</a:t>
                      </a:r>
                      <a:endParaRPr kumimoji="1" lang="en-US" altLang="ja-JP" sz="1200" b="0" dirty="0">
                        <a:solidFill>
                          <a:sysClr val="windowText" lastClr="000000"/>
                        </a:solidFill>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b="0" dirty="0">
                          <a:solidFill>
                            <a:sysClr val="windowText" lastClr="000000"/>
                          </a:solidFill>
                          <a:latin typeface="Meiryo UI" panose="020B0604030504040204" pitchFamily="50" charset="-128"/>
                          <a:ea typeface="Meiryo UI" panose="020B0604030504040204" pitchFamily="50" charset="-128"/>
                        </a:rPr>
                        <a:t>xxx</a:t>
                      </a:r>
                      <a:r>
                        <a:rPr lang="ja-JP" altLang="en-US" sz="1200" b="0" dirty="0">
                          <a:solidFill>
                            <a:sysClr val="windowText" lastClr="000000"/>
                          </a:solidFill>
                          <a:latin typeface="Meiryo UI" panose="020B0604030504040204" pitchFamily="50" charset="-128"/>
                          <a:ea typeface="Meiryo UI" panose="020B0604030504040204" pitchFamily="50" charset="-128"/>
                        </a:rPr>
                        <a:t>千円</a:t>
                      </a:r>
                      <a:endParaRPr kumimoji="1" lang="en-US" altLang="ja-JP" sz="1200" b="0" dirty="0">
                        <a:solidFill>
                          <a:sysClr val="windowText" lastClr="000000"/>
                        </a:solidFill>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tc>
                  <a:txBody>
                    <a:bodyPr/>
                    <a:lstStyle/>
                    <a:p>
                      <a:pPr algn="ctr"/>
                      <a:r>
                        <a:rPr lang="ja-JP" altLang="en-US" sz="1200" b="0" dirty="0">
                          <a:solidFill>
                            <a:sysClr val="windowText" lastClr="000000"/>
                          </a:solidFill>
                          <a:latin typeface="Meiryo UI" panose="020B0604030504040204" pitchFamily="50" charset="-128"/>
                          <a:ea typeface="Meiryo UI" panose="020B0604030504040204" pitchFamily="50" charset="-128"/>
                        </a:rPr>
                        <a:t>年平均</a:t>
                      </a:r>
                      <a:r>
                        <a:rPr lang="en-US" altLang="ja-JP" sz="1200" b="0" dirty="0">
                          <a:solidFill>
                            <a:sysClr val="windowText" lastClr="000000"/>
                          </a:solidFill>
                          <a:latin typeface="Meiryo UI" panose="020B0604030504040204" pitchFamily="50" charset="-128"/>
                          <a:ea typeface="Meiryo UI" panose="020B0604030504040204" pitchFamily="50" charset="-128"/>
                        </a:rPr>
                        <a:t>3.2%</a:t>
                      </a:r>
                      <a:endParaRPr kumimoji="1" lang="ja-JP" altLang="en-US" sz="1200" b="0" dirty="0">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extLst>
                  <a:ext uri="{0D108BD9-81ED-4DB2-BD59-A6C34878D82A}">
                    <a16:rowId xmlns:a16="http://schemas.microsoft.com/office/drawing/2014/main" val="1722719265"/>
                  </a:ext>
                </a:extLst>
              </a:tr>
              <a:tr h="371764">
                <a:tc>
                  <a:txBody>
                    <a:bodyPr/>
                    <a:lstStyle/>
                    <a:p>
                      <a:pPr algn="ctr"/>
                      <a:endParaRPr kumimoji="1" lang="ja-JP" altLang="en-US" sz="1200" b="0">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tc>
                  <a:txBody>
                    <a:bodyPr/>
                    <a:lstStyle/>
                    <a:p>
                      <a:pPr algn="ctr"/>
                      <a:endParaRPr kumimoji="1" lang="ja-JP" altLang="en-US" sz="1200" b="0" dirty="0">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tc>
                  <a:txBody>
                    <a:bodyPr/>
                    <a:lstStyle/>
                    <a:p>
                      <a:pPr algn="ctr"/>
                      <a:endParaRPr kumimoji="1" lang="ja-JP" altLang="en-US" sz="1200" b="0" dirty="0">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extLst>
                  <a:ext uri="{0D108BD9-81ED-4DB2-BD59-A6C34878D82A}">
                    <a16:rowId xmlns:a16="http://schemas.microsoft.com/office/drawing/2014/main" val="2055467751"/>
                  </a:ext>
                </a:extLst>
              </a:tr>
              <a:tr h="371764">
                <a:tc>
                  <a:txBody>
                    <a:bodyPr/>
                    <a:lstStyle/>
                    <a:p>
                      <a:pPr algn="ctr"/>
                      <a:endParaRPr kumimoji="1" lang="ja-JP" altLang="en-US" sz="1200" b="0">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tc>
                  <a:txBody>
                    <a:bodyPr/>
                    <a:lstStyle/>
                    <a:p>
                      <a:pPr algn="ctr"/>
                      <a:endParaRPr kumimoji="1" lang="ja-JP" altLang="en-US" sz="1200" b="0">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tc>
                  <a:txBody>
                    <a:bodyPr/>
                    <a:lstStyle/>
                    <a:p>
                      <a:pPr algn="ctr"/>
                      <a:endParaRPr kumimoji="1" lang="ja-JP" altLang="en-US" sz="1200" b="0" dirty="0">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extLst>
                  <a:ext uri="{0D108BD9-81ED-4DB2-BD59-A6C34878D82A}">
                    <a16:rowId xmlns:a16="http://schemas.microsoft.com/office/drawing/2014/main" val="220539187"/>
                  </a:ext>
                </a:extLst>
              </a:tr>
              <a:tr h="371764">
                <a:tc>
                  <a:txBody>
                    <a:bodyPr/>
                    <a:lstStyle/>
                    <a:p>
                      <a:pPr algn="ctr"/>
                      <a:endParaRPr kumimoji="1" lang="ja-JP" altLang="en-US" sz="1200" b="0" dirty="0">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tc>
                  <a:txBody>
                    <a:bodyPr/>
                    <a:lstStyle/>
                    <a:p>
                      <a:pPr algn="ctr"/>
                      <a:endParaRPr kumimoji="1" lang="ja-JP" altLang="en-US" sz="1200" b="0">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tc>
                  <a:txBody>
                    <a:bodyPr/>
                    <a:lstStyle/>
                    <a:p>
                      <a:pPr algn="ctr"/>
                      <a:endParaRPr kumimoji="1" lang="ja-JP" altLang="en-US" sz="1200" b="0" dirty="0">
                        <a:latin typeface="Meiryo UI" panose="020B0604030504040204" pitchFamily="50" charset="-128"/>
                        <a:ea typeface="Meiryo UI" panose="020B0604030504040204" pitchFamily="50" charset="-128"/>
                      </a:endParaRPr>
                    </a:p>
                  </a:txBody>
                  <a:tcPr>
                    <a:solidFill>
                      <a:schemeClr val="accent5">
                        <a:lumMod val="20000"/>
                        <a:lumOff val="80000"/>
                      </a:schemeClr>
                    </a:solidFill>
                  </a:tcPr>
                </a:tc>
                <a:extLst>
                  <a:ext uri="{0D108BD9-81ED-4DB2-BD59-A6C34878D82A}">
                    <a16:rowId xmlns:a16="http://schemas.microsoft.com/office/drawing/2014/main" val="3252225798"/>
                  </a:ext>
                </a:extLst>
              </a:tr>
            </a:tbl>
          </a:graphicData>
        </a:graphic>
      </p:graphicFrame>
      <p:sp>
        <p:nvSpPr>
          <p:cNvPr id="4" name="タイトル 3">
            <a:extLst>
              <a:ext uri="{FF2B5EF4-FFF2-40B4-BE49-F238E27FC236}">
                <a16:creationId xmlns:a16="http://schemas.microsoft.com/office/drawing/2014/main" id="{0741240C-DF15-D302-748B-F7D1881F6D64}"/>
              </a:ext>
            </a:extLst>
          </p:cNvPr>
          <p:cNvSpPr txBox="1">
            <a:spLocks/>
          </p:cNvSpPr>
          <p:nvPr/>
        </p:nvSpPr>
        <p:spPr>
          <a:xfrm>
            <a:off x="511875" y="242563"/>
            <a:ext cx="3964718" cy="247399"/>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／賃上げ計画</a:t>
            </a:r>
          </a:p>
        </p:txBody>
      </p:sp>
      <p:sp>
        <p:nvSpPr>
          <p:cNvPr id="15" name="タイトル 3">
            <a:extLst>
              <a:ext uri="{FF2B5EF4-FFF2-40B4-BE49-F238E27FC236}">
                <a16:creationId xmlns:a16="http://schemas.microsoft.com/office/drawing/2014/main" id="{3A1FB610-5963-7F26-26AE-0C61173D2CAA}"/>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16" name="四角形: 1 つの角を切り取る 15">
            <a:extLst>
              <a:ext uri="{FF2B5EF4-FFF2-40B4-BE49-F238E27FC236}">
                <a16:creationId xmlns:a16="http://schemas.microsoft.com/office/drawing/2014/main" id="{F1206523-B307-DA17-2491-1913C385AC3A}"/>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18" name="四角形: 1 つの角を切り取る 17">
            <a:extLst>
              <a:ext uri="{FF2B5EF4-FFF2-40B4-BE49-F238E27FC236}">
                <a16:creationId xmlns:a16="http://schemas.microsoft.com/office/drawing/2014/main" id="{C54AA226-DDBB-BAFF-0D8C-4E66A16CC89A}"/>
              </a:ext>
            </a:extLst>
          </p:cNvPr>
          <p:cNvSpPr/>
          <p:nvPr/>
        </p:nvSpPr>
        <p:spPr>
          <a:xfrm>
            <a:off x="2316593"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2" name="四角形: 角を丸くする 1">
            <a:extLst>
              <a:ext uri="{FF2B5EF4-FFF2-40B4-BE49-F238E27FC236}">
                <a16:creationId xmlns:a16="http://schemas.microsoft.com/office/drawing/2014/main" id="{54C889B0-DD7F-BEBD-F31F-D68FB92D142D}"/>
              </a:ext>
            </a:extLst>
          </p:cNvPr>
          <p:cNvSpPr/>
          <p:nvPr/>
        </p:nvSpPr>
        <p:spPr>
          <a:xfrm>
            <a:off x="2288018" y="1834976"/>
            <a:ext cx="1397240" cy="651680"/>
          </a:xfrm>
          <a:prstGeom prst="roundRect">
            <a:avLst>
              <a:gd name="adj" fmla="val 40234"/>
            </a:avLst>
          </a:prstGeom>
          <a:solidFill>
            <a:schemeClr val="bg1">
              <a:lumMod val="85000"/>
            </a:schemeClr>
          </a:solidFill>
          <a:ln>
            <a:noFill/>
          </a:ln>
        </p:spPr>
        <p:txBody>
          <a:bodyPr wrap="square" lIns="36000" rIns="36000" anchor="ctr">
            <a:noAutofit/>
          </a:bodyPr>
          <a:lstStyle/>
          <a:p>
            <a:pPr algn="ctr" defTabSz="914400"/>
            <a:r>
              <a:rPr lang="en-US" altLang="ja-JP" sz="1200" b="1" dirty="0">
                <a:solidFill>
                  <a:sysClr val="windowText" lastClr="000000"/>
                </a:solidFill>
                <a:latin typeface="Meiryo UI"/>
                <a:ea typeface="Meiryo UI"/>
              </a:rPr>
              <a:t>20xx</a:t>
            </a:r>
            <a:r>
              <a:rPr lang="ja-JP" altLang="en-US" sz="1200" b="1" dirty="0">
                <a:solidFill>
                  <a:sysClr val="windowText" lastClr="000000"/>
                </a:solidFill>
                <a:latin typeface="Meiryo UI"/>
                <a:ea typeface="Meiryo UI"/>
              </a:rPr>
              <a:t>年度</a:t>
            </a:r>
            <a:br>
              <a:rPr lang="en-US" altLang="ja-JP" sz="1200" b="1" dirty="0">
                <a:solidFill>
                  <a:sysClr val="windowText" lastClr="000000"/>
                </a:solidFill>
                <a:latin typeface="Meiryo UI"/>
                <a:ea typeface="Meiryo UI"/>
              </a:rPr>
            </a:br>
            <a:r>
              <a:rPr lang="en-US" altLang="ja-JP" sz="1200" b="1" dirty="0">
                <a:solidFill>
                  <a:sysClr val="windowText" lastClr="000000"/>
                </a:solidFill>
                <a:latin typeface="Meiryo UI"/>
                <a:ea typeface="Meiryo UI"/>
              </a:rPr>
              <a:t> (</a:t>
            </a:r>
            <a:r>
              <a:rPr lang="ja-JP" altLang="en-US" sz="1200" b="1" dirty="0">
                <a:solidFill>
                  <a:sysClr val="windowText" lastClr="000000"/>
                </a:solidFill>
                <a:latin typeface="Meiryo UI"/>
                <a:ea typeface="Meiryo UI"/>
              </a:rPr>
              <a:t>基準年度</a:t>
            </a:r>
            <a:r>
              <a:rPr lang="en-US" altLang="ja-JP" sz="1200" b="1" dirty="0">
                <a:solidFill>
                  <a:sysClr val="windowText" lastClr="000000"/>
                </a:solidFill>
                <a:latin typeface="Meiryo UI"/>
                <a:ea typeface="Meiryo UI"/>
              </a:rPr>
              <a:t>)</a:t>
            </a:r>
            <a:endParaRPr kumimoji="1" lang="en-US" altLang="ja-JP" sz="1200" b="1" dirty="0">
              <a:solidFill>
                <a:sysClr val="windowText" lastClr="000000"/>
              </a:solidFill>
              <a:latin typeface="Meiryo UI"/>
              <a:ea typeface="Meiryo UI"/>
            </a:endParaRPr>
          </a:p>
        </p:txBody>
      </p:sp>
      <p:sp>
        <p:nvSpPr>
          <p:cNvPr id="5" name="四角形: 角を丸くする 4">
            <a:extLst>
              <a:ext uri="{FF2B5EF4-FFF2-40B4-BE49-F238E27FC236}">
                <a16:creationId xmlns:a16="http://schemas.microsoft.com/office/drawing/2014/main" id="{300A4C9F-1881-3F03-5F1F-03E0B633A30A}"/>
              </a:ext>
            </a:extLst>
          </p:cNvPr>
          <p:cNvSpPr/>
          <p:nvPr/>
        </p:nvSpPr>
        <p:spPr>
          <a:xfrm>
            <a:off x="3730078" y="1834976"/>
            <a:ext cx="1607236" cy="656228"/>
          </a:xfrm>
          <a:prstGeom prst="roundRect">
            <a:avLst>
              <a:gd name="adj" fmla="val 40234"/>
            </a:avLst>
          </a:prstGeom>
          <a:solidFill>
            <a:schemeClr val="accent1">
              <a:lumMod val="40000"/>
              <a:lumOff val="60000"/>
            </a:schemeClr>
          </a:solidFill>
          <a:ln>
            <a:noFill/>
          </a:ln>
        </p:spPr>
        <p:txBody>
          <a:bodyPr wrap="square" lIns="36000" rIns="36000" anchor="ctr">
            <a:noAutofit/>
          </a:bodyPr>
          <a:lstStyle/>
          <a:p>
            <a:pPr algn="ctr" defTabSz="914400"/>
            <a:r>
              <a:rPr lang="ja-JP" altLang="en-US" sz="1200" b="1" dirty="0">
                <a:solidFill>
                  <a:sysClr val="windowText" lastClr="000000"/>
                </a:solidFill>
                <a:latin typeface="Meiryo UI"/>
                <a:ea typeface="Meiryo UI"/>
              </a:rPr>
              <a:t>目標値</a:t>
            </a:r>
            <a:endParaRPr lang="en-US" altLang="ja-JP" sz="1200" b="1" dirty="0">
              <a:solidFill>
                <a:sysClr val="windowText" lastClr="000000"/>
              </a:solidFill>
              <a:latin typeface="Meiryo UI"/>
              <a:ea typeface="Meiryo UI"/>
            </a:endParaRPr>
          </a:p>
          <a:p>
            <a:pPr algn="ctr" defTabSz="914400"/>
            <a:r>
              <a:rPr lang="en-US" altLang="ja-JP" sz="1200" b="1" dirty="0">
                <a:solidFill>
                  <a:sysClr val="windowText" lastClr="000000"/>
                </a:solidFill>
                <a:latin typeface="Meiryo UI"/>
                <a:ea typeface="Meiryo UI"/>
              </a:rPr>
              <a:t>20xx</a:t>
            </a:r>
            <a:r>
              <a:rPr lang="ja-JP" altLang="en-US" sz="1200" b="1" dirty="0">
                <a:solidFill>
                  <a:sysClr val="windowText" lastClr="000000"/>
                </a:solidFill>
                <a:latin typeface="Meiryo UI"/>
                <a:ea typeface="Meiryo UI"/>
              </a:rPr>
              <a:t>年度</a:t>
            </a:r>
            <a:br>
              <a:rPr lang="en-US" altLang="ja-JP" sz="1200" b="1" dirty="0">
                <a:solidFill>
                  <a:sysClr val="windowText" lastClr="000000"/>
                </a:solidFill>
                <a:latin typeface="Meiryo UI"/>
                <a:ea typeface="Meiryo UI"/>
              </a:rPr>
            </a:br>
            <a:r>
              <a:rPr lang="en-US" altLang="ja-JP" sz="1200" b="1" dirty="0">
                <a:solidFill>
                  <a:sysClr val="windowText" lastClr="000000"/>
                </a:solidFill>
                <a:latin typeface="Meiryo UI"/>
                <a:ea typeface="Meiryo UI"/>
              </a:rPr>
              <a:t> (</a:t>
            </a:r>
            <a:r>
              <a:rPr lang="ja-JP" altLang="en-US" sz="1200" b="1" dirty="0">
                <a:solidFill>
                  <a:sysClr val="windowText" lastClr="000000"/>
                </a:solidFill>
                <a:latin typeface="Meiryo UI"/>
                <a:ea typeface="Meiryo UI"/>
              </a:rPr>
              <a:t>基準年度</a:t>
            </a:r>
            <a:r>
              <a:rPr lang="en-US" altLang="ja-JP" sz="1200" b="1" dirty="0">
                <a:solidFill>
                  <a:sysClr val="windowText" lastClr="000000"/>
                </a:solidFill>
                <a:latin typeface="Meiryo UI"/>
                <a:ea typeface="Meiryo UI"/>
              </a:rPr>
              <a:t>+3</a:t>
            </a:r>
            <a:r>
              <a:rPr lang="ja-JP" altLang="en-US" sz="1200" b="1" dirty="0">
                <a:solidFill>
                  <a:sysClr val="windowText" lastClr="000000"/>
                </a:solidFill>
                <a:latin typeface="Meiryo UI"/>
                <a:ea typeface="Meiryo UI"/>
              </a:rPr>
              <a:t>年後</a:t>
            </a:r>
            <a:r>
              <a:rPr lang="en-US" altLang="ja-JP" sz="1200" b="1" dirty="0">
                <a:solidFill>
                  <a:sysClr val="windowText" lastClr="000000"/>
                </a:solidFill>
                <a:latin typeface="Meiryo UI"/>
                <a:ea typeface="Meiryo UI"/>
              </a:rPr>
              <a:t>)</a:t>
            </a:r>
            <a:endParaRPr kumimoji="1" lang="en-US" altLang="ja-JP" sz="1200" b="1" dirty="0">
              <a:solidFill>
                <a:sysClr val="windowText" lastClr="000000"/>
              </a:solidFill>
              <a:latin typeface="Meiryo UI"/>
              <a:ea typeface="Meiryo UI"/>
            </a:endParaRPr>
          </a:p>
        </p:txBody>
      </p:sp>
      <p:sp>
        <p:nvSpPr>
          <p:cNvPr id="12" name="正方形/長方形 11">
            <a:extLst>
              <a:ext uri="{FF2B5EF4-FFF2-40B4-BE49-F238E27FC236}">
                <a16:creationId xmlns:a16="http://schemas.microsoft.com/office/drawing/2014/main" id="{F948EAE6-18C6-E5BF-E213-B3D95C55737A}"/>
              </a:ext>
            </a:extLst>
          </p:cNvPr>
          <p:cNvSpPr/>
          <p:nvPr/>
        </p:nvSpPr>
        <p:spPr>
          <a:xfrm>
            <a:off x="1401081" y="3353545"/>
            <a:ext cx="1578459" cy="891620"/>
          </a:xfrm>
          <a:prstGeom prst="rect">
            <a:avLst/>
          </a:prstGeom>
          <a:noFill/>
          <a:ln>
            <a:noFill/>
          </a:ln>
        </p:spPr>
        <p:txBody>
          <a:bodyPr wrap="square" lIns="36000" rIns="36000" anchor="ctr">
            <a:noAutofit/>
          </a:bodyPr>
          <a:lstStyle/>
          <a:p>
            <a:pPr algn="ctr" defTabSz="914400">
              <a:lnSpc>
                <a:spcPct val="110000"/>
              </a:lnSpc>
            </a:pPr>
            <a:endParaRPr kumimoji="1" lang="en-US" altLang="ja-JP" sz="1200" b="1" dirty="0">
              <a:solidFill>
                <a:sysClr val="windowText" lastClr="000000"/>
              </a:solidFill>
              <a:latin typeface="Meiryo UI"/>
              <a:ea typeface="Meiryo UI"/>
            </a:endParaRPr>
          </a:p>
        </p:txBody>
      </p:sp>
      <p:sp>
        <p:nvSpPr>
          <p:cNvPr id="33" name="四角形: 1 つの角を切り取る 32">
            <a:extLst>
              <a:ext uri="{FF2B5EF4-FFF2-40B4-BE49-F238E27FC236}">
                <a16:creationId xmlns:a16="http://schemas.microsoft.com/office/drawing/2014/main" id="{6BB1A393-827F-BD46-D263-6AFFF63705FF}"/>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19" name="スライド番号プレースホルダー 18">
            <a:extLst>
              <a:ext uri="{FF2B5EF4-FFF2-40B4-BE49-F238E27FC236}">
                <a16:creationId xmlns:a16="http://schemas.microsoft.com/office/drawing/2014/main" id="{BD659BF1-2841-915A-E29C-77D1B59D1E09}"/>
              </a:ext>
            </a:extLst>
          </p:cNvPr>
          <p:cNvSpPr>
            <a:spLocks noGrp="1"/>
          </p:cNvSpPr>
          <p:nvPr>
            <p:ph type="sldNum" sz="quarter" idx="12"/>
          </p:nvPr>
        </p:nvSpPr>
        <p:spPr>
          <a:xfrm>
            <a:off x="7086600" y="6481335"/>
            <a:ext cx="2057400" cy="365125"/>
          </a:xfrm>
        </p:spPr>
        <p:txBody>
          <a:bodyPr/>
          <a:lstStyle/>
          <a:p>
            <a:fld id="{70AD163A-2AD1-4CCD-B429-51A5FDE21725}" type="slidenum">
              <a:rPr kumimoji="1" lang="ja-JP" altLang="en-US" smtClean="0"/>
              <a:t>22</a:t>
            </a:fld>
            <a:endParaRPr kumimoji="1" lang="ja-JP" altLang="en-US" dirty="0"/>
          </a:p>
        </p:txBody>
      </p:sp>
      <p:sp>
        <p:nvSpPr>
          <p:cNvPr id="20" name="四角形: 角を丸くする 19">
            <a:extLst>
              <a:ext uri="{FF2B5EF4-FFF2-40B4-BE49-F238E27FC236}">
                <a16:creationId xmlns:a16="http://schemas.microsoft.com/office/drawing/2014/main" id="{FD46CFE1-DCEB-C3B0-51D2-31D4AEA18671}"/>
              </a:ext>
            </a:extLst>
          </p:cNvPr>
          <p:cNvSpPr/>
          <p:nvPr/>
        </p:nvSpPr>
        <p:spPr>
          <a:xfrm>
            <a:off x="159796" y="4972070"/>
            <a:ext cx="2575784" cy="232714"/>
          </a:xfrm>
          <a:prstGeom prst="roundRect">
            <a:avLst>
              <a:gd name="adj" fmla="val 40234"/>
            </a:avLst>
          </a:prstGeom>
          <a:solidFill>
            <a:schemeClr val="accent5"/>
          </a:solidFill>
          <a:ln>
            <a:noFill/>
          </a:ln>
        </p:spPr>
        <p:txBody>
          <a:bodyPr wrap="square" lIns="36000" rIns="36000" anchor="ctr">
            <a:noAutofit/>
          </a:bodyPr>
          <a:lstStyle/>
          <a:p>
            <a:pPr algn="ctr" defTabSz="914400"/>
            <a:r>
              <a:rPr kumimoji="1" lang="ja-JP" altLang="en-US" sz="1200" b="1" dirty="0">
                <a:solidFill>
                  <a:sysClr val="windowText" lastClr="000000"/>
                </a:solidFill>
                <a:latin typeface="Meiryo UI"/>
                <a:ea typeface="Meiryo UI"/>
              </a:rPr>
              <a:t>賃上げ目標の実現に向けた取組</a:t>
            </a:r>
            <a:endParaRPr kumimoji="1" lang="en-US" altLang="ja-JP" sz="1200" b="1" dirty="0">
              <a:solidFill>
                <a:sysClr val="windowText" lastClr="000000"/>
              </a:solidFill>
              <a:latin typeface="Meiryo UI"/>
              <a:ea typeface="Meiryo UI"/>
            </a:endParaRPr>
          </a:p>
        </p:txBody>
      </p:sp>
      <p:sp>
        <p:nvSpPr>
          <p:cNvPr id="6" name="四角形: 角を丸くする 5">
            <a:extLst>
              <a:ext uri="{FF2B5EF4-FFF2-40B4-BE49-F238E27FC236}">
                <a16:creationId xmlns:a16="http://schemas.microsoft.com/office/drawing/2014/main" id="{2333C0B1-6FA8-9222-6728-1ACFB87A3569}"/>
              </a:ext>
            </a:extLst>
          </p:cNvPr>
          <p:cNvSpPr/>
          <p:nvPr/>
        </p:nvSpPr>
        <p:spPr>
          <a:xfrm>
            <a:off x="5405748" y="1844929"/>
            <a:ext cx="1307293" cy="656228"/>
          </a:xfrm>
          <a:prstGeom prst="roundRect">
            <a:avLst>
              <a:gd name="adj" fmla="val 40234"/>
            </a:avLst>
          </a:prstGeom>
          <a:solidFill>
            <a:schemeClr val="accent1">
              <a:lumMod val="40000"/>
              <a:lumOff val="60000"/>
            </a:schemeClr>
          </a:solidFill>
          <a:ln>
            <a:noFill/>
          </a:ln>
        </p:spPr>
        <p:txBody>
          <a:bodyPr wrap="square" lIns="36000" rIns="36000" anchor="ctr">
            <a:noAutofit/>
          </a:bodyPr>
          <a:lstStyle/>
          <a:p>
            <a:pPr algn="ctr" defTabSz="914400"/>
            <a:r>
              <a:rPr lang="ja-JP" altLang="en-US" sz="1200" b="1" dirty="0">
                <a:solidFill>
                  <a:sysClr val="windowText" lastClr="000000"/>
                </a:solidFill>
                <a:latin typeface="Meiryo UI"/>
                <a:ea typeface="Meiryo UI"/>
              </a:rPr>
              <a:t>目標値</a:t>
            </a:r>
            <a:endParaRPr lang="en-US" altLang="ja-JP" sz="1200" b="1" dirty="0">
              <a:solidFill>
                <a:sysClr val="windowText" lastClr="000000"/>
              </a:solidFill>
              <a:latin typeface="Meiryo UI"/>
              <a:ea typeface="Meiryo UI"/>
            </a:endParaRPr>
          </a:p>
          <a:p>
            <a:pPr algn="ctr" defTabSz="914400"/>
            <a:r>
              <a:rPr lang="ja-JP" altLang="en-US" sz="1200" b="1" dirty="0">
                <a:solidFill>
                  <a:sysClr val="windowText" lastClr="000000"/>
                </a:solidFill>
                <a:latin typeface="Meiryo UI"/>
                <a:ea typeface="Meiryo UI"/>
              </a:rPr>
              <a:t>賃上げ率</a:t>
            </a:r>
            <a:endParaRPr lang="en-US" altLang="ja-JP" sz="1200" b="1" dirty="0">
              <a:solidFill>
                <a:sysClr val="windowText" lastClr="000000"/>
              </a:solidFill>
              <a:latin typeface="Meiryo UI"/>
              <a:ea typeface="Meiryo UI"/>
            </a:endParaRPr>
          </a:p>
          <a:p>
            <a:pPr algn="ctr" defTabSz="914400"/>
            <a:r>
              <a:rPr kumimoji="1" lang="en-US" altLang="ja-JP" sz="1200" b="1" dirty="0">
                <a:solidFill>
                  <a:sysClr val="windowText" lastClr="000000"/>
                </a:solidFill>
                <a:latin typeface="Meiryo UI"/>
                <a:ea typeface="Meiryo UI"/>
              </a:rPr>
              <a:t>(</a:t>
            </a:r>
            <a:r>
              <a:rPr kumimoji="1" lang="ja-JP" altLang="en-US" sz="1200" b="1" dirty="0">
                <a:solidFill>
                  <a:sysClr val="windowText" lastClr="000000"/>
                </a:solidFill>
                <a:latin typeface="Meiryo UI"/>
                <a:ea typeface="Meiryo UI"/>
              </a:rPr>
              <a:t>年平均</a:t>
            </a:r>
            <a:r>
              <a:rPr kumimoji="1" lang="en-US" altLang="ja-JP" sz="1200" b="1" dirty="0">
                <a:solidFill>
                  <a:sysClr val="windowText" lastClr="000000"/>
                </a:solidFill>
                <a:latin typeface="Meiryo UI"/>
                <a:ea typeface="Meiryo UI"/>
              </a:rPr>
              <a:t>)</a:t>
            </a:r>
          </a:p>
        </p:txBody>
      </p:sp>
      <p:grpSp>
        <p:nvGrpSpPr>
          <p:cNvPr id="42" name="グループ化 41">
            <a:extLst>
              <a:ext uri="{FF2B5EF4-FFF2-40B4-BE49-F238E27FC236}">
                <a16:creationId xmlns:a16="http://schemas.microsoft.com/office/drawing/2014/main" id="{7CC56C7F-470D-AA06-1C11-279CCB9DE1BA}"/>
              </a:ext>
            </a:extLst>
          </p:cNvPr>
          <p:cNvGrpSpPr/>
          <p:nvPr/>
        </p:nvGrpSpPr>
        <p:grpSpPr>
          <a:xfrm>
            <a:off x="838043" y="2556521"/>
            <a:ext cx="1358184" cy="349996"/>
            <a:chOff x="552293" y="2895599"/>
            <a:chExt cx="1358184" cy="349996"/>
          </a:xfrm>
        </p:grpSpPr>
        <p:sp>
          <p:nvSpPr>
            <p:cNvPr id="41" name="正方形/長方形 40">
              <a:extLst>
                <a:ext uri="{FF2B5EF4-FFF2-40B4-BE49-F238E27FC236}">
                  <a16:creationId xmlns:a16="http://schemas.microsoft.com/office/drawing/2014/main" id="{38BB56C1-1864-78EB-9DC8-EC39A9AF454B}"/>
                </a:ext>
              </a:extLst>
            </p:cNvPr>
            <p:cNvSpPr/>
            <p:nvPr/>
          </p:nvSpPr>
          <p:spPr>
            <a:xfrm>
              <a:off x="993486" y="2895600"/>
              <a:ext cx="240316" cy="348727"/>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en-US" altLang="ja-JP" sz="700" b="1" dirty="0">
                  <a:solidFill>
                    <a:schemeClr val="bg1"/>
                  </a:solidFill>
                  <a:latin typeface="Meiryo UI"/>
                  <a:ea typeface="Meiryo UI"/>
                </a:rPr>
                <a:t>or</a:t>
              </a:r>
              <a:endParaRPr kumimoji="1" lang="en-US" altLang="ja-JP" sz="700" b="1" dirty="0">
                <a:solidFill>
                  <a:schemeClr val="bg1"/>
                </a:solidFill>
                <a:latin typeface="Meiryo UI"/>
                <a:ea typeface="Meiryo UI"/>
              </a:endParaRPr>
            </a:p>
          </p:txBody>
        </p:sp>
        <p:sp>
          <p:nvSpPr>
            <p:cNvPr id="25" name="正方形/長方形 24">
              <a:extLst>
                <a:ext uri="{FF2B5EF4-FFF2-40B4-BE49-F238E27FC236}">
                  <a16:creationId xmlns:a16="http://schemas.microsoft.com/office/drawing/2014/main" id="{DE1FF6CD-8222-F08A-F051-7D07F9FAFEC9}"/>
                </a:ext>
              </a:extLst>
            </p:cNvPr>
            <p:cNvSpPr/>
            <p:nvPr/>
          </p:nvSpPr>
          <p:spPr>
            <a:xfrm>
              <a:off x="1170896" y="2895599"/>
              <a:ext cx="739581" cy="349495"/>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ja-JP" altLang="en-US" sz="700" b="1" dirty="0">
                  <a:solidFill>
                    <a:schemeClr val="bg1"/>
                  </a:solidFill>
                  <a:latin typeface="Meiryo UI"/>
                  <a:ea typeface="Meiryo UI"/>
                </a:rPr>
                <a:t>従業員及び</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役員の１人当たり </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給与支給総額</a:t>
              </a:r>
              <a:endParaRPr kumimoji="1" lang="en-US" altLang="ja-JP" sz="700" b="1" dirty="0">
                <a:solidFill>
                  <a:schemeClr val="bg1"/>
                </a:solidFill>
                <a:latin typeface="Meiryo UI"/>
                <a:ea typeface="Meiryo UI"/>
              </a:endParaRPr>
            </a:p>
          </p:txBody>
        </p:sp>
        <p:sp>
          <p:nvSpPr>
            <p:cNvPr id="24" name="正方形/長方形 23">
              <a:extLst>
                <a:ext uri="{FF2B5EF4-FFF2-40B4-BE49-F238E27FC236}">
                  <a16:creationId xmlns:a16="http://schemas.microsoft.com/office/drawing/2014/main" id="{D970C0E6-7A7B-C651-E545-8DD5897AB30D}"/>
                </a:ext>
              </a:extLst>
            </p:cNvPr>
            <p:cNvSpPr/>
            <p:nvPr/>
          </p:nvSpPr>
          <p:spPr>
            <a:xfrm>
              <a:off x="552293" y="2895629"/>
              <a:ext cx="441193" cy="349966"/>
            </a:xfrm>
            <a:prstGeom prst="rect">
              <a:avLst/>
            </a:prstGeom>
            <a:solidFill>
              <a:schemeClr val="bg1">
                <a:lumMod val="50000"/>
              </a:schemeClr>
            </a:solidFill>
            <a:ln>
              <a:noFill/>
            </a:ln>
          </p:spPr>
          <p:txBody>
            <a:bodyPr wrap="square" lIns="36000" rIns="36000" anchor="ctr">
              <a:noAutofit/>
            </a:bodyPr>
            <a:lstStyle/>
            <a:p>
              <a:pPr algn="ctr" defTabSz="914400">
                <a:lnSpc>
                  <a:spcPct val="110000"/>
                </a:lnSpc>
              </a:pPr>
              <a:r>
                <a:rPr kumimoji="1" lang="ja-JP" altLang="en-US" sz="700" b="1" dirty="0">
                  <a:solidFill>
                    <a:schemeClr val="bg1"/>
                  </a:solidFill>
                  <a:latin typeface="Meiryo UI"/>
                  <a:ea typeface="Meiryo UI"/>
                </a:rPr>
                <a:t>給与支給</a:t>
              </a:r>
              <a:endParaRPr kumimoji="1" lang="en-US" altLang="ja-JP" sz="700" b="1" dirty="0">
                <a:solidFill>
                  <a:schemeClr val="bg1"/>
                </a:solidFill>
                <a:latin typeface="Meiryo UI"/>
                <a:ea typeface="Meiryo UI"/>
              </a:endParaRPr>
            </a:p>
            <a:p>
              <a:pPr algn="ctr" defTabSz="914400">
                <a:lnSpc>
                  <a:spcPct val="110000"/>
                </a:lnSpc>
              </a:pPr>
              <a:r>
                <a:rPr kumimoji="1" lang="ja-JP" altLang="en-US" sz="700" b="1" dirty="0">
                  <a:solidFill>
                    <a:schemeClr val="bg1"/>
                  </a:solidFill>
                  <a:latin typeface="Meiryo UI"/>
                  <a:ea typeface="Meiryo UI"/>
                </a:rPr>
                <a:t>総額</a:t>
              </a:r>
              <a:endParaRPr kumimoji="1" lang="en-US" altLang="ja-JP" sz="700" b="1" dirty="0">
                <a:solidFill>
                  <a:schemeClr val="bg1"/>
                </a:solidFill>
                <a:latin typeface="Meiryo UI"/>
                <a:ea typeface="Meiryo UI"/>
              </a:endParaRPr>
            </a:p>
          </p:txBody>
        </p:sp>
      </p:grpSp>
      <p:graphicFrame>
        <p:nvGraphicFramePr>
          <p:cNvPr id="7" name="表 6">
            <a:extLst>
              <a:ext uri="{FF2B5EF4-FFF2-40B4-BE49-F238E27FC236}">
                <a16:creationId xmlns:a16="http://schemas.microsoft.com/office/drawing/2014/main" id="{FF51995C-CD4F-F00B-F93F-8D3F6245E016}"/>
              </a:ext>
            </a:extLst>
          </p:cNvPr>
          <p:cNvGraphicFramePr>
            <a:graphicFrameLocks noGrp="1"/>
          </p:cNvGraphicFramePr>
          <p:nvPr>
            <p:extLst>
              <p:ext uri="{D42A27DB-BD31-4B8C-83A1-F6EECF244321}">
                <p14:modId xmlns:p14="http://schemas.microsoft.com/office/powerpoint/2010/main" val="2329945419"/>
              </p:ext>
            </p:extLst>
          </p:nvPr>
        </p:nvGraphicFramePr>
        <p:xfrm>
          <a:off x="133653" y="2550009"/>
          <a:ext cx="686367" cy="2225040"/>
        </p:xfrm>
        <a:graphic>
          <a:graphicData uri="http://schemas.openxmlformats.org/drawingml/2006/table">
            <a:tbl>
              <a:tblPr firstRow="1" bandRow="1">
                <a:tableStyleId>{5C22544A-7EE6-4342-B048-85BDC9FD1C3A}</a:tableStyleId>
              </a:tblPr>
              <a:tblGrid>
                <a:gridCol w="686367">
                  <a:extLst>
                    <a:ext uri="{9D8B030D-6E8A-4147-A177-3AD203B41FA5}">
                      <a16:colId xmlns:a16="http://schemas.microsoft.com/office/drawing/2014/main" val="904320712"/>
                    </a:ext>
                  </a:extLst>
                </a:gridCol>
              </a:tblGrid>
              <a:tr h="370840">
                <a:tc>
                  <a:txBody>
                    <a:bodyPr/>
                    <a:lstStyle/>
                    <a:p>
                      <a:r>
                        <a:rPr kumimoji="1" lang="ja-JP" altLang="en-US" sz="900" b="0" dirty="0">
                          <a:solidFill>
                            <a:schemeClr val="tx1"/>
                          </a:solidFill>
                          <a:latin typeface="Meiryo UI" panose="020B0604030504040204" pitchFamily="50" charset="-128"/>
                          <a:ea typeface="Meiryo UI" panose="020B0604030504040204" pitchFamily="50" charset="-128"/>
                        </a:rPr>
                        <a:t>○○㈱</a:t>
                      </a:r>
                    </a:p>
                  </a:txBody>
                  <a:tcPr>
                    <a:lnB w="12700"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1157691178"/>
                  </a:ext>
                </a:extLst>
              </a:tr>
              <a:tr h="370840">
                <a:tc>
                  <a:txBody>
                    <a:bodyPr/>
                    <a:lstStyle/>
                    <a:p>
                      <a:r>
                        <a:rPr kumimoji="1" lang="ja-JP" altLang="en-US" sz="900" b="0" dirty="0">
                          <a:solidFill>
                            <a:schemeClr val="tx1"/>
                          </a:solidFill>
                          <a:latin typeface="Meiryo UI" panose="020B0604030504040204" pitchFamily="50" charset="-128"/>
                          <a:ea typeface="Meiryo UI" panose="020B0604030504040204" pitchFamily="50" charset="-128"/>
                        </a:rPr>
                        <a:t>○○㈱</a:t>
                      </a:r>
                      <a:endParaRPr kumimoji="1" lang="en-US" altLang="ja-JP" sz="900" b="0" dirty="0">
                        <a:solidFill>
                          <a:schemeClr val="tx1"/>
                        </a:solidFill>
                        <a:latin typeface="Meiryo UI" panose="020B0604030504040204" pitchFamily="50" charset="-128"/>
                        <a:ea typeface="Meiryo UI" panose="020B0604030504040204" pitchFamily="50" charset="-128"/>
                      </a:endParaRPr>
                    </a:p>
                  </a:txBody>
                  <a:tcPr>
                    <a:lnT w="12700" cap="flat" cmpd="sng" algn="ctr">
                      <a:solidFill>
                        <a:schemeClr val="bg1"/>
                      </a:solidFill>
                      <a:prstDash val="solid"/>
                      <a:round/>
                      <a:headEnd type="none" w="med" len="med"/>
                      <a:tailEnd type="none" w="med" len="med"/>
                    </a:lnT>
                    <a:solidFill>
                      <a:schemeClr val="bg2"/>
                    </a:solidFill>
                  </a:tcPr>
                </a:tc>
                <a:extLst>
                  <a:ext uri="{0D108BD9-81ED-4DB2-BD59-A6C34878D82A}">
                    <a16:rowId xmlns:a16="http://schemas.microsoft.com/office/drawing/2014/main" val="3443495804"/>
                  </a:ext>
                </a:extLst>
              </a:tr>
              <a:tr h="370840">
                <a:tc>
                  <a:txBody>
                    <a:bodyPr/>
                    <a:lstStyle/>
                    <a:p>
                      <a:r>
                        <a:rPr kumimoji="1" lang="ja-JP" altLang="en-US" sz="900" b="0" dirty="0">
                          <a:solidFill>
                            <a:schemeClr val="tx1"/>
                          </a:solidFill>
                          <a:latin typeface="Meiryo UI" panose="020B0604030504040204" pitchFamily="50" charset="-128"/>
                          <a:ea typeface="Meiryo UI" panose="020B0604030504040204" pitchFamily="50" charset="-128"/>
                        </a:rPr>
                        <a:t>○○㈱</a:t>
                      </a:r>
                      <a:endParaRPr kumimoji="1" lang="ja-JP" altLang="en-US" sz="900" b="0" dirty="0">
                        <a:solidFill>
                          <a:srgbClr val="FF0000"/>
                        </a:solidFill>
                        <a:latin typeface="Meiryo UI" panose="020B0604030504040204" pitchFamily="50" charset="-128"/>
                        <a:ea typeface="Meiryo UI" panose="020B0604030504040204" pitchFamily="50" charset="-128"/>
                      </a:endParaRPr>
                    </a:p>
                  </a:txBody>
                  <a:tcPr>
                    <a:solidFill>
                      <a:schemeClr val="bg2"/>
                    </a:solidFill>
                  </a:tcPr>
                </a:tc>
                <a:extLst>
                  <a:ext uri="{0D108BD9-81ED-4DB2-BD59-A6C34878D82A}">
                    <a16:rowId xmlns:a16="http://schemas.microsoft.com/office/drawing/2014/main" val="3591429209"/>
                  </a:ext>
                </a:extLst>
              </a:tr>
              <a:tr h="370840">
                <a:tc>
                  <a:txBody>
                    <a:bodyPr/>
                    <a:lstStyle/>
                    <a:p>
                      <a:r>
                        <a:rPr kumimoji="1" lang="ja-JP" altLang="en-US" sz="900" b="0" dirty="0">
                          <a:solidFill>
                            <a:schemeClr val="tx1"/>
                          </a:solidFill>
                          <a:latin typeface="Meiryo UI" panose="020B0604030504040204" pitchFamily="50" charset="-128"/>
                          <a:ea typeface="Meiryo UI" panose="020B0604030504040204" pitchFamily="50" charset="-128"/>
                        </a:rPr>
                        <a:t>○○㈱</a:t>
                      </a:r>
                      <a:endParaRPr kumimoji="1" lang="ja-JP" altLang="en-US" sz="900" b="0" dirty="0">
                        <a:solidFill>
                          <a:srgbClr val="FF0000"/>
                        </a:solidFill>
                        <a:latin typeface="Meiryo UI" panose="020B0604030504040204" pitchFamily="50" charset="-128"/>
                        <a:ea typeface="Meiryo UI" panose="020B0604030504040204" pitchFamily="50" charset="-128"/>
                      </a:endParaRPr>
                    </a:p>
                  </a:txBody>
                  <a:tcPr>
                    <a:solidFill>
                      <a:schemeClr val="bg2"/>
                    </a:solidFill>
                  </a:tcPr>
                </a:tc>
                <a:extLst>
                  <a:ext uri="{0D108BD9-81ED-4DB2-BD59-A6C34878D82A}">
                    <a16:rowId xmlns:a16="http://schemas.microsoft.com/office/drawing/2014/main" val="231130491"/>
                  </a:ext>
                </a:extLst>
              </a:tr>
              <a:tr h="370840">
                <a:tc>
                  <a:txBody>
                    <a:bodyPr/>
                    <a:lstStyle/>
                    <a:p>
                      <a:r>
                        <a:rPr kumimoji="1" lang="ja-JP" altLang="en-US" sz="900" b="0" dirty="0">
                          <a:solidFill>
                            <a:schemeClr val="tx1"/>
                          </a:solidFill>
                          <a:latin typeface="Meiryo UI" panose="020B0604030504040204" pitchFamily="50" charset="-128"/>
                          <a:ea typeface="Meiryo UI" panose="020B0604030504040204" pitchFamily="50" charset="-128"/>
                        </a:rPr>
                        <a:t>○○㈱</a:t>
                      </a:r>
                      <a:endParaRPr kumimoji="1" lang="ja-JP" altLang="en-US" sz="900" b="0" dirty="0">
                        <a:solidFill>
                          <a:srgbClr val="FF0000"/>
                        </a:solidFill>
                        <a:latin typeface="Meiryo UI" panose="020B0604030504040204" pitchFamily="50" charset="-128"/>
                        <a:ea typeface="Meiryo UI" panose="020B0604030504040204" pitchFamily="50" charset="-128"/>
                      </a:endParaRPr>
                    </a:p>
                  </a:txBody>
                  <a:tcPr>
                    <a:solidFill>
                      <a:schemeClr val="bg2"/>
                    </a:solidFill>
                  </a:tcPr>
                </a:tc>
                <a:extLst>
                  <a:ext uri="{0D108BD9-81ED-4DB2-BD59-A6C34878D82A}">
                    <a16:rowId xmlns:a16="http://schemas.microsoft.com/office/drawing/2014/main" val="2677234012"/>
                  </a:ext>
                </a:extLst>
              </a:tr>
              <a:tr h="370840">
                <a:tc>
                  <a:txBody>
                    <a:bodyPr/>
                    <a:lstStyle/>
                    <a:p>
                      <a:r>
                        <a:rPr kumimoji="1" lang="ja-JP" altLang="en-US" sz="900" b="0" dirty="0">
                          <a:solidFill>
                            <a:schemeClr val="tx1"/>
                          </a:solidFill>
                          <a:latin typeface="Meiryo UI" panose="020B0604030504040204" pitchFamily="50" charset="-128"/>
                          <a:ea typeface="Meiryo UI" panose="020B0604030504040204" pitchFamily="50" charset="-128"/>
                        </a:rPr>
                        <a:t>○○㈱</a:t>
                      </a:r>
                      <a:endParaRPr kumimoji="1" lang="ja-JP" altLang="en-US" sz="900" b="0" dirty="0">
                        <a:solidFill>
                          <a:srgbClr val="FF0000"/>
                        </a:solidFill>
                        <a:latin typeface="Meiryo UI" panose="020B0604030504040204" pitchFamily="50" charset="-128"/>
                        <a:ea typeface="Meiryo UI" panose="020B0604030504040204" pitchFamily="50" charset="-128"/>
                      </a:endParaRPr>
                    </a:p>
                  </a:txBody>
                  <a:tcPr>
                    <a:solidFill>
                      <a:schemeClr val="bg2"/>
                    </a:solidFill>
                  </a:tcPr>
                </a:tc>
                <a:extLst>
                  <a:ext uri="{0D108BD9-81ED-4DB2-BD59-A6C34878D82A}">
                    <a16:rowId xmlns:a16="http://schemas.microsoft.com/office/drawing/2014/main" val="2592347578"/>
                  </a:ext>
                </a:extLst>
              </a:tr>
            </a:tbl>
          </a:graphicData>
        </a:graphic>
      </p:graphicFrame>
      <p:grpSp>
        <p:nvGrpSpPr>
          <p:cNvPr id="47" name="グループ化 46">
            <a:extLst>
              <a:ext uri="{FF2B5EF4-FFF2-40B4-BE49-F238E27FC236}">
                <a16:creationId xmlns:a16="http://schemas.microsoft.com/office/drawing/2014/main" id="{916237DA-9E1F-19F1-B1C3-2EF6DFEAA4A7}"/>
              </a:ext>
            </a:extLst>
          </p:cNvPr>
          <p:cNvGrpSpPr/>
          <p:nvPr/>
        </p:nvGrpSpPr>
        <p:grpSpPr>
          <a:xfrm>
            <a:off x="838043" y="2931561"/>
            <a:ext cx="1358184" cy="349996"/>
            <a:chOff x="552293" y="2895599"/>
            <a:chExt cx="1358184" cy="349996"/>
          </a:xfrm>
        </p:grpSpPr>
        <p:sp>
          <p:nvSpPr>
            <p:cNvPr id="48" name="正方形/長方形 47">
              <a:extLst>
                <a:ext uri="{FF2B5EF4-FFF2-40B4-BE49-F238E27FC236}">
                  <a16:creationId xmlns:a16="http://schemas.microsoft.com/office/drawing/2014/main" id="{90C63E92-BE9D-D39C-B8E2-3700AFB251AA}"/>
                </a:ext>
              </a:extLst>
            </p:cNvPr>
            <p:cNvSpPr/>
            <p:nvPr/>
          </p:nvSpPr>
          <p:spPr>
            <a:xfrm>
              <a:off x="993486" y="2895600"/>
              <a:ext cx="240316" cy="348727"/>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en-US" altLang="ja-JP" sz="700" b="1" dirty="0">
                  <a:solidFill>
                    <a:schemeClr val="bg1"/>
                  </a:solidFill>
                  <a:latin typeface="Meiryo UI"/>
                  <a:ea typeface="Meiryo UI"/>
                </a:rPr>
                <a:t>or</a:t>
              </a:r>
              <a:endParaRPr kumimoji="1" lang="en-US" altLang="ja-JP" sz="700" b="1" dirty="0">
                <a:solidFill>
                  <a:schemeClr val="bg1"/>
                </a:solidFill>
                <a:latin typeface="Meiryo UI"/>
                <a:ea typeface="Meiryo UI"/>
              </a:endParaRPr>
            </a:p>
          </p:txBody>
        </p:sp>
        <p:sp>
          <p:nvSpPr>
            <p:cNvPr id="49" name="正方形/長方形 48">
              <a:extLst>
                <a:ext uri="{FF2B5EF4-FFF2-40B4-BE49-F238E27FC236}">
                  <a16:creationId xmlns:a16="http://schemas.microsoft.com/office/drawing/2014/main" id="{455A8FA5-BC23-2253-8CA2-F8AC18183916}"/>
                </a:ext>
              </a:extLst>
            </p:cNvPr>
            <p:cNvSpPr/>
            <p:nvPr/>
          </p:nvSpPr>
          <p:spPr>
            <a:xfrm>
              <a:off x="1170896" y="2895599"/>
              <a:ext cx="739581" cy="349495"/>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ja-JP" altLang="en-US" sz="700" b="1" dirty="0">
                  <a:solidFill>
                    <a:schemeClr val="bg1"/>
                  </a:solidFill>
                  <a:latin typeface="Meiryo UI"/>
                  <a:ea typeface="Meiryo UI"/>
                </a:rPr>
                <a:t>従業員及び</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役員の１人当たり </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給与支給総額</a:t>
              </a:r>
              <a:endParaRPr kumimoji="1" lang="en-US" altLang="ja-JP" sz="700" b="1" dirty="0">
                <a:solidFill>
                  <a:schemeClr val="bg1"/>
                </a:solidFill>
                <a:latin typeface="Meiryo UI"/>
                <a:ea typeface="Meiryo UI"/>
              </a:endParaRPr>
            </a:p>
          </p:txBody>
        </p:sp>
        <p:sp>
          <p:nvSpPr>
            <p:cNvPr id="50" name="正方形/長方形 49">
              <a:extLst>
                <a:ext uri="{FF2B5EF4-FFF2-40B4-BE49-F238E27FC236}">
                  <a16:creationId xmlns:a16="http://schemas.microsoft.com/office/drawing/2014/main" id="{1C848E27-0944-ABA2-A6E3-E8E5210535A1}"/>
                </a:ext>
              </a:extLst>
            </p:cNvPr>
            <p:cNvSpPr/>
            <p:nvPr/>
          </p:nvSpPr>
          <p:spPr>
            <a:xfrm>
              <a:off x="552293" y="2895629"/>
              <a:ext cx="441193" cy="349966"/>
            </a:xfrm>
            <a:prstGeom prst="rect">
              <a:avLst/>
            </a:prstGeom>
            <a:solidFill>
              <a:schemeClr val="bg1">
                <a:lumMod val="50000"/>
              </a:schemeClr>
            </a:solidFill>
            <a:ln>
              <a:noFill/>
            </a:ln>
          </p:spPr>
          <p:txBody>
            <a:bodyPr wrap="square" lIns="36000" rIns="36000" anchor="ctr">
              <a:noAutofit/>
            </a:bodyPr>
            <a:lstStyle/>
            <a:p>
              <a:pPr algn="ctr" defTabSz="914400">
                <a:lnSpc>
                  <a:spcPct val="110000"/>
                </a:lnSpc>
              </a:pPr>
              <a:r>
                <a:rPr kumimoji="1" lang="ja-JP" altLang="en-US" sz="700" b="1" dirty="0">
                  <a:solidFill>
                    <a:schemeClr val="bg1"/>
                  </a:solidFill>
                  <a:latin typeface="Meiryo UI"/>
                  <a:ea typeface="Meiryo UI"/>
                </a:rPr>
                <a:t>給与支給</a:t>
              </a:r>
              <a:endParaRPr kumimoji="1" lang="en-US" altLang="ja-JP" sz="700" b="1" dirty="0">
                <a:solidFill>
                  <a:schemeClr val="bg1"/>
                </a:solidFill>
                <a:latin typeface="Meiryo UI"/>
                <a:ea typeface="Meiryo UI"/>
              </a:endParaRPr>
            </a:p>
            <a:p>
              <a:pPr algn="ctr" defTabSz="914400">
                <a:lnSpc>
                  <a:spcPct val="110000"/>
                </a:lnSpc>
              </a:pPr>
              <a:r>
                <a:rPr kumimoji="1" lang="ja-JP" altLang="en-US" sz="700" b="1" dirty="0">
                  <a:solidFill>
                    <a:schemeClr val="bg1"/>
                  </a:solidFill>
                  <a:latin typeface="Meiryo UI"/>
                  <a:ea typeface="Meiryo UI"/>
                </a:rPr>
                <a:t>総額</a:t>
              </a:r>
              <a:endParaRPr kumimoji="1" lang="en-US" altLang="ja-JP" sz="700" b="1" dirty="0">
                <a:solidFill>
                  <a:schemeClr val="bg1"/>
                </a:solidFill>
                <a:latin typeface="Meiryo UI"/>
                <a:ea typeface="Meiryo UI"/>
              </a:endParaRPr>
            </a:p>
          </p:txBody>
        </p:sp>
      </p:grpSp>
      <p:grpSp>
        <p:nvGrpSpPr>
          <p:cNvPr id="51" name="グループ化 50">
            <a:extLst>
              <a:ext uri="{FF2B5EF4-FFF2-40B4-BE49-F238E27FC236}">
                <a16:creationId xmlns:a16="http://schemas.microsoft.com/office/drawing/2014/main" id="{158E8893-7331-D548-21BF-095BD77075F6}"/>
              </a:ext>
            </a:extLst>
          </p:cNvPr>
          <p:cNvGrpSpPr/>
          <p:nvPr/>
        </p:nvGrpSpPr>
        <p:grpSpPr>
          <a:xfrm>
            <a:off x="838043" y="3304829"/>
            <a:ext cx="1358184" cy="349996"/>
            <a:chOff x="552293" y="2895599"/>
            <a:chExt cx="1358184" cy="349996"/>
          </a:xfrm>
        </p:grpSpPr>
        <p:sp>
          <p:nvSpPr>
            <p:cNvPr id="52" name="正方形/長方形 51">
              <a:extLst>
                <a:ext uri="{FF2B5EF4-FFF2-40B4-BE49-F238E27FC236}">
                  <a16:creationId xmlns:a16="http://schemas.microsoft.com/office/drawing/2014/main" id="{11349D25-3387-344C-7262-F7714EB1B7AB}"/>
                </a:ext>
              </a:extLst>
            </p:cNvPr>
            <p:cNvSpPr/>
            <p:nvPr/>
          </p:nvSpPr>
          <p:spPr>
            <a:xfrm>
              <a:off x="993486" y="2895600"/>
              <a:ext cx="240316" cy="348727"/>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en-US" altLang="ja-JP" sz="700" b="1" dirty="0">
                  <a:solidFill>
                    <a:schemeClr val="bg1"/>
                  </a:solidFill>
                  <a:latin typeface="Meiryo UI"/>
                  <a:ea typeface="Meiryo UI"/>
                </a:rPr>
                <a:t>or</a:t>
              </a:r>
              <a:endParaRPr kumimoji="1" lang="en-US" altLang="ja-JP" sz="700" b="1" dirty="0">
                <a:solidFill>
                  <a:schemeClr val="bg1"/>
                </a:solidFill>
                <a:latin typeface="Meiryo UI"/>
                <a:ea typeface="Meiryo UI"/>
              </a:endParaRPr>
            </a:p>
          </p:txBody>
        </p:sp>
        <p:sp>
          <p:nvSpPr>
            <p:cNvPr id="53" name="正方形/長方形 52">
              <a:extLst>
                <a:ext uri="{FF2B5EF4-FFF2-40B4-BE49-F238E27FC236}">
                  <a16:creationId xmlns:a16="http://schemas.microsoft.com/office/drawing/2014/main" id="{B6C28AA2-3FE5-B370-6FF4-BA3F8E6C3E0B}"/>
                </a:ext>
              </a:extLst>
            </p:cNvPr>
            <p:cNvSpPr/>
            <p:nvPr/>
          </p:nvSpPr>
          <p:spPr>
            <a:xfrm>
              <a:off x="1170896" y="2895599"/>
              <a:ext cx="739581" cy="349495"/>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ja-JP" altLang="en-US" sz="700" b="1" dirty="0">
                  <a:solidFill>
                    <a:schemeClr val="bg1"/>
                  </a:solidFill>
                  <a:latin typeface="Meiryo UI"/>
                  <a:ea typeface="Meiryo UI"/>
                </a:rPr>
                <a:t>従業員及び</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役員の１人当たり </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給与支給総額</a:t>
              </a:r>
              <a:endParaRPr kumimoji="1" lang="en-US" altLang="ja-JP" sz="700" b="1" dirty="0">
                <a:solidFill>
                  <a:schemeClr val="bg1"/>
                </a:solidFill>
                <a:latin typeface="Meiryo UI"/>
                <a:ea typeface="Meiryo UI"/>
              </a:endParaRPr>
            </a:p>
          </p:txBody>
        </p:sp>
        <p:sp>
          <p:nvSpPr>
            <p:cNvPr id="54" name="正方形/長方形 53">
              <a:extLst>
                <a:ext uri="{FF2B5EF4-FFF2-40B4-BE49-F238E27FC236}">
                  <a16:creationId xmlns:a16="http://schemas.microsoft.com/office/drawing/2014/main" id="{CADDFB2F-BD24-C72D-83D6-F8997ED7CE5D}"/>
                </a:ext>
              </a:extLst>
            </p:cNvPr>
            <p:cNvSpPr/>
            <p:nvPr/>
          </p:nvSpPr>
          <p:spPr>
            <a:xfrm>
              <a:off x="552293" y="2895629"/>
              <a:ext cx="441193" cy="349966"/>
            </a:xfrm>
            <a:prstGeom prst="rect">
              <a:avLst/>
            </a:prstGeom>
            <a:solidFill>
              <a:schemeClr val="bg1">
                <a:lumMod val="50000"/>
              </a:schemeClr>
            </a:solidFill>
            <a:ln>
              <a:noFill/>
            </a:ln>
          </p:spPr>
          <p:txBody>
            <a:bodyPr wrap="square" lIns="36000" rIns="36000" anchor="ctr">
              <a:noAutofit/>
            </a:bodyPr>
            <a:lstStyle/>
            <a:p>
              <a:pPr algn="ctr" defTabSz="914400">
                <a:lnSpc>
                  <a:spcPct val="110000"/>
                </a:lnSpc>
              </a:pPr>
              <a:r>
                <a:rPr kumimoji="1" lang="ja-JP" altLang="en-US" sz="700" b="1" dirty="0">
                  <a:solidFill>
                    <a:schemeClr val="bg1"/>
                  </a:solidFill>
                  <a:latin typeface="Meiryo UI"/>
                  <a:ea typeface="Meiryo UI"/>
                </a:rPr>
                <a:t>給与支給</a:t>
              </a:r>
              <a:endParaRPr kumimoji="1" lang="en-US" altLang="ja-JP" sz="700" b="1" dirty="0">
                <a:solidFill>
                  <a:schemeClr val="bg1"/>
                </a:solidFill>
                <a:latin typeface="Meiryo UI"/>
                <a:ea typeface="Meiryo UI"/>
              </a:endParaRPr>
            </a:p>
            <a:p>
              <a:pPr algn="ctr" defTabSz="914400">
                <a:lnSpc>
                  <a:spcPct val="110000"/>
                </a:lnSpc>
              </a:pPr>
              <a:r>
                <a:rPr kumimoji="1" lang="ja-JP" altLang="en-US" sz="700" b="1" dirty="0">
                  <a:solidFill>
                    <a:schemeClr val="bg1"/>
                  </a:solidFill>
                  <a:latin typeface="Meiryo UI"/>
                  <a:ea typeface="Meiryo UI"/>
                </a:rPr>
                <a:t>総額</a:t>
              </a:r>
              <a:endParaRPr kumimoji="1" lang="en-US" altLang="ja-JP" sz="700" b="1" dirty="0">
                <a:solidFill>
                  <a:schemeClr val="bg1"/>
                </a:solidFill>
                <a:latin typeface="Meiryo UI"/>
                <a:ea typeface="Meiryo UI"/>
              </a:endParaRPr>
            </a:p>
          </p:txBody>
        </p:sp>
      </p:grpSp>
      <p:grpSp>
        <p:nvGrpSpPr>
          <p:cNvPr id="55" name="グループ化 54">
            <a:extLst>
              <a:ext uri="{FF2B5EF4-FFF2-40B4-BE49-F238E27FC236}">
                <a16:creationId xmlns:a16="http://schemas.microsoft.com/office/drawing/2014/main" id="{A0732B8D-319D-ACB5-A8D7-41095466EE80}"/>
              </a:ext>
            </a:extLst>
          </p:cNvPr>
          <p:cNvGrpSpPr/>
          <p:nvPr/>
        </p:nvGrpSpPr>
        <p:grpSpPr>
          <a:xfrm>
            <a:off x="838043" y="3675617"/>
            <a:ext cx="1358184" cy="349996"/>
            <a:chOff x="552293" y="2895599"/>
            <a:chExt cx="1358184" cy="349996"/>
          </a:xfrm>
        </p:grpSpPr>
        <p:sp>
          <p:nvSpPr>
            <p:cNvPr id="56" name="正方形/長方形 55">
              <a:extLst>
                <a:ext uri="{FF2B5EF4-FFF2-40B4-BE49-F238E27FC236}">
                  <a16:creationId xmlns:a16="http://schemas.microsoft.com/office/drawing/2014/main" id="{F7DD8C58-119A-0D88-8506-63E2DE1C7A01}"/>
                </a:ext>
              </a:extLst>
            </p:cNvPr>
            <p:cNvSpPr/>
            <p:nvPr/>
          </p:nvSpPr>
          <p:spPr>
            <a:xfrm>
              <a:off x="993486" y="2895600"/>
              <a:ext cx="240316" cy="348727"/>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en-US" altLang="ja-JP" sz="700" b="1" dirty="0">
                  <a:solidFill>
                    <a:schemeClr val="bg1"/>
                  </a:solidFill>
                  <a:latin typeface="Meiryo UI"/>
                  <a:ea typeface="Meiryo UI"/>
                </a:rPr>
                <a:t>or</a:t>
              </a:r>
              <a:endParaRPr kumimoji="1" lang="en-US" altLang="ja-JP" sz="700" b="1" dirty="0">
                <a:solidFill>
                  <a:schemeClr val="bg1"/>
                </a:solidFill>
                <a:latin typeface="Meiryo UI"/>
                <a:ea typeface="Meiryo UI"/>
              </a:endParaRPr>
            </a:p>
          </p:txBody>
        </p:sp>
        <p:sp>
          <p:nvSpPr>
            <p:cNvPr id="57" name="正方形/長方形 56">
              <a:extLst>
                <a:ext uri="{FF2B5EF4-FFF2-40B4-BE49-F238E27FC236}">
                  <a16:creationId xmlns:a16="http://schemas.microsoft.com/office/drawing/2014/main" id="{CAD8CDD8-6C24-FE17-BBC3-3B977A2F8833}"/>
                </a:ext>
              </a:extLst>
            </p:cNvPr>
            <p:cNvSpPr/>
            <p:nvPr/>
          </p:nvSpPr>
          <p:spPr>
            <a:xfrm>
              <a:off x="1170896" y="2895599"/>
              <a:ext cx="739581" cy="349495"/>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ja-JP" altLang="en-US" sz="700" b="1" dirty="0">
                  <a:solidFill>
                    <a:schemeClr val="bg1"/>
                  </a:solidFill>
                  <a:latin typeface="Meiryo UI"/>
                  <a:ea typeface="Meiryo UI"/>
                </a:rPr>
                <a:t>従業員及び</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役員の１人当たり </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給与支給総額</a:t>
              </a:r>
              <a:endParaRPr kumimoji="1" lang="en-US" altLang="ja-JP" sz="700" b="1" dirty="0">
                <a:solidFill>
                  <a:schemeClr val="bg1"/>
                </a:solidFill>
                <a:latin typeface="Meiryo UI"/>
                <a:ea typeface="Meiryo UI"/>
              </a:endParaRPr>
            </a:p>
          </p:txBody>
        </p:sp>
        <p:sp>
          <p:nvSpPr>
            <p:cNvPr id="58" name="正方形/長方形 57">
              <a:extLst>
                <a:ext uri="{FF2B5EF4-FFF2-40B4-BE49-F238E27FC236}">
                  <a16:creationId xmlns:a16="http://schemas.microsoft.com/office/drawing/2014/main" id="{EC42EB36-3CAB-B378-F1F7-8D341C517A10}"/>
                </a:ext>
              </a:extLst>
            </p:cNvPr>
            <p:cNvSpPr/>
            <p:nvPr/>
          </p:nvSpPr>
          <p:spPr>
            <a:xfrm>
              <a:off x="552293" y="2895629"/>
              <a:ext cx="441193" cy="349966"/>
            </a:xfrm>
            <a:prstGeom prst="rect">
              <a:avLst/>
            </a:prstGeom>
            <a:solidFill>
              <a:schemeClr val="bg1">
                <a:lumMod val="50000"/>
              </a:schemeClr>
            </a:solidFill>
            <a:ln>
              <a:noFill/>
            </a:ln>
          </p:spPr>
          <p:txBody>
            <a:bodyPr wrap="square" lIns="36000" rIns="36000" anchor="ctr">
              <a:noAutofit/>
            </a:bodyPr>
            <a:lstStyle/>
            <a:p>
              <a:pPr algn="ctr" defTabSz="914400">
                <a:lnSpc>
                  <a:spcPct val="110000"/>
                </a:lnSpc>
              </a:pPr>
              <a:r>
                <a:rPr kumimoji="1" lang="ja-JP" altLang="en-US" sz="700" b="1" dirty="0">
                  <a:solidFill>
                    <a:schemeClr val="bg1"/>
                  </a:solidFill>
                  <a:latin typeface="Meiryo UI"/>
                  <a:ea typeface="Meiryo UI"/>
                </a:rPr>
                <a:t>給与支給</a:t>
              </a:r>
              <a:endParaRPr kumimoji="1" lang="en-US" altLang="ja-JP" sz="700" b="1" dirty="0">
                <a:solidFill>
                  <a:schemeClr val="bg1"/>
                </a:solidFill>
                <a:latin typeface="Meiryo UI"/>
                <a:ea typeface="Meiryo UI"/>
              </a:endParaRPr>
            </a:p>
            <a:p>
              <a:pPr algn="ctr" defTabSz="914400">
                <a:lnSpc>
                  <a:spcPct val="110000"/>
                </a:lnSpc>
              </a:pPr>
              <a:r>
                <a:rPr kumimoji="1" lang="ja-JP" altLang="en-US" sz="700" b="1" dirty="0">
                  <a:solidFill>
                    <a:schemeClr val="bg1"/>
                  </a:solidFill>
                  <a:latin typeface="Meiryo UI"/>
                  <a:ea typeface="Meiryo UI"/>
                </a:rPr>
                <a:t>総額</a:t>
              </a:r>
              <a:endParaRPr kumimoji="1" lang="en-US" altLang="ja-JP" sz="700" b="1" dirty="0">
                <a:solidFill>
                  <a:schemeClr val="bg1"/>
                </a:solidFill>
                <a:latin typeface="Meiryo UI"/>
                <a:ea typeface="Meiryo UI"/>
              </a:endParaRPr>
            </a:p>
          </p:txBody>
        </p:sp>
      </p:grpSp>
      <p:grpSp>
        <p:nvGrpSpPr>
          <p:cNvPr id="59" name="グループ化 58">
            <a:extLst>
              <a:ext uri="{FF2B5EF4-FFF2-40B4-BE49-F238E27FC236}">
                <a16:creationId xmlns:a16="http://schemas.microsoft.com/office/drawing/2014/main" id="{3CEB91E0-AFB3-7DAD-DEA9-B1ED3995A3A3}"/>
              </a:ext>
            </a:extLst>
          </p:cNvPr>
          <p:cNvGrpSpPr/>
          <p:nvPr/>
        </p:nvGrpSpPr>
        <p:grpSpPr>
          <a:xfrm>
            <a:off x="837325" y="4042186"/>
            <a:ext cx="1358184" cy="349996"/>
            <a:chOff x="552293" y="2895599"/>
            <a:chExt cx="1358184" cy="349996"/>
          </a:xfrm>
        </p:grpSpPr>
        <p:sp>
          <p:nvSpPr>
            <p:cNvPr id="60" name="正方形/長方形 59">
              <a:extLst>
                <a:ext uri="{FF2B5EF4-FFF2-40B4-BE49-F238E27FC236}">
                  <a16:creationId xmlns:a16="http://schemas.microsoft.com/office/drawing/2014/main" id="{0ED2C9E4-02FB-FA94-534B-A5B7AE0F0A55}"/>
                </a:ext>
              </a:extLst>
            </p:cNvPr>
            <p:cNvSpPr/>
            <p:nvPr/>
          </p:nvSpPr>
          <p:spPr>
            <a:xfrm>
              <a:off x="993486" y="2895600"/>
              <a:ext cx="240316" cy="348727"/>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en-US" altLang="ja-JP" sz="700" b="1" dirty="0">
                  <a:solidFill>
                    <a:schemeClr val="bg1"/>
                  </a:solidFill>
                  <a:latin typeface="Meiryo UI"/>
                  <a:ea typeface="Meiryo UI"/>
                </a:rPr>
                <a:t>or</a:t>
              </a:r>
              <a:endParaRPr kumimoji="1" lang="en-US" altLang="ja-JP" sz="700" b="1" dirty="0">
                <a:solidFill>
                  <a:schemeClr val="bg1"/>
                </a:solidFill>
                <a:latin typeface="Meiryo UI"/>
                <a:ea typeface="Meiryo UI"/>
              </a:endParaRPr>
            </a:p>
          </p:txBody>
        </p:sp>
        <p:sp>
          <p:nvSpPr>
            <p:cNvPr id="61" name="正方形/長方形 60">
              <a:extLst>
                <a:ext uri="{FF2B5EF4-FFF2-40B4-BE49-F238E27FC236}">
                  <a16:creationId xmlns:a16="http://schemas.microsoft.com/office/drawing/2014/main" id="{3BE2D8D3-ED8D-1D01-DABE-3C64672B3E71}"/>
                </a:ext>
              </a:extLst>
            </p:cNvPr>
            <p:cNvSpPr/>
            <p:nvPr/>
          </p:nvSpPr>
          <p:spPr>
            <a:xfrm>
              <a:off x="1170896" y="2895599"/>
              <a:ext cx="739581" cy="349495"/>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ja-JP" altLang="en-US" sz="700" b="1" dirty="0">
                  <a:solidFill>
                    <a:schemeClr val="bg1"/>
                  </a:solidFill>
                  <a:latin typeface="Meiryo UI"/>
                  <a:ea typeface="Meiryo UI"/>
                </a:rPr>
                <a:t>従業員及び</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役員の１人当たり </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給与支給総額</a:t>
              </a:r>
              <a:endParaRPr kumimoji="1" lang="en-US" altLang="ja-JP" sz="700" b="1" dirty="0">
                <a:solidFill>
                  <a:schemeClr val="bg1"/>
                </a:solidFill>
                <a:latin typeface="Meiryo UI"/>
                <a:ea typeface="Meiryo UI"/>
              </a:endParaRPr>
            </a:p>
          </p:txBody>
        </p:sp>
        <p:sp>
          <p:nvSpPr>
            <p:cNvPr id="62" name="正方形/長方形 61">
              <a:extLst>
                <a:ext uri="{FF2B5EF4-FFF2-40B4-BE49-F238E27FC236}">
                  <a16:creationId xmlns:a16="http://schemas.microsoft.com/office/drawing/2014/main" id="{B44BC364-32FA-7CC9-9C3E-68863AF0A209}"/>
                </a:ext>
              </a:extLst>
            </p:cNvPr>
            <p:cNvSpPr/>
            <p:nvPr/>
          </p:nvSpPr>
          <p:spPr>
            <a:xfrm>
              <a:off x="552293" y="2895629"/>
              <a:ext cx="441193" cy="349966"/>
            </a:xfrm>
            <a:prstGeom prst="rect">
              <a:avLst/>
            </a:prstGeom>
            <a:solidFill>
              <a:schemeClr val="bg1">
                <a:lumMod val="50000"/>
              </a:schemeClr>
            </a:solidFill>
            <a:ln>
              <a:noFill/>
            </a:ln>
          </p:spPr>
          <p:txBody>
            <a:bodyPr wrap="square" lIns="36000" rIns="36000" anchor="ctr">
              <a:noAutofit/>
            </a:bodyPr>
            <a:lstStyle/>
            <a:p>
              <a:pPr algn="ctr" defTabSz="914400">
                <a:lnSpc>
                  <a:spcPct val="110000"/>
                </a:lnSpc>
              </a:pPr>
              <a:r>
                <a:rPr kumimoji="1" lang="ja-JP" altLang="en-US" sz="700" b="1" dirty="0">
                  <a:solidFill>
                    <a:schemeClr val="bg1"/>
                  </a:solidFill>
                  <a:latin typeface="Meiryo UI"/>
                  <a:ea typeface="Meiryo UI"/>
                </a:rPr>
                <a:t>給与支給</a:t>
              </a:r>
              <a:endParaRPr kumimoji="1" lang="en-US" altLang="ja-JP" sz="700" b="1" dirty="0">
                <a:solidFill>
                  <a:schemeClr val="bg1"/>
                </a:solidFill>
                <a:latin typeface="Meiryo UI"/>
                <a:ea typeface="Meiryo UI"/>
              </a:endParaRPr>
            </a:p>
            <a:p>
              <a:pPr algn="ctr" defTabSz="914400">
                <a:lnSpc>
                  <a:spcPct val="110000"/>
                </a:lnSpc>
              </a:pPr>
              <a:r>
                <a:rPr kumimoji="1" lang="ja-JP" altLang="en-US" sz="700" b="1" dirty="0">
                  <a:solidFill>
                    <a:schemeClr val="bg1"/>
                  </a:solidFill>
                  <a:latin typeface="Meiryo UI"/>
                  <a:ea typeface="Meiryo UI"/>
                </a:rPr>
                <a:t>総額</a:t>
              </a:r>
              <a:endParaRPr kumimoji="1" lang="en-US" altLang="ja-JP" sz="700" b="1" dirty="0">
                <a:solidFill>
                  <a:schemeClr val="bg1"/>
                </a:solidFill>
                <a:latin typeface="Meiryo UI"/>
                <a:ea typeface="Meiryo UI"/>
              </a:endParaRPr>
            </a:p>
          </p:txBody>
        </p:sp>
      </p:grpSp>
      <p:grpSp>
        <p:nvGrpSpPr>
          <p:cNvPr id="63" name="グループ化 62">
            <a:extLst>
              <a:ext uri="{FF2B5EF4-FFF2-40B4-BE49-F238E27FC236}">
                <a16:creationId xmlns:a16="http://schemas.microsoft.com/office/drawing/2014/main" id="{A87D831C-2332-ABEF-BA7E-637B2EBD5CB1}"/>
              </a:ext>
            </a:extLst>
          </p:cNvPr>
          <p:cNvGrpSpPr/>
          <p:nvPr/>
        </p:nvGrpSpPr>
        <p:grpSpPr>
          <a:xfrm>
            <a:off x="831856" y="4417369"/>
            <a:ext cx="1358184" cy="349996"/>
            <a:chOff x="552293" y="2895599"/>
            <a:chExt cx="1358184" cy="349996"/>
          </a:xfrm>
        </p:grpSpPr>
        <p:sp>
          <p:nvSpPr>
            <p:cNvPr id="64" name="正方形/長方形 63">
              <a:extLst>
                <a:ext uri="{FF2B5EF4-FFF2-40B4-BE49-F238E27FC236}">
                  <a16:creationId xmlns:a16="http://schemas.microsoft.com/office/drawing/2014/main" id="{0C48B769-C3BA-4BAC-3EE5-87DDBB6786EF}"/>
                </a:ext>
              </a:extLst>
            </p:cNvPr>
            <p:cNvSpPr/>
            <p:nvPr/>
          </p:nvSpPr>
          <p:spPr>
            <a:xfrm>
              <a:off x="993486" y="2895600"/>
              <a:ext cx="240316" cy="348727"/>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en-US" altLang="ja-JP" sz="700" b="1" dirty="0">
                  <a:solidFill>
                    <a:schemeClr val="bg1"/>
                  </a:solidFill>
                  <a:latin typeface="Meiryo UI"/>
                  <a:ea typeface="Meiryo UI"/>
                </a:rPr>
                <a:t>or</a:t>
              </a:r>
              <a:endParaRPr kumimoji="1" lang="en-US" altLang="ja-JP" sz="700" b="1" dirty="0">
                <a:solidFill>
                  <a:schemeClr val="bg1"/>
                </a:solidFill>
                <a:latin typeface="Meiryo UI"/>
                <a:ea typeface="Meiryo UI"/>
              </a:endParaRPr>
            </a:p>
          </p:txBody>
        </p:sp>
        <p:sp>
          <p:nvSpPr>
            <p:cNvPr id="65" name="正方形/長方形 64">
              <a:extLst>
                <a:ext uri="{FF2B5EF4-FFF2-40B4-BE49-F238E27FC236}">
                  <a16:creationId xmlns:a16="http://schemas.microsoft.com/office/drawing/2014/main" id="{133F3379-D715-CD23-5D3D-E427E20D873A}"/>
                </a:ext>
              </a:extLst>
            </p:cNvPr>
            <p:cNvSpPr/>
            <p:nvPr/>
          </p:nvSpPr>
          <p:spPr>
            <a:xfrm>
              <a:off x="1170896" y="2895599"/>
              <a:ext cx="739581" cy="349495"/>
            </a:xfrm>
            <a:prstGeom prst="rect">
              <a:avLst/>
            </a:prstGeom>
            <a:solidFill>
              <a:schemeClr val="bg1">
                <a:lumMod val="50000"/>
              </a:schemeClr>
            </a:solidFill>
            <a:ln>
              <a:noFill/>
            </a:ln>
          </p:spPr>
          <p:txBody>
            <a:bodyPr wrap="square" lIns="36000" rIns="36000" anchor="ctr">
              <a:noAutofit/>
            </a:bodyPr>
            <a:lstStyle/>
            <a:p>
              <a:pPr defTabSz="914400">
                <a:lnSpc>
                  <a:spcPct val="110000"/>
                </a:lnSpc>
              </a:pPr>
              <a:r>
                <a:rPr lang="ja-JP" altLang="en-US" sz="700" b="1" dirty="0">
                  <a:solidFill>
                    <a:schemeClr val="bg1"/>
                  </a:solidFill>
                  <a:latin typeface="Meiryo UI"/>
                  <a:ea typeface="Meiryo UI"/>
                </a:rPr>
                <a:t>従業員及び</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役員の１人当たり </a:t>
              </a:r>
              <a:endParaRPr lang="en-US" altLang="ja-JP" sz="700" b="1" dirty="0">
                <a:solidFill>
                  <a:schemeClr val="bg1"/>
                </a:solidFill>
                <a:latin typeface="Meiryo UI"/>
                <a:ea typeface="Meiryo UI"/>
              </a:endParaRPr>
            </a:p>
            <a:p>
              <a:pPr defTabSz="914400">
                <a:lnSpc>
                  <a:spcPct val="110000"/>
                </a:lnSpc>
              </a:pPr>
              <a:r>
                <a:rPr lang="ja-JP" altLang="en-US" sz="700" b="1" dirty="0">
                  <a:solidFill>
                    <a:schemeClr val="bg1"/>
                  </a:solidFill>
                  <a:latin typeface="Meiryo UI"/>
                  <a:ea typeface="Meiryo UI"/>
                </a:rPr>
                <a:t>給与支給総額</a:t>
              </a:r>
              <a:endParaRPr kumimoji="1" lang="en-US" altLang="ja-JP" sz="700" b="1" dirty="0">
                <a:solidFill>
                  <a:schemeClr val="bg1"/>
                </a:solidFill>
                <a:latin typeface="Meiryo UI"/>
                <a:ea typeface="Meiryo UI"/>
              </a:endParaRPr>
            </a:p>
          </p:txBody>
        </p:sp>
        <p:sp>
          <p:nvSpPr>
            <p:cNvPr id="66" name="正方形/長方形 65">
              <a:extLst>
                <a:ext uri="{FF2B5EF4-FFF2-40B4-BE49-F238E27FC236}">
                  <a16:creationId xmlns:a16="http://schemas.microsoft.com/office/drawing/2014/main" id="{1D52CC2C-6EFE-3AEC-2C7D-DEFD8976C299}"/>
                </a:ext>
              </a:extLst>
            </p:cNvPr>
            <p:cNvSpPr/>
            <p:nvPr/>
          </p:nvSpPr>
          <p:spPr>
            <a:xfrm>
              <a:off x="552293" y="2895629"/>
              <a:ext cx="441193" cy="349966"/>
            </a:xfrm>
            <a:prstGeom prst="rect">
              <a:avLst/>
            </a:prstGeom>
            <a:solidFill>
              <a:schemeClr val="bg1">
                <a:lumMod val="50000"/>
              </a:schemeClr>
            </a:solidFill>
            <a:ln>
              <a:noFill/>
            </a:ln>
          </p:spPr>
          <p:txBody>
            <a:bodyPr wrap="square" lIns="36000" rIns="36000" anchor="ctr">
              <a:noAutofit/>
            </a:bodyPr>
            <a:lstStyle/>
            <a:p>
              <a:pPr algn="ctr" defTabSz="914400">
                <a:lnSpc>
                  <a:spcPct val="110000"/>
                </a:lnSpc>
              </a:pPr>
              <a:r>
                <a:rPr kumimoji="1" lang="ja-JP" altLang="en-US" sz="700" b="1" dirty="0">
                  <a:solidFill>
                    <a:schemeClr val="bg1"/>
                  </a:solidFill>
                  <a:latin typeface="Meiryo UI"/>
                  <a:ea typeface="Meiryo UI"/>
                </a:rPr>
                <a:t>給与支給</a:t>
              </a:r>
              <a:endParaRPr kumimoji="1" lang="en-US" altLang="ja-JP" sz="700" b="1" dirty="0">
                <a:solidFill>
                  <a:schemeClr val="bg1"/>
                </a:solidFill>
                <a:latin typeface="Meiryo UI"/>
                <a:ea typeface="Meiryo UI"/>
              </a:endParaRPr>
            </a:p>
            <a:p>
              <a:pPr algn="ctr" defTabSz="914400">
                <a:lnSpc>
                  <a:spcPct val="110000"/>
                </a:lnSpc>
              </a:pPr>
              <a:r>
                <a:rPr kumimoji="1" lang="ja-JP" altLang="en-US" sz="700" b="1" dirty="0">
                  <a:solidFill>
                    <a:schemeClr val="bg1"/>
                  </a:solidFill>
                  <a:latin typeface="Meiryo UI"/>
                  <a:ea typeface="Meiryo UI"/>
                </a:rPr>
                <a:t>総額</a:t>
              </a:r>
              <a:endParaRPr kumimoji="1" lang="en-US" altLang="ja-JP" sz="700" b="1" dirty="0">
                <a:solidFill>
                  <a:schemeClr val="bg1"/>
                </a:solidFill>
                <a:latin typeface="Meiryo UI"/>
                <a:ea typeface="Meiryo UI"/>
              </a:endParaRPr>
            </a:p>
          </p:txBody>
        </p:sp>
      </p:grpSp>
      <p:sp>
        <p:nvSpPr>
          <p:cNvPr id="44" name="楕円 43">
            <a:extLst>
              <a:ext uri="{FF2B5EF4-FFF2-40B4-BE49-F238E27FC236}">
                <a16:creationId xmlns:a16="http://schemas.microsoft.com/office/drawing/2014/main" id="{F55025F2-C420-33FF-1941-82F6AD611927}"/>
              </a:ext>
            </a:extLst>
          </p:cNvPr>
          <p:cNvSpPr/>
          <p:nvPr/>
        </p:nvSpPr>
        <p:spPr>
          <a:xfrm>
            <a:off x="1477180" y="2912731"/>
            <a:ext cx="630270" cy="354382"/>
          </a:xfrm>
          <a:prstGeom prst="ellipse">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楕円 42">
            <a:extLst>
              <a:ext uri="{FF2B5EF4-FFF2-40B4-BE49-F238E27FC236}">
                <a16:creationId xmlns:a16="http://schemas.microsoft.com/office/drawing/2014/main" id="{A8021525-6B83-0A44-A05C-67FD65ADFE53}"/>
              </a:ext>
            </a:extLst>
          </p:cNvPr>
          <p:cNvSpPr/>
          <p:nvPr/>
        </p:nvSpPr>
        <p:spPr>
          <a:xfrm>
            <a:off x="1488382" y="3302002"/>
            <a:ext cx="630270" cy="354382"/>
          </a:xfrm>
          <a:prstGeom prst="ellipse">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楕円 44">
            <a:extLst>
              <a:ext uri="{FF2B5EF4-FFF2-40B4-BE49-F238E27FC236}">
                <a16:creationId xmlns:a16="http://schemas.microsoft.com/office/drawing/2014/main" id="{D35A9985-DEB1-9AC0-17EB-1767B130DDD7}"/>
              </a:ext>
            </a:extLst>
          </p:cNvPr>
          <p:cNvSpPr/>
          <p:nvPr/>
        </p:nvSpPr>
        <p:spPr>
          <a:xfrm>
            <a:off x="799405" y="2550724"/>
            <a:ext cx="630270" cy="354382"/>
          </a:xfrm>
          <a:prstGeom prst="ellipse">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B78B6279-FF73-334B-0F58-1BA643F53301}"/>
              </a:ext>
            </a:extLst>
          </p:cNvPr>
          <p:cNvSpPr txBox="1"/>
          <p:nvPr/>
        </p:nvSpPr>
        <p:spPr>
          <a:xfrm>
            <a:off x="2461661" y="2501789"/>
            <a:ext cx="4923322" cy="369332"/>
          </a:xfrm>
          <a:prstGeom prst="rect">
            <a:avLst/>
          </a:prstGeom>
          <a:noFill/>
        </p:spPr>
        <p:txBody>
          <a:bodyPr wrap="square">
            <a:spAutoFit/>
          </a:bodyPr>
          <a:lstStyle/>
          <a:p>
            <a:endParaRPr kumimoji="1" lang="ja-JP" altLang="en-US" sz="1800" dirty="0">
              <a:latin typeface="Meiryo UI" panose="020B0604030504040204" pitchFamily="50" charset="-128"/>
              <a:ea typeface="Meiryo UI" panose="020B0604030504040204" pitchFamily="50" charset="-128"/>
            </a:endParaRPr>
          </a:p>
        </p:txBody>
      </p:sp>
      <p:sp>
        <p:nvSpPr>
          <p:cNvPr id="14" name="テキスト ボックス 13">
            <a:extLst>
              <a:ext uri="{FF2B5EF4-FFF2-40B4-BE49-F238E27FC236}">
                <a16:creationId xmlns:a16="http://schemas.microsoft.com/office/drawing/2014/main" id="{78C5B21C-2B65-BCB4-7EDB-1E2489912F02}"/>
              </a:ext>
            </a:extLst>
          </p:cNvPr>
          <p:cNvSpPr txBox="1"/>
          <p:nvPr/>
        </p:nvSpPr>
        <p:spPr>
          <a:xfrm>
            <a:off x="-38778" y="1215716"/>
            <a:ext cx="9249321" cy="338554"/>
          </a:xfrm>
          <a:prstGeom prst="rect">
            <a:avLst/>
          </a:prstGeom>
          <a:noFill/>
        </p:spPr>
        <p:txBody>
          <a:bodyPr wrap="square">
            <a:spAutoFit/>
          </a:bodyPr>
          <a:lstStyle/>
          <a:p>
            <a:pPr defTabSz="742950"/>
            <a:r>
              <a:rPr kumimoji="1" lang="en-US" altLang="ja-JP" sz="1600" dirty="0">
                <a:solidFill>
                  <a:srgbClr val="FF0000"/>
                </a:solidFill>
                <a:latin typeface="Meiryo UI" panose="020B0604030504040204" pitchFamily="50" charset="-128"/>
                <a:ea typeface="Meiryo UI" panose="020B0604030504040204" pitchFamily="50" charset="-128"/>
              </a:rPr>
              <a:t>【</a:t>
            </a:r>
            <a:r>
              <a:rPr kumimoji="1" lang="ja-JP" altLang="en-US" sz="1600" dirty="0">
                <a:solidFill>
                  <a:srgbClr val="FF0000"/>
                </a:solidFill>
                <a:latin typeface="Meiryo UI" panose="020B0604030504040204" pitchFamily="50" charset="-128"/>
                <a:ea typeface="Meiryo UI" panose="020B0604030504040204" pitchFamily="50" charset="-128"/>
              </a:rPr>
              <a:t>コンソーシアムの場合</a:t>
            </a:r>
            <a:r>
              <a:rPr kumimoji="1" lang="en-US" altLang="ja-JP" sz="1600" dirty="0">
                <a:solidFill>
                  <a:srgbClr val="FF0000"/>
                </a:solidFill>
                <a:latin typeface="Meiryo UI" panose="020B0604030504040204" pitchFamily="50" charset="-128"/>
                <a:ea typeface="Meiryo UI" panose="020B0604030504040204" pitchFamily="50" charset="-128"/>
              </a:rPr>
              <a:t>】</a:t>
            </a:r>
            <a:endParaRPr kumimoji="1" lang="ja-JP" altLang="en-US" sz="1600" dirty="0">
              <a:solidFill>
                <a:srgbClr val="FF0000"/>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9EBB0E23-F625-36A3-76B0-35C83FFF057A}"/>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dirty="0">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dirty="0">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dirty="0">
                <a:solidFill>
                  <a:srgbClr val="FF0000"/>
                </a:solidFill>
                <a:latin typeface="Meiryo UI" panose="020B0604030504040204" pitchFamily="50" charset="-128"/>
                <a:ea typeface="Meiryo UI" panose="020B0604030504040204" pitchFamily="50" charset="-128"/>
              </a:rPr>
              <a:t>記載してください</a:t>
            </a:r>
          </a:p>
        </p:txBody>
      </p:sp>
    </p:spTree>
    <p:extLst>
      <p:ext uri="{BB962C8B-B14F-4D97-AF65-F5344CB8AC3E}">
        <p14:creationId xmlns:p14="http://schemas.microsoft.com/office/powerpoint/2010/main" val="3641527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正方形/長方形 47">
            <a:extLst>
              <a:ext uri="{FF2B5EF4-FFF2-40B4-BE49-F238E27FC236}">
                <a16:creationId xmlns:a16="http://schemas.microsoft.com/office/drawing/2014/main" id="{2C4827C2-B46D-2D6E-627F-224EF5EBFD07}"/>
              </a:ext>
            </a:extLst>
          </p:cNvPr>
          <p:cNvSpPr/>
          <p:nvPr/>
        </p:nvSpPr>
        <p:spPr>
          <a:xfrm>
            <a:off x="99632" y="2636959"/>
            <a:ext cx="8828457" cy="3410413"/>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dirty="0">
                <a:solidFill>
                  <a:prstClr val="black"/>
                </a:solidFill>
                <a:latin typeface="Meiryo UI" panose="020B0604030504040204" pitchFamily="50" charset="-128"/>
                <a:ea typeface="Meiryo UI" panose="020B0604030504040204" pitchFamily="50" charset="-128"/>
              </a:rPr>
              <a:t>詳細</a:t>
            </a:r>
          </a:p>
          <a:p>
            <a:pPr>
              <a:spcAft>
                <a:spcPts val="600"/>
              </a:spcAft>
            </a:pPr>
            <a:endParaRPr kumimoji="1" lang="en-US" altLang="ja-JP"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5946075"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 </a:t>
            </a:r>
            <a:r>
              <a:rPr lang="ja-JP" altLang="en-US" sz="1200" dirty="0">
                <a:solidFill>
                  <a:schemeClr val="tx2"/>
                </a:solidFill>
                <a:latin typeface="Meiryo UI" panose="020B0604030504040204" pitchFamily="50" charset="-128"/>
                <a:ea typeface="Meiryo UI" panose="020B0604030504040204" pitchFamily="50" charset="-128"/>
                <a:cs typeface="+mn-cs"/>
              </a:rPr>
              <a:t>／参加企業や地域企業への波及効果（</a:t>
            </a:r>
            <a:r>
              <a:rPr lang="en-US" altLang="ja-JP" sz="1200" dirty="0">
                <a:solidFill>
                  <a:schemeClr val="tx2"/>
                </a:solidFill>
                <a:latin typeface="Meiryo UI" panose="020B0604030504040204" pitchFamily="50" charset="-128"/>
                <a:ea typeface="Meiryo UI" panose="020B0604030504040204" pitchFamily="50" charset="-128"/>
                <a:cs typeface="+mn-cs"/>
              </a:rPr>
              <a:t>1.</a:t>
            </a:r>
            <a:r>
              <a:rPr lang="ja-JP" altLang="en-US" sz="1200" dirty="0">
                <a:solidFill>
                  <a:schemeClr val="tx2"/>
                </a:solidFill>
                <a:latin typeface="Meiryo UI" panose="020B0604030504040204" pitchFamily="50" charset="-128"/>
                <a:ea typeface="Meiryo UI" panose="020B0604030504040204" pitchFamily="50" charset="-128"/>
                <a:cs typeface="+mn-cs"/>
              </a:rPr>
              <a:t>サプライチェーン）</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pSp>
        <p:nvGrpSpPr>
          <p:cNvPr id="5" name="グループ化 4">
            <a:extLst>
              <a:ext uri="{FF2B5EF4-FFF2-40B4-BE49-F238E27FC236}">
                <a16:creationId xmlns:a16="http://schemas.microsoft.com/office/drawing/2014/main" id="{B66A1442-C122-A50A-5769-7B8B014899B9}"/>
              </a:ext>
            </a:extLst>
          </p:cNvPr>
          <p:cNvGrpSpPr/>
          <p:nvPr/>
        </p:nvGrpSpPr>
        <p:grpSpPr>
          <a:xfrm>
            <a:off x="425237" y="2963324"/>
            <a:ext cx="1122079" cy="1790848"/>
            <a:chOff x="1275544" y="2543914"/>
            <a:chExt cx="1122079" cy="1790848"/>
          </a:xfrm>
        </p:grpSpPr>
        <p:sp>
          <p:nvSpPr>
            <p:cNvPr id="6" name="正方形/長方形 5">
              <a:extLst>
                <a:ext uri="{FF2B5EF4-FFF2-40B4-BE49-F238E27FC236}">
                  <a16:creationId xmlns:a16="http://schemas.microsoft.com/office/drawing/2014/main" id="{88A7143A-2150-456B-6E3E-5E64F9116B82}"/>
                </a:ext>
              </a:extLst>
            </p:cNvPr>
            <p:cNvSpPr/>
            <p:nvPr/>
          </p:nvSpPr>
          <p:spPr>
            <a:xfrm>
              <a:off x="1275544"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7" name="正方形/長方形 6">
              <a:extLst>
                <a:ext uri="{FF2B5EF4-FFF2-40B4-BE49-F238E27FC236}">
                  <a16:creationId xmlns:a16="http://schemas.microsoft.com/office/drawing/2014/main" id="{1DFB4905-0109-6F70-0083-D579719F6B05}"/>
                </a:ext>
              </a:extLst>
            </p:cNvPr>
            <p:cNvSpPr/>
            <p:nvPr/>
          </p:nvSpPr>
          <p:spPr>
            <a:xfrm>
              <a:off x="1275544"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8" name="正方形/長方形 7">
              <a:extLst>
                <a:ext uri="{FF2B5EF4-FFF2-40B4-BE49-F238E27FC236}">
                  <a16:creationId xmlns:a16="http://schemas.microsoft.com/office/drawing/2014/main" id="{DD87EDDD-F280-650D-18BD-05D4A9784BB8}"/>
                </a:ext>
              </a:extLst>
            </p:cNvPr>
            <p:cNvSpPr/>
            <p:nvPr/>
          </p:nvSpPr>
          <p:spPr>
            <a:xfrm>
              <a:off x="1275544" y="2543914"/>
              <a:ext cx="1122079" cy="62419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材料メーカー</a:t>
              </a:r>
              <a:endParaRPr kumimoji="1" lang="en-US" altLang="ja-JP" sz="1200" b="1" kern="100"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工具メーカー</a:t>
              </a:r>
              <a:endParaRPr lang="ja-JP" altLang="ja-JP" sz="1200" b="1" i="0" u="none" strike="noStrike" dirty="0">
                <a:solidFill>
                  <a:schemeClr val="bg1"/>
                </a:solidFill>
                <a:effectLst/>
                <a:latin typeface="Arial" panose="020B0604020202020204" pitchFamily="34" charset="0"/>
                <a:ea typeface="Meiryo UI" panose="020B0604030504040204" pitchFamily="50" charset="-128"/>
              </a:endParaRPr>
            </a:p>
          </p:txBody>
        </p:sp>
      </p:grpSp>
      <p:grpSp>
        <p:nvGrpSpPr>
          <p:cNvPr id="9" name="グループ化 8">
            <a:extLst>
              <a:ext uri="{FF2B5EF4-FFF2-40B4-BE49-F238E27FC236}">
                <a16:creationId xmlns:a16="http://schemas.microsoft.com/office/drawing/2014/main" id="{4D42BA44-D99D-BDB0-F499-39914E688264}"/>
              </a:ext>
            </a:extLst>
          </p:cNvPr>
          <p:cNvGrpSpPr/>
          <p:nvPr/>
        </p:nvGrpSpPr>
        <p:grpSpPr>
          <a:xfrm>
            <a:off x="2075922" y="3318115"/>
            <a:ext cx="1122080" cy="1436058"/>
            <a:chOff x="2949360" y="2898704"/>
            <a:chExt cx="1122080" cy="1436058"/>
          </a:xfrm>
        </p:grpSpPr>
        <p:sp>
          <p:nvSpPr>
            <p:cNvPr id="10" name="正方形/長方形 9">
              <a:extLst>
                <a:ext uri="{FF2B5EF4-FFF2-40B4-BE49-F238E27FC236}">
                  <a16:creationId xmlns:a16="http://schemas.microsoft.com/office/drawing/2014/main" id="{F009D8A7-6635-9295-9660-557B27633FD7}"/>
                </a:ext>
              </a:extLst>
            </p:cNvPr>
            <p:cNvSpPr/>
            <p:nvPr/>
          </p:nvSpPr>
          <p:spPr>
            <a:xfrm>
              <a:off x="2949360"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11" name="正方形/長方形 10">
              <a:extLst>
                <a:ext uri="{FF2B5EF4-FFF2-40B4-BE49-F238E27FC236}">
                  <a16:creationId xmlns:a16="http://schemas.microsoft.com/office/drawing/2014/main" id="{E583E063-FF22-E82E-BD0F-5B5CD8F6BB98}"/>
                </a:ext>
              </a:extLst>
            </p:cNvPr>
            <p:cNvSpPr/>
            <p:nvPr/>
          </p:nvSpPr>
          <p:spPr>
            <a:xfrm>
              <a:off x="2949360"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B</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12" name="正方形/長方形 11">
              <a:extLst>
                <a:ext uri="{FF2B5EF4-FFF2-40B4-BE49-F238E27FC236}">
                  <a16:creationId xmlns:a16="http://schemas.microsoft.com/office/drawing/2014/main" id="{6992A283-940F-E96C-5449-C1DD41556D14}"/>
                </a:ext>
              </a:extLst>
            </p:cNvPr>
            <p:cNvSpPr/>
            <p:nvPr/>
          </p:nvSpPr>
          <p:spPr>
            <a:xfrm>
              <a:off x="2949361"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３次メーカー</a:t>
              </a:r>
              <a:endParaRPr lang="ja-JP" altLang="ja-JP" sz="1200" b="1" i="0" u="none" strike="noStrike" dirty="0">
                <a:solidFill>
                  <a:schemeClr val="bg1"/>
                </a:solidFill>
                <a:effectLst/>
                <a:latin typeface="Arial" panose="020B0604020202020204" pitchFamily="34" charset="0"/>
                <a:ea typeface="Meiryo UI" panose="020B0604030504040204" pitchFamily="50" charset="-128"/>
              </a:endParaRPr>
            </a:p>
          </p:txBody>
        </p:sp>
      </p:grpSp>
      <p:grpSp>
        <p:nvGrpSpPr>
          <p:cNvPr id="13" name="グループ化 12">
            <a:extLst>
              <a:ext uri="{FF2B5EF4-FFF2-40B4-BE49-F238E27FC236}">
                <a16:creationId xmlns:a16="http://schemas.microsoft.com/office/drawing/2014/main" id="{C12ECAF2-9083-A589-256A-B96FF2280D11}"/>
              </a:ext>
            </a:extLst>
          </p:cNvPr>
          <p:cNvGrpSpPr/>
          <p:nvPr/>
        </p:nvGrpSpPr>
        <p:grpSpPr>
          <a:xfrm>
            <a:off x="4010961" y="3318115"/>
            <a:ext cx="1122079" cy="852731"/>
            <a:chOff x="4623177" y="2898704"/>
            <a:chExt cx="1122079" cy="852731"/>
          </a:xfrm>
        </p:grpSpPr>
        <p:sp>
          <p:nvSpPr>
            <p:cNvPr id="14" name="正方形/長方形 13">
              <a:extLst>
                <a:ext uri="{FF2B5EF4-FFF2-40B4-BE49-F238E27FC236}">
                  <a16:creationId xmlns:a16="http://schemas.microsoft.com/office/drawing/2014/main" id="{82DAA466-063E-0F47-2F90-2FA1A8AE9C45}"/>
                </a:ext>
              </a:extLst>
            </p:cNvPr>
            <p:cNvSpPr/>
            <p:nvPr/>
          </p:nvSpPr>
          <p:spPr>
            <a:xfrm>
              <a:off x="4623177"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20" name="正方形/長方形 19">
              <a:extLst>
                <a:ext uri="{FF2B5EF4-FFF2-40B4-BE49-F238E27FC236}">
                  <a16:creationId xmlns:a16="http://schemas.microsoft.com/office/drawing/2014/main" id="{DC88E8D2-E45E-C7BE-7C54-414AD317D974}"/>
                </a:ext>
              </a:extLst>
            </p:cNvPr>
            <p:cNvSpPr/>
            <p:nvPr/>
          </p:nvSpPr>
          <p:spPr>
            <a:xfrm>
              <a:off x="4623177"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２次メーカー</a:t>
              </a:r>
              <a:endParaRPr lang="ja-JP" altLang="ja-JP" sz="1200" b="1" i="0" u="none" strike="noStrike" dirty="0">
                <a:solidFill>
                  <a:schemeClr val="bg1"/>
                </a:solidFill>
                <a:effectLst/>
                <a:latin typeface="Arial" panose="020B0604020202020204" pitchFamily="34" charset="0"/>
                <a:ea typeface="Meiryo UI" panose="020B0604030504040204" pitchFamily="50" charset="-128"/>
              </a:endParaRPr>
            </a:p>
          </p:txBody>
        </p:sp>
      </p:grpSp>
      <p:grpSp>
        <p:nvGrpSpPr>
          <p:cNvPr id="21" name="グループ化 20">
            <a:extLst>
              <a:ext uri="{FF2B5EF4-FFF2-40B4-BE49-F238E27FC236}">
                <a16:creationId xmlns:a16="http://schemas.microsoft.com/office/drawing/2014/main" id="{1DB75332-DFBF-B061-F0C2-DF99B9B68CD8}"/>
              </a:ext>
            </a:extLst>
          </p:cNvPr>
          <p:cNvGrpSpPr/>
          <p:nvPr/>
        </p:nvGrpSpPr>
        <p:grpSpPr>
          <a:xfrm>
            <a:off x="5945999" y="3318115"/>
            <a:ext cx="1122079" cy="1436057"/>
            <a:chOff x="6296993" y="2898704"/>
            <a:chExt cx="1122079" cy="1436057"/>
          </a:xfrm>
        </p:grpSpPr>
        <p:sp>
          <p:nvSpPr>
            <p:cNvPr id="22" name="正方形/長方形 21">
              <a:extLst>
                <a:ext uri="{FF2B5EF4-FFF2-40B4-BE49-F238E27FC236}">
                  <a16:creationId xmlns:a16="http://schemas.microsoft.com/office/drawing/2014/main" id="{87C93102-6EC4-0DE5-8D2B-2EC4FDFBA26D}"/>
                </a:ext>
              </a:extLst>
            </p:cNvPr>
            <p:cNvSpPr/>
            <p:nvPr/>
          </p:nvSpPr>
          <p:spPr>
            <a:xfrm>
              <a:off x="6296993" y="3301390"/>
              <a:ext cx="1122079" cy="103337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dirty="0">
                  <a:solidFill>
                    <a:srgbClr val="000000"/>
                  </a:solidFill>
                  <a:effectLst/>
                  <a:latin typeface="Meiryo UI" panose="020B0604030504040204" pitchFamily="50" charset="-128"/>
                  <a:ea typeface="Meiryo UI" panose="020B0604030504040204" pitchFamily="50" charset="-128"/>
                </a:rPr>
                <a:t>xx</a:t>
              </a:r>
              <a:r>
                <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23" name="正方形/長方形 22">
              <a:extLst>
                <a:ext uri="{FF2B5EF4-FFF2-40B4-BE49-F238E27FC236}">
                  <a16:creationId xmlns:a16="http://schemas.microsoft.com/office/drawing/2014/main" id="{49885BA3-82A0-B01A-131B-394038F77066}"/>
                </a:ext>
              </a:extLst>
            </p:cNvPr>
            <p:cNvSpPr/>
            <p:nvPr/>
          </p:nvSpPr>
          <p:spPr>
            <a:xfrm>
              <a:off x="6296993" y="2898704"/>
              <a:ext cx="1122079"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１次メーカー</a:t>
              </a:r>
              <a:endParaRPr lang="ja-JP" altLang="ja-JP" sz="1200" b="1" i="0" u="none" strike="noStrike" dirty="0">
                <a:solidFill>
                  <a:schemeClr val="bg1"/>
                </a:solidFill>
                <a:effectLst/>
                <a:latin typeface="Arial" panose="020B0604020202020204" pitchFamily="34" charset="0"/>
                <a:ea typeface="Meiryo UI" panose="020B0604030504040204" pitchFamily="50" charset="-128"/>
              </a:endParaRPr>
            </a:p>
          </p:txBody>
        </p:sp>
      </p:grpSp>
      <p:grpSp>
        <p:nvGrpSpPr>
          <p:cNvPr id="24" name="グループ化 23">
            <a:extLst>
              <a:ext uri="{FF2B5EF4-FFF2-40B4-BE49-F238E27FC236}">
                <a16:creationId xmlns:a16="http://schemas.microsoft.com/office/drawing/2014/main" id="{46A0A19E-554B-AB1C-546D-E326369D6C62}"/>
              </a:ext>
            </a:extLst>
          </p:cNvPr>
          <p:cNvGrpSpPr/>
          <p:nvPr/>
        </p:nvGrpSpPr>
        <p:grpSpPr>
          <a:xfrm>
            <a:off x="7596681" y="2963324"/>
            <a:ext cx="1122082" cy="1790848"/>
            <a:chOff x="8267912" y="2543914"/>
            <a:chExt cx="1122082" cy="1790848"/>
          </a:xfrm>
        </p:grpSpPr>
        <p:sp>
          <p:nvSpPr>
            <p:cNvPr id="25" name="正方形/長方形 24">
              <a:extLst>
                <a:ext uri="{FF2B5EF4-FFF2-40B4-BE49-F238E27FC236}">
                  <a16:creationId xmlns:a16="http://schemas.microsoft.com/office/drawing/2014/main" id="{7E3FBD74-553C-B79B-2C4F-85F9A1FAE288}"/>
                </a:ext>
              </a:extLst>
            </p:cNvPr>
            <p:cNvSpPr/>
            <p:nvPr/>
          </p:nvSpPr>
          <p:spPr>
            <a:xfrm>
              <a:off x="8267915" y="330139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D</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26" name="正方形/長方形 25">
              <a:extLst>
                <a:ext uri="{FF2B5EF4-FFF2-40B4-BE49-F238E27FC236}">
                  <a16:creationId xmlns:a16="http://schemas.microsoft.com/office/drawing/2014/main" id="{0B71D4B0-38A5-5430-41E5-6D52F9708B65}"/>
                </a:ext>
              </a:extLst>
            </p:cNvPr>
            <p:cNvSpPr/>
            <p:nvPr/>
          </p:nvSpPr>
          <p:spPr>
            <a:xfrm>
              <a:off x="8267915" y="3884718"/>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E</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27" name="正方形/長方形 26">
              <a:extLst>
                <a:ext uri="{FF2B5EF4-FFF2-40B4-BE49-F238E27FC236}">
                  <a16:creationId xmlns:a16="http://schemas.microsoft.com/office/drawing/2014/main" id="{60B20EDF-297B-EE52-DDB3-4351A42C9C6B}"/>
                </a:ext>
              </a:extLst>
            </p:cNvPr>
            <p:cNvSpPr/>
            <p:nvPr/>
          </p:nvSpPr>
          <p:spPr>
            <a:xfrm>
              <a:off x="8267912" y="2543914"/>
              <a:ext cx="1122079" cy="62419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b="1" i="0" u="none" strike="noStrike" dirty="0">
                  <a:solidFill>
                    <a:schemeClr val="bg1"/>
                  </a:solidFill>
                  <a:effectLst/>
                  <a:latin typeface="Arial" panose="020B0604020202020204" pitchFamily="34" charset="0"/>
                  <a:ea typeface="Meiryo UI" panose="020B0604030504040204" pitchFamily="50" charset="-128"/>
                </a:rPr>
                <a:t>完成車</a:t>
              </a:r>
              <a:endParaRPr lang="en-US" altLang="ja-JP" sz="1200" b="1" i="0" u="none" strike="noStrike" dirty="0">
                <a:solidFill>
                  <a:schemeClr val="bg1"/>
                </a:solidFill>
                <a:effectLst/>
                <a:latin typeface="Arial" panose="020B0604020202020204" pitchFamily="34" charset="0"/>
                <a:ea typeface="Meiryo UI" panose="020B0604030504040204" pitchFamily="50" charset="-128"/>
              </a:endParaRPr>
            </a:p>
            <a:p>
              <a:pPr marL="0" marR="45720" indent="128016" algn="ctr" rtl="0" eaLnBrk="1" fontAlgn="ctr" latinLnBrk="0" hangingPunct="1">
                <a:spcBef>
                  <a:spcPts val="0"/>
                </a:spcBef>
                <a:spcAft>
                  <a:spcPts val="0"/>
                </a:spcAft>
                <a:tabLst>
                  <a:tab pos="2700020" algn="ctr"/>
                  <a:tab pos="5400040" algn="r"/>
                </a:tabLst>
              </a:pPr>
              <a:r>
                <a:rPr lang="ja-JP" altLang="en-US" sz="1200" b="1" i="0" u="none" strike="noStrike" dirty="0">
                  <a:solidFill>
                    <a:schemeClr val="bg1"/>
                  </a:solidFill>
                  <a:effectLst/>
                  <a:latin typeface="Arial" panose="020B0604020202020204" pitchFamily="34" charset="0"/>
                  <a:ea typeface="Meiryo UI" panose="020B0604030504040204" pitchFamily="50" charset="-128"/>
                </a:rPr>
                <a:t>メーカー</a:t>
              </a:r>
              <a:endParaRPr lang="ja-JP" altLang="ja-JP" sz="1200" b="1" i="0" u="none" strike="noStrike" dirty="0">
                <a:solidFill>
                  <a:schemeClr val="bg1"/>
                </a:solidFill>
                <a:effectLst/>
                <a:latin typeface="Arial" panose="020B0604020202020204" pitchFamily="34" charset="0"/>
                <a:ea typeface="Meiryo UI" panose="020B0604030504040204" pitchFamily="50" charset="-128"/>
              </a:endParaRPr>
            </a:p>
          </p:txBody>
        </p:sp>
      </p:grpSp>
      <p:sp>
        <p:nvSpPr>
          <p:cNvPr id="28" name="正方形/長方形 27">
            <a:extLst>
              <a:ext uri="{FF2B5EF4-FFF2-40B4-BE49-F238E27FC236}">
                <a16:creationId xmlns:a16="http://schemas.microsoft.com/office/drawing/2014/main" id="{EAF3B3A7-33A9-D94F-4A51-04E9C0E2F911}"/>
              </a:ext>
            </a:extLst>
          </p:cNvPr>
          <p:cNvSpPr/>
          <p:nvPr/>
        </p:nvSpPr>
        <p:spPr>
          <a:xfrm>
            <a:off x="2075922" y="2961507"/>
            <a:ext cx="4992155" cy="269403"/>
          </a:xfrm>
          <a:prstGeom prst="rect">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b="1" kern="100"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自動車部品メーカー</a:t>
            </a:r>
            <a:endParaRPr lang="ja-JP" altLang="ja-JP" sz="1200" b="1" i="0" u="none" strike="noStrike" dirty="0">
              <a:solidFill>
                <a:schemeClr val="bg1"/>
              </a:solidFill>
              <a:effectLst/>
              <a:latin typeface="Arial" panose="020B0604020202020204" pitchFamily="34" charset="0"/>
              <a:ea typeface="Meiryo UI" panose="020B0604030504040204" pitchFamily="50" charset="-128"/>
            </a:endParaRPr>
          </a:p>
        </p:txBody>
      </p:sp>
      <p:cxnSp>
        <p:nvCxnSpPr>
          <p:cNvPr id="29" name="直線矢印コネクタ 28">
            <a:extLst>
              <a:ext uri="{FF2B5EF4-FFF2-40B4-BE49-F238E27FC236}">
                <a16:creationId xmlns:a16="http://schemas.microsoft.com/office/drawing/2014/main" id="{4A940548-02C4-59BA-1353-B8D6DE28EB39}"/>
              </a:ext>
            </a:extLst>
          </p:cNvPr>
          <p:cNvCxnSpPr>
            <a:cxnSpLocks/>
            <a:endCxn id="10" idx="1"/>
          </p:cNvCxnSpPr>
          <p:nvPr/>
        </p:nvCxnSpPr>
        <p:spPr>
          <a:xfrm>
            <a:off x="1554480" y="3945824"/>
            <a:ext cx="52144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CABD50C4-4062-5D9A-A68A-679870D2998F}"/>
              </a:ext>
            </a:extLst>
          </p:cNvPr>
          <p:cNvCxnSpPr>
            <a:cxnSpLocks/>
            <a:endCxn id="11" idx="1"/>
          </p:cNvCxnSpPr>
          <p:nvPr/>
        </p:nvCxnSpPr>
        <p:spPr>
          <a:xfrm>
            <a:off x="1554480" y="4529151"/>
            <a:ext cx="521442"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00FFB245-F04B-CA69-ECE4-3487664A6859}"/>
              </a:ext>
            </a:extLst>
          </p:cNvPr>
          <p:cNvCxnSpPr>
            <a:cxnSpLocks/>
            <a:endCxn id="25" idx="1"/>
          </p:cNvCxnSpPr>
          <p:nvPr/>
        </p:nvCxnSpPr>
        <p:spPr>
          <a:xfrm>
            <a:off x="7068077" y="3945823"/>
            <a:ext cx="528607"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ABF21590-1BA6-0DD0-2C05-82B75A9A7A84}"/>
              </a:ext>
            </a:extLst>
          </p:cNvPr>
          <p:cNvCxnSpPr>
            <a:cxnSpLocks/>
          </p:cNvCxnSpPr>
          <p:nvPr/>
        </p:nvCxnSpPr>
        <p:spPr>
          <a:xfrm>
            <a:off x="7068078" y="4529151"/>
            <a:ext cx="528603"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3" name="直線矢印コネクタ 32">
            <a:extLst>
              <a:ext uri="{FF2B5EF4-FFF2-40B4-BE49-F238E27FC236}">
                <a16:creationId xmlns:a16="http://schemas.microsoft.com/office/drawing/2014/main" id="{62AF41A1-60B8-2AB7-86D5-189A396EDA53}"/>
              </a:ext>
            </a:extLst>
          </p:cNvPr>
          <p:cNvCxnSpPr>
            <a:cxnSpLocks/>
            <a:stCxn id="10" idx="3"/>
          </p:cNvCxnSpPr>
          <p:nvPr/>
        </p:nvCxnSpPr>
        <p:spPr>
          <a:xfrm>
            <a:off x="3198001" y="3945824"/>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19F1C6B8-9D42-66E3-4B3A-B68FB217E309}"/>
              </a:ext>
            </a:extLst>
          </p:cNvPr>
          <p:cNvCxnSpPr>
            <a:cxnSpLocks/>
            <a:stCxn id="11" idx="3"/>
          </p:cNvCxnSpPr>
          <p:nvPr/>
        </p:nvCxnSpPr>
        <p:spPr>
          <a:xfrm>
            <a:off x="3198001" y="4529151"/>
            <a:ext cx="812960"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5" name="直線矢印コネクタ 34">
            <a:extLst>
              <a:ext uri="{FF2B5EF4-FFF2-40B4-BE49-F238E27FC236}">
                <a16:creationId xmlns:a16="http://schemas.microsoft.com/office/drawing/2014/main" id="{127E62F9-B0FA-3542-98BC-64C12B4A4EC8}"/>
              </a:ext>
            </a:extLst>
          </p:cNvPr>
          <p:cNvCxnSpPr>
            <a:cxnSpLocks/>
            <a:stCxn id="14" idx="3"/>
          </p:cNvCxnSpPr>
          <p:nvPr/>
        </p:nvCxnSpPr>
        <p:spPr>
          <a:xfrm>
            <a:off x="5133040" y="3945824"/>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cxnSp>
        <p:nvCxnSpPr>
          <p:cNvPr id="36" name="直線矢印コネクタ 35">
            <a:extLst>
              <a:ext uri="{FF2B5EF4-FFF2-40B4-BE49-F238E27FC236}">
                <a16:creationId xmlns:a16="http://schemas.microsoft.com/office/drawing/2014/main" id="{61A597E7-D5D5-EF3A-C292-413233ADECCD}"/>
              </a:ext>
            </a:extLst>
          </p:cNvPr>
          <p:cNvCxnSpPr>
            <a:cxnSpLocks/>
          </p:cNvCxnSpPr>
          <p:nvPr/>
        </p:nvCxnSpPr>
        <p:spPr>
          <a:xfrm>
            <a:off x="5133040" y="4529151"/>
            <a:ext cx="812959" cy="0"/>
          </a:xfrm>
          <a:prstGeom prst="straightConnector1">
            <a:avLst/>
          </a:prstGeom>
          <a:ln w="28575" cap="rnd">
            <a:solidFill>
              <a:schemeClr val="tx1">
                <a:lumMod val="60000"/>
                <a:lumOff val="40000"/>
              </a:schemeClr>
            </a:solidFill>
            <a:prstDash val="solid"/>
            <a:round/>
            <a:tailEnd type="triangle"/>
          </a:ln>
        </p:spPr>
        <p:style>
          <a:lnRef idx="1">
            <a:schemeClr val="accent1"/>
          </a:lnRef>
          <a:fillRef idx="0">
            <a:schemeClr val="accent1"/>
          </a:fillRef>
          <a:effectRef idx="0">
            <a:schemeClr val="accent1"/>
          </a:effectRef>
          <a:fontRef idx="minor">
            <a:schemeClr val="tx1"/>
          </a:fontRef>
        </p:style>
      </p:cxnSp>
      <p:sp>
        <p:nvSpPr>
          <p:cNvPr id="42" name="テキスト ボックス 41">
            <a:extLst>
              <a:ext uri="{FF2B5EF4-FFF2-40B4-BE49-F238E27FC236}">
                <a16:creationId xmlns:a16="http://schemas.microsoft.com/office/drawing/2014/main" id="{6177E856-8710-9B6D-ADA6-41BB901ACA8D}"/>
              </a:ext>
            </a:extLst>
          </p:cNvPr>
          <p:cNvSpPr txBox="1"/>
          <p:nvPr/>
        </p:nvSpPr>
        <p:spPr>
          <a:xfrm>
            <a:off x="572608" y="2628911"/>
            <a:ext cx="3283114" cy="31182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000" dirty="0">
                <a:solidFill>
                  <a:schemeClr val="tx1"/>
                </a:solidFill>
                <a:latin typeface="Meiryo UI" panose="020B0604030504040204" pitchFamily="50" charset="-128"/>
                <a:ea typeface="Meiryo UI" panose="020B0604030504040204" pitchFamily="50" charset="-128"/>
              </a:rPr>
              <a:t>＜サプライチェーン イメージ＞</a:t>
            </a:r>
          </a:p>
        </p:txBody>
      </p:sp>
      <p:sp>
        <p:nvSpPr>
          <p:cNvPr id="45" name="スライド番号プレースホルダー 44">
            <a:extLst>
              <a:ext uri="{FF2B5EF4-FFF2-40B4-BE49-F238E27FC236}">
                <a16:creationId xmlns:a16="http://schemas.microsoft.com/office/drawing/2014/main" id="{827BDB3E-298A-2E03-E5E0-20B47676D6B1}"/>
              </a:ext>
            </a:extLst>
          </p:cNvPr>
          <p:cNvSpPr>
            <a:spLocks noGrp="1"/>
          </p:cNvSpPr>
          <p:nvPr>
            <p:ph type="sldNum" sz="quarter" idx="12"/>
          </p:nvPr>
        </p:nvSpPr>
        <p:spPr>
          <a:xfrm>
            <a:off x="7086600" y="6469790"/>
            <a:ext cx="2057400" cy="365125"/>
          </a:xfrm>
        </p:spPr>
        <p:txBody>
          <a:bodyPr/>
          <a:lstStyle/>
          <a:p>
            <a:fld id="{70AD163A-2AD1-4CCD-B429-51A5FDE21725}" type="slidenum">
              <a:rPr kumimoji="1" lang="ja-JP" altLang="en-US" smtClean="0"/>
              <a:t>23</a:t>
            </a:fld>
            <a:endParaRPr kumimoji="1" lang="ja-JP" altLang="en-US"/>
          </a:p>
        </p:txBody>
      </p:sp>
      <p:sp>
        <p:nvSpPr>
          <p:cNvPr id="3" name="四角形: 1 つの角を切り取る 2">
            <a:extLst>
              <a:ext uri="{FF2B5EF4-FFF2-40B4-BE49-F238E27FC236}">
                <a16:creationId xmlns:a16="http://schemas.microsoft.com/office/drawing/2014/main" id="{82B424EC-5F89-C1CC-64FE-B9FD1AF71428}"/>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a:t>
            </a:r>
            <a:endParaRPr kumimoji="1" lang="ja-JP" altLang="en-US" sz="800" dirty="0">
              <a:solidFill>
                <a:schemeClr val="bg1"/>
              </a:solidFill>
            </a:endParaRPr>
          </a:p>
        </p:txBody>
      </p:sp>
      <p:sp>
        <p:nvSpPr>
          <p:cNvPr id="46" name="四角形: 1 つの角を切り取る 45">
            <a:extLst>
              <a:ext uri="{FF2B5EF4-FFF2-40B4-BE49-F238E27FC236}">
                <a16:creationId xmlns:a16="http://schemas.microsoft.com/office/drawing/2014/main" id="{D4CF1A64-D081-BFFC-55CA-631506CF94B9}"/>
              </a:ext>
            </a:extLst>
          </p:cNvPr>
          <p:cNvSpPr/>
          <p:nvPr/>
        </p:nvSpPr>
        <p:spPr>
          <a:xfrm>
            <a:off x="2316593" y="-1078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tx1"/>
                </a:solidFill>
                <a:latin typeface="Meiryo UI" panose="020B0604030504040204" pitchFamily="50" charset="-128"/>
                <a:ea typeface="Meiryo UI" panose="020B0604030504040204" pitchFamily="50" charset="-128"/>
              </a:rPr>
              <a:t>イ </a:t>
            </a:r>
            <a:r>
              <a:rPr kumimoji="1" lang="ja-JP" altLang="en-US" sz="800" b="1" dirty="0">
                <a:solidFill>
                  <a:schemeClr val="bg1"/>
                </a:solidFill>
                <a:latin typeface="Meiryo UI" panose="020B0604030504040204" pitchFamily="50" charset="-128"/>
                <a:ea typeface="Meiryo UI" panose="020B0604030504040204" pitchFamily="50" charset="-128"/>
              </a:rPr>
              <a:t>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47" name="四角形: 1 つの角を切り取る 46">
            <a:extLst>
              <a:ext uri="{FF2B5EF4-FFF2-40B4-BE49-F238E27FC236}">
                <a16:creationId xmlns:a16="http://schemas.microsoft.com/office/drawing/2014/main" id="{F8621BB8-FDA2-5629-716A-40FB74A7D673}"/>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55" name="テキスト ボックス 54">
            <a:extLst>
              <a:ext uri="{FF2B5EF4-FFF2-40B4-BE49-F238E27FC236}">
                <a16:creationId xmlns:a16="http://schemas.microsoft.com/office/drawing/2014/main" id="{88DC442B-5BB4-44BB-B5BB-E8397BA32994}"/>
              </a:ext>
            </a:extLst>
          </p:cNvPr>
          <p:cNvSpPr txBox="1"/>
          <p:nvPr/>
        </p:nvSpPr>
        <p:spPr>
          <a:xfrm>
            <a:off x="148828" y="1510862"/>
            <a:ext cx="6378166" cy="338554"/>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1.</a:t>
            </a:r>
            <a:r>
              <a:rPr kumimoji="1" lang="ja-JP" altLang="en-US" sz="1600" b="1" dirty="0">
                <a:solidFill>
                  <a:prstClr val="black"/>
                </a:solidFill>
                <a:latin typeface="Meiryo UI" panose="020B0604030504040204" pitchFamily="50" charset="-128"/>
                <a:ea typeface="Meiryo UI" panose="020B0604030504040204" pitchFamily="50" charset="-128"/>
              </a:rPr>
              <a:t>サプライチェーンを通じた波及効果がある事業</a:t>
            </a:r>
          </a:p>
        </p:txBody>
      </p:sp>
      <p:graphicFrame>
        <p:nvGraphicFramePr>
          <p:cNvPr id="70" name="表 69">
            <a:extLst>
              <a:ext uri="{FF2B5EF4-FFF2-40B4-BE49-F238E27FC236}">
                <a16:creationId xmlns:a16="http://schemas.microsoft.com/office/drawing/2014/main" id="{93580290-7A59-8B88-3BA4-CF5C71FA4522}"/>
              </a:ext>
            </a:extLst>
          </p:cNvPr>
          <p:cNvGraphicFramePr>
            <a:graphicFrameLocks noGrp="1"/>
          </p:cNvGraphicFramePr>
          <p:nvPr>
            <p:extLst>
              <p:ext uri="{D42A27DB-BD31-4B8C-83A1-F6EECF244321}">
                <p14:modId xmlns:p14="http://schemas.microsoft.com/office/powerpoint/2010/main" val="2169634476"/>
              </p:ext>
            </p:extLst>
          </p:nvPr>
        </p:nvGraphicFramePr>
        <p:xfrm>
          <a:off x="109581" y="2074959"/>
          <a:ext cx="5780458" cy="487723"/>
        </p:xfrm>
        <a:graphic>
          <a:graphicData uri="http://schemas.openxmlformats.org/drawingml/2006/table">
            <a:tbl>
              <a:tblPr firstRow="1" bandRow="1">
                <a:tableStyleId>{073A0DAA-6AF3-43AB-8588-CEC1D06C72B9}</a:tableStyleId>
              </a:tblPr>
              <a:tblGrid>
                <a:gridCol w="379783">
                  <a:extLst>
                    <a:ext uri="{9D8B030D-6E8A-4147-A177-3AD203B41FA5}">
                      <a16:colId xmlns:a16="http://schemas.microsoft.com/office/drawing/2014/main" val="1924322567"/>
                    </a:ext>
                  </a:extLst>
                </a:gridCol>
                <a:gridCol w="5400675">
                  <a:extLst>
                    <a:ext uri="{9D8B030D-6E8A-4147-A177-3AD203B41FA5}">
                      <a16:colId xmlns:a16="http://schemas.microsoft.com/office/drawing/2014/main" val="4171626059"/>
                    </a:ext>
                  </a:extLst>
                </a:gridCol>
              </a:tblGrid>
              <a:tr h="255169">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a:r>
                        <a:rPr kumimoji="1" lang="ja-JP" altLang="en-US" sz="1000" b="0" dirty="0">
                          <a:solidFill>
                            <a:schemeClr val="tx1"/>
                          </a:solidFill>
                          <a:latin typeface="Meiryo UI" panose="020B0604030504040204" pitchFamily="50" charset="-128"/>
                          <a:ea typeface="Meiryo UI" panose="020B0604030504040204" pitchFamily="50" charset="-128"/>
                        </a:rPr>
                        <a:t>該当する（詳細について以下の欄にてご記載ください。）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799589101"/>
                  </a:ext>
                </a:extLst>
              </a:tr>
              <a:tr h="232554">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kumimoji="1" lang="ja-JP" altLang="en-US" sz="1000" b="0" dirty="0">
                          <a:solidFill>
                            <a:schemeClr val="tx1"/>
                          </a:solidFill>
                          <a:latin typeface="Meiryo UI" panose="020B0604030504040204" pitchFamily="50" charset="-128"/>
                          <a:ea typeface="Meiryo UI" panose="020B0604030504040204" pitchFamily="50" charset="-128"/>
                        </a:rPr>
                        <a:t>該当しない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387429018"/>
                  </a:ext>
                </a:extLst>
              </a:tr>
            </a:tbl>
          </a:graphicData>
        </a:graphic>
      </p:graphicFrame>
      <p:sp>
        <p:nvSpPr>
          <p:cNvPr id="71" name="テキスト ボックス 70">
            <a:extLst>
              <a:ext uri="{FF2B5EF4-FFF2-40B4-BE49-F238E27FC236}">
                <a16:creationId xmlns:a16="http://schemas.microsoft.com/office/drawing/2014/main" id="{9E32CE6C-F9AA-5ACB-D83A-A2547B2159DA}"/>
              </a:ext>
            </a:extLst>
          </p:cNvPr>
          <p:cNvSpPr txBox="1"/>
          <p:nvPr/>
        </p:nvSpPr>
        <p:spPr>
          <a:xfrm>
            <a:off x="126215" y="1817441"/>
            <a:ext cx="1537097" cy="246221"/>
          </a:xfrm>
          <a:prstGeom prst="rect">
            <a:avLst/>
          </a:prstGeom>
          <a:noFill/>
        </p:spPr>
        <p:txBody>
          <a:bodyPr wrap="square" rtlCol="0">
            <a:spAutoFit/>
          </a:bodyPr>
          <a:lstStyle/>
          <a:p>
            <a:pPr>
              <a:spcAft>
                <a:spcPts val="600"/>
              </a:spcAft>
            </a:pPr>
            <a:r>
              <a:rPr kumimoji="1" lang="ja-JP" altLang="en-US" sz="1000" dirty="0">
                <a:solidFill>
                  <a:prstClr val="black"/>
                </a:solidFill>
                <a:latin typeface="Meiryo UI" panose="020B0604030504040204" pitchFamily="50" charset="-128"/>
                <a:ea typeface="Meiryo UI" panose="020B0604030504040204" pitchFamily="50" charset="-128"/>
              </a:rPr>
              <a:t>いずれか</a:t>
            </a:r>
            <a:r>
              <a:rPr kumimoji="1" lang="en-US" altLang="ja-JP" sz="1000" dirty="0">
                <a:solidFill>
                  <a:prstClr val="black"/>
                </a:solidFill>
                <a:latin typeface="Meiryo UI" panose="020B0604030504040204" pitchFamily="50" charset="-128"/>
                <a:ea typeface="Meiryo UI" panose="020B0604030504040204" pitchFamily="50" charset="-128"/>
              </a:rPr>
              <a:t>1</a:t>
            </a:r>
            <a:r>
              <a:rPr kumimoji="1" lang="ja-JP" altLang="en-US" sz="1000" dirty="0">
                <a:solidFill>
                  <a:prstClr val="black"/>
                </a:solidFill>
                <a:latin typeface="Meiryo UI" panose="020B0604030504040204" pitchFamily="50" charset="-128"/>
                <a:ea typeface="Meiryo UI" panose="020B0604030504040204" pitchFamily="50" charset="-128"/>
              </a:rPr>
              <a:t>つに○をつける。</a:t>
            </a:r>
            <a:endParaRPr kumimoji="1" lang="en-US" altLang="ja-JP" sz="1000" dirty="0">
              <a:solidFill>
                <a:prstClr val="black"/>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ED504B09-E44E-4E6D-14AD-34602B02BD6B}"/>
              </a:ext>
            </a:extLst>
          </p:cNvPr>
          <p:cNvSpPr/>
          <p:nvPr/>
        </p:nvSpPr>
        <p:spPr>
          <a:xfrm>
            <a:off x="4010961" y="4304128"/>
            <a:ext cx="1122079" cy="450044"/>
          </a:xfrm>
          <a:prstGeom prst="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当社</a:t>
            </a:r>
            <a:endParaRPr lang="ja-JP" altLang="ja-JP" sz="1200" b="0" i="0" u="none" strike="noStrike" dirty="0">
              <a:effectLst/>
              <a:latin typeface="Arial" panose="020B0604020202020204" pitchFamily="34" charset="0"/>
              <a:ea typeface="Meiryo UI" panose="020B0604030504040204" pitchFamily="50" charset="-128"/>
            </a:endParaRPr>
          </a:p>
        </p:txBody>
      </p:sp>
    </p:spTree>
    <p:extLst>
      <p:ext uri="{BB962C8B-B14F-4D97-AF65-F5344CB8AC3E}">
        <p14:creationId xmlns:p14="http://schemas.microsoft.com/office/powerpoint/2010/main" val="12611198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F9B987-F200-0482-74C7-BF5C3C3D454E}"/>
            </a:ext>
          </a:extLst>
        </p:cNvPr>
        <p:cNvGrpSpPr/>
        <p:nvPr/>
      </p:nvGrpSpPr>
      <p:grpSpPr>
        <a:xfrm>
          <a:off x="0" y="0"/>
          <a:ext cx="0" cy="0"/>
          <a:chOff x="0" y="0"/>
          <a:chExt cx="0" cy="0"/>
        </a:xfrm>
      </p:grpSpPr>
      <p:sp>
        <p:nvSpPr>
          <p:cNvPr id="7" name="四角形: 1 つの角を切り取る 6">
            <a:extLst>
              <a:ext uri="{FF2B5EF4-FFF2-40B4-BE49-F238E27FC236}">
                <a16:creationId xmlns:a16="http://schemas.microsoft.com/office/drawing/2014/main" id="{B43A9804-5C6B-16E3-4620-CC59C7B022C9}"/>
              </a:ext>
            </a:extLst>
          </p:cNvPr>
          <p:cNvSpPr/>
          <p:nvPr/>
        </p:nvSpPr>
        <p:spPr>
          <a:xfrm>
            <a:off x="2316593" y="-9613"/>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tx1"/>
                </a:solidFill>
                <a:latin typeface="Meiryo UI" panose="020B0604030504040204" pitchFamily="50" charset="-128"/>
                <a:ea typeface="Meiryo UI" panose="020B0604030504040204" pitchFamily="50" charset="-128"/>
              </a:rPr>
              <a:t>イ </a:t>
            </a:r>
            <a:r>
              <a:rPr kumimoji="1" lang="ja-JP" altLang="en-US" sz="800" b="1" dirty="0">
                <a:solidFill>
                  <a:schemeClr val="bg1"/>
                </a:solidFill>
                <a:latin typeface="Meiryo UI" panose="020B0604030504040204" pitchFamily="50" charset="-128"/>
                <a:ea typeface="Meiryo UI" panose="020B0604030504040204" pitchFamily="50" charset="-128"/>
              </a:rPr>
              <a:t>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2" name="正方形/長方形 1">
            <a:extLst>
              <a:ext uri="{FF2B5EF4-FFF2-40B4-BE49-F238E27FC236}">
                <a16:creationId xmlns:a16="http://schemas.microsoft.com/office/drawing/2014/main" id="{CF4FE4A1-3632-A6B8-12CD-943F81171436}"/>
              </a:ext>
            </a:extLst>
          </p:cNvPr>
          <p:cNvSpPr/>
          <p:nvPr/>
        </p:nvSpPr>
        <p:spPr>
          <a:xfrm>
            <a:off x="163143" y="2693593"/>
            <a:ext cx="8828457" cy="3210168"/>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dirty="0">
                <a:solidFill>
                  <a:prstClr val="black"/>
                </a:solidFill>
                <a:latin typeface="Meiryo UI" panose="020B0604030504040204" pitchFamily="50" charset="-128"/>
                <a:ea typeface="Meiryo UI" panose="020B0604030504040204" pitchFamily="50" charset="-128"/>
              </a:rPr>
              <a:t>詳細</a:t>
            </a:r>
            <a:endParaRPr kumimoji="1" lang="en-US" altLang="ja-JP" sz="1400" dirty="0">
              <a:solidFill>
                <a:prstClr val="black"/>
              </a:solidFill>
              <a:latin typeface="Meiryo UI" panose="020B0604030504040204" pitchFamily="50" charset="-128"/>
              <a:ea typeface="Meiryo UI" panose="020B0604030504040204" pitchFamily="50" charset="-128"/>
            </a:endParaRPr>
          </a:p>
        </p:txBody>
      </p:sp>
      <p:sp>
        <p:nvSpPr>
          <p:cNvPr id="15" name="タイトル 3">
            <a:extLst>
              <a:ext uri="{FF2B5EF4-FFF2-40B4-BE49-F238E27FC236}">
                <a16:creationId xmlns:a16="http://schemas.microsoft.com/office/drawing/2014/main" id="{D08DD885-EF43-EA0E-00CD-3C8ECF83E18F}"/>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16" name="四角形: 1 つの角を切り取る 15">
            <a:extLst>
              <a:ext uri="{FF2B5EF4-FFF2-40B4-BE49-F238E27FC236}">
                <a16:creationId xmlns:a16="http://schemas.microsoft.com/office/drawing/2014/main" id="{CFB6E5AD-EB40-A33D-48E4-598E138C465D}"/>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a:t>
            </a:r>
            <a:endParaRPr kumimoji="1" lang="ja-JP" altLang="en-US" sz="800" dirty="0">
              <a:solidFill>
                <a:schemeClr val="bg1"/>
              </a:solidFill>
            </a:endParaRPr>
          </a:p>
        </p:txBody>
      </p:sp>
      <p:sp>
        <p:nvSpPr>
          <p:cNvPr id="21" name="四角形: 1 つの角を切り取る 20">
            <a:extLst>
              <a:ext uri="{FF2B5EF4-FFF2-40B4-BE49-F238E27FC236}">
                <a16:creationId xmlns:a16="http://schemas.microsoft.com/office/drawing/2014/main" id="{DC808F57-D3F8-C819-C240-3DD72803E168}"/>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6" name="スライド番号プレースホルダー 5">
            <a:extLst>
              <a:ext uri="{FF2B5EF4-FFF2-40B4-BE49-F238E27FC236}">
                <a16:creationId xmlns:a16="http://schemas.microsoft.com/office/drawing/2014/main" id="{D38F1038-DC8E-C25C-1C8C-020CF0FC33F9}"/>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24</a:t>
            </a:fld>
            <a:endParaRPr kumimoji="1" lang="ja-JP" altLang="en-US" dirty="0"/>
          </a:p>
        </p:txBody>
      </p:sp>
      <p:sp>
        <p:nvSpPr>
          <p:cNvPr id="3" name="タイトル 3">
            <a:extLst>
              <a:ext uri="{FF2B5EF4-FFF2-40B4-BE49-F238E27FC236}">
                <a16:creationId xmlns:a16="http://schemas.microsoft.com/office/drawing/2014/main" id="{11589B3C-ABAE-DEB6-BEC2-B2B57FFC3ACE}"/>
              </a:ext>
            </a:extLst>
          </p:cNvPr>
          <p:cNvSpPr txBox="1">
            <a:spLocks/>
          </p:cNvSpPr>
          <p:nvPr/>
        </p:nvSpPr>
        <p:spPr>
          <a:xfrm>
            <a:off x="511873" y="242563"/>
            <a:ext cx="4974527"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 </a:t>
            </a:r>
            <a:r>
              <a:rPr lang="ja-JP" altLang="en-US" sz="1200" dirty="0">
                <a:solidFill>
                  <a:schemeClr val="tx2"/>
                </a:solidFill>
                <a:latin typeface="Meiryo UI" panose="020B0604030504040204" pitchFamily="50" charset="-128"/>
                <a:ea typeface="Meiryo UI" panose="020B0604030504040204" pitchFamily="50" charset="-128"/>
                <a:cs typeface="+mn-cs"/>
              </a:rPr>
              <a:t>／参加企業や地域企業への波及効果（</a:t>
            </a:r>
            <a:r>
              <a:rPr lang="en-US" altLang="ja-JP" sz="1200" dirty="0">
                <a:solidFill>
                  <a:schemeClr val="tx2"/>
                </a:solidFill>
                <a:latin typeface="Meiryo UI" panose="020B0604030504040204" pitchFamily="50" charset="-128"/>
                <a:ea typeface="Meiryo UI" panose="020B0604030504040204" pitchFamily="50" charset="-128"/>
                <a:cs typeface="+mn-cs"/>
              </a:rPr>
              <a:t>2.</a:t>
            </a:r>
            <a:r>
              <a:rPr lang="ja-JP" altLang="en-US" sz="1200" dirty="0">
                <a:solidFill>
                  <a:schemeClr val="tx2"/>
                </a:solidFill>
                <a:latin typeface="Meiryo UI" panose="020B0604030504040204" pitchFamily="50" charset="-128"/>
                <a:ea typeface="Meiryo UI" panose="020B0604030504040204" pitchFamily="50" charset="-128"/>
                <a:cs typeface="+mn-cs"/>
              </a:rPr>
              <a:t>産業競争力）</a:t>
            </a:r>
          </a:p>
        </p:txBody>
      </p:sp>
      <p:sp>
        <p:nvSpPr>
          <p:cNvPr id="9" name="テキスト ボックス 8">
            <a:extLst>
              <a:ext uri="{FF2B5EF4-FFF2-40B4-BE49-F238E27FC236}">
                <a16:creationId xmlns:a16="http://schemas.microsoft.com/office/drawing/2014/main" id="{670759CA-B23F-8D04-1A7D-B5D97C593756}"/>
              </a:ext>
            </a:extLst>
          </p:cNvPr>
          <p:cNvSpPr txBox="1"/>
          <p:nvPr/>
        </p:nvSpPr>
        <p:spPr>
          <a:xfrm>
            <a:off x="148828" y="1547404"/>
            <a:ext cx="6378166" cy="338554"/>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2.</a:t>
            </a:r>
            <a:r>
              <a:rPr kumimoji="1" lang="ja-JP" altLang="en-US" sz="1600" b="1" dirty="0">
                <a:solidFill>
                  <a:prstClr val="black"/>
                </a:solidFill>
                <a:latin typeface="Meiryo UI" panose="020B0604030504040204" pitchFamily="50" charset="-128"/>
                <a:ea typeface="Meiryo UI" panose="020B0604030504040204" pitchFamily="50" charset="-128"/>
              </a:rPr>
              <a:t>産業競争力を強化し新たな価値創造に資する事業</a:t>
            </a:r>
            <a:endParaRPr kumimoji="1" lang="en-US" altLang="ja-JP" sz="1600" b="1" dirty="0">
              <a:solidFill>
                <a:prstClr val="black"/>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167CEDD8-686E-AEFF-BD4D-60EF563CF286}"/>
              </a:ext>
            </a:extLst>
          </p:cNvPr>
          <p:cNvSpPr txBox="1"/>
          <p:nvPr/>
        </p:nvSpPr>
        <p:spPr>
          <a:xfrm>
            <a:off x="126215" y="1811444"/>
            <a:ext cx="1537097" cy="246221"/>
          </a:xfrm>
          <a:prstGeom prst="rect">
            <a:avLst/>
          </a:prstGeom>
          <a:noFill/>
        </p:spPr>
        <p:txBody>
          <a:bodyPr wrap="square" rtlCol="0">
            <a:spAutoFit/>
          </a:bodyPr>
          <a:lstStyle/>
          <a:p>
            <a:pPr>
              <a:spcAft>
                <a:spcPts val="600"/>
              </a:spcAft>
            </a:pPr>
            <a:r>
              <a:rPr kumimoji="1" lang="ja-JP" altLang="en-US" sz="1000" dirty="0">
                <a:solidFill>
                  <a:prstClr val="black"/>
                </a:solidFill>
                <a:latin typeface="Meiryo UI" panose="020B0604030504040204" pitchFamily="50" charset="-128"/>
                <a:ea typeface="Meiryo UI" panose="020B0604030504040204" pitchFamily="50" charset="-128"/>
              </a:rPr>
              <a:t>いずれか</a:t>
            </a:r>
            <a:r>
              <a:rPr kumimoji="1" lang="en-US" altLang="ja-JP" sz="1000" dirty="0">
                <a:solidFill>
                  <a:prstClr val="black"/>
                </a:solidFill>
                <a:latin typeface="Meiryo UI" panose="020B0604030504040204" pitchFamily="50" charset="-128"/>
                <a:ea typeface="Meiryo UI" panose="020B0604030504040204" pitchFamily="50" charset="-128"/>
              </a:rPr>
              <a:t>1</a:t>
            </a:r>
            <a:r>
              <a:rPr kumimoji="1" lang="ja-JP" altLang="en-US" sz="1000" dirty="0">
                <a:solidFill>
                  <a:prstClr val="black"/>
                </a:solidFill>
                <a:latin typeface="Meiryo UI" panose="020B0604030504040204" pitchFamily="50" charset="-128"/>
                <a:ea typeface="Meiryo UI" panose="020B0604030504040204" pitchFamily="50" charset="-128"/>
              </a:rPr>
              <a:t>つに○をつける。</a:t>
            </a:r>
            <a:endParaRPr kumimoji="1" lang="en-US" altLang="ja-JP" sz="1000" dirty="0">
              <a:solidFill>
                <a:prstClr val="black"/>
              </a:solidFill>
              <a:latin typeface="Meiryo UI" panose="020B0604030504040204" pitchFamily="50" charset="-128"/>
              <a:ea typeface="Meiryo UI" panose="020B0604030504040204" pitchFamily="50" charset="-128"/>
            </a:endParaRPr>
          </a:p>
        </p:txBody>
      </p:sp>
      <p:graphicFrame>
        <p:nvGraphicFramePr>
          <p:cNvPr id="5" name="表 4">
            <a:extLst>
              <a:ext uri="{FF2B5EF4-FFF2-40B4-BE49-F238E27FC236}">
                <a16:creationId xmlns:a16="http://schemas.microsoft.com/office/drawing/2014/main" id="{71F0E28B-8AD4-D849-9F39-00FC35CBED4F}"/>
              </a:ext>
            </a:extLst>
          </p:cNvPr>
          <p:cNvGraphicFramePr>
            <a:graphicFrameLocks noGrp="1"/>
          </p:cNvGraphicFramePr>
          <p:nvPr>
            <p:extLst>
              <p:ext uri="{D42A27DB-BD31-4B8C-83A1-F6EECF244321}">
                <p14:modId xmlns:p14="http://schemas.microsoft.com/office/powerpoint/2010/main" val="40190499"/>
              </p:ext>
            </p:extLst>
          </p:nvPr>
        </p:nvGraphicFramePr>
        <p:xfrm>
          <a:off x="179380" y="2058995"/>
          <a:ext cx="5780458" cy="487723"/>
        </p:xfrm>
        <a:graphic>
          <a:graphicData uri="http://schemas.openxmlformats.org/drawingml/2006/table">
            <a:tbl>
              <a:tblPr firstRow="1" bandRow="1">
                <a:tableStyleId>{073A0DAA-6AF3-43AB-8588-CEC1D06C72B9}</a:tableStyleId>
              </a:tblPr>
              <a:tblGrid>
                <a:gridCol w="379783">
                  <a:extLst>
                    <a:ext uri="{9D8B030D-6E8A-4147-A177-3AD203B41FA5}">
                      <a16:colId xmlns:a16="http://schemas.microsoft.com/office/drawing/2014/main" val="1924322567"/>
                    </a:ext>
                  </a:extLst>
                </a:gridCol>
                <a:gridCol w="5400675">
                  <a:extLst>
                    <a:ext uri="{9D8B030D-6E8A-4147-A177-3AD203B41FA5}">
                      <a16:colId xmlns:a16="http://schemas.microsoft.com/office/drawing/2014/main" val="4171626059"/>
                    </a:ext>
                  </a:extLst>
                </a:gridCol>
              </a:tblGrid>
              <a:tr h="255169">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a:r>
                        <a:rPr kumimoji="1" lang="ja-JP" altLang="en-US" sz="1000" b="0" dirty="0">
                          <a:solidFill>
                            <a:schemeClr val="tx1"/>
                          </a:solidFill>
                          <a:latin typeface="Meiryo UI" panose="020B0604030504040204" pitchFamily="50" charset="-128"/>
                          <a:ea typeface="Meiryo UI" panose="020B0604030504040204" pitchFamily="50" charset="-128"/>
                        </a:rPr>
                        <a:t>該当する（詳細について以下の欄にてご記載ください。）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799589101"/>
                  </a:ext>
                </a:extLst>
              </a:tr>
              <a:tr h="232554">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kumimoji="1" lang="ja-JP" altLang="en-US" sz="1000" b="0" dirty="0">
                          <a:solidFill>
                            <a:schemeClr val="tx1"/>
                          </a:solidFill>
                          <a:latin typeface="Meiryo UI" panose="020B0604030504040204" pitchFamily="50" charset="-128"/>
                          <a:ea typeface="Meiryo UI" panose="020B0604030504040204" pitchFamily="50" charset="-128"/>
                        </a:rPr>
                        <a:t>該当しない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387429018"/>
                  </a:ext>
                </a:extLst>
              </a:tr>
            </a:tbl>
          </a:graphicData>
        </a:graphic>
      </p:graphicFrame>
    </p:spTree>
    <p:extLst>
      <p:ext uri="{BB962C8B-B14F-4D97-AF65-F5344CB8AC3E}">
        <p14:creationId xmlns:p14="http://schemas.microsoft.com/office/powerpoint/2010/main" val="507742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7D49A1-E159-78EB-1B1B-CC2674370E6B}"/>
            </a:ext>
          </a:extLst>
        </p:cNvPr>
        <p:cNvGrpSpPr/>
        <p:nvPr/>
      </p:nvGrpSpPr>
      <p:grpSpPr>
        <a:xfrm>
          <a:off x="0" y="0"/>
          <a:ext cx="0" cy="0"/>
          <a:chOff x="0" y="0"/>
          <a:chExt cx="0" cy="0"/>
        </a:xfrm>
      </p:grpSpPr>
      <p:sp>
        <p:nvSpPr>
          <p:cNvPr id="7" name="四角形: 1 つの角を切り取る 6">
            <a:extLst>
              <a:ext uri="{FF2B5EF4-FFF2-40B4-BE49-F238E27FC236}">
                <a16:creationId xmlns:a16="http://schemas.microsoft.com/office/drawing/2014/main" id="{9160215A-244B-F6E4-1265-7B952F7CEDAA}"/>
              </a:ext>
            </a:extLst>
          </p:cNvPr>
          <p:cNvSpPr/>
          <p:nvPr/>
        </p:nvSpPr>
        <p:spPr>
          <a:xfrm>
            <a:off x="2316593" y="-9613"/>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tx1"/>
                </a:solidFill>
                <a:latin typeface="Meiryo UI" panose="020B0604030504040204" pitchFamily="50" charset="-128"/>
                <a:ea typeface="Meiryo UI" panose="020B0604030504040204" pitchFamily="50" charset="-128"/>
              </a:rPr>
              <a:t>イ </a:t>
            </a:r>
            <a:r>
              <a:rPr kumimoji="1" lang="ja-JP" altLang="en-US" sz="800" b="1" dirty="0">
                <a:solidFill>
                  <a:schemeClr val="bg1"/>
                </a:solidFill>
                <a:latin typeface="Meiryo UI" panose="020B0604030504040204" pitchFamily="50" charset="-128"/>
                <a:ea typeface="Meiryo UI" panose="020B0604030504040204" pitchFamily="50" charset="-128"/>
              </a:rPr>
              <a:t>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2" name="正方形/長方形 1">
            <a:extLst>
              <a:ext uri="{FF2B5EF4-FFF2-40B4-BE49-F238E27FC236}">
                <a16:creationId xmlns:a16="http://schemas.microsoft.com/office/drawing/2014/main" id="{B4E7288F-EC6A-D69E-F605-4E78B35D5058}"/>
              </a:ext>
            </a:extLst>
          </p:cNvPr>
          <p:cNvSpPr/>
          <p:nvPr/>
        </p:nvSpPr>
        <p:spPr>
          <a:xfrm>
            <a:off x="163143" y="2679543"/>
            <a:ext cx="8828457" cy="3210168"/>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dirty="0">
                <a:solidFill>
                  <a:prstClr val="black"/>
                </a:solidFill>
                <a:latin typeface="Meiryo UI" panose="020B0604030504040204" pitchFamily="50" charset="-128"/>
                <a:ea typeface="Meiryo UI" panose="020B0604030504040204" pitchFamily="50" charset="-128"/>
              </a:rPr>
              <a:t>詳細</a:t>
            </a:r>
            <a:endParaRPr kumimoji="1" lang="en-US" altLang="ja-JP" sz="1200" dirty="0">
              <a:solidFill>
                <a:prstClr val="black"/>
              </a:solidFill>
              <a:latin typeface="Meiryo UI" panose="020B0604030504040204" pitchFamily="50" charset="-128"/>
              <a:ea typeface="Meiryo UI" panose="020B0604030504040204" pitchFamily="50" charset="-128"/>
            </a:endParaRPr>
          </a:p>
        </p:txBody>
      </p:sp>
      <p:sp>
        <p:nvSpPr>
          <p:cNvPr id="15" name="タイトル 3">
            <a:extLst>
              <a:ext uri="{FF2B5EF4-FFF2-40B4-BE49-F238E27FC236}">
                <a16:creationId xmlns:a16="http://schemas.microsoft.com/office/drawing/2014/main" id="{7916DF9B-640F-3885-5971-88ADC9194A95}"/>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16" name="四角形: 1 つの角を切り取る 15">
            <a:extLst>
              <a:ext uri="{FF2B5EF4-FFF2-40B4-BE49-F238E27FC236}">
                <a16:creationId xmlns:a16="http://schemas.microsoft.com/office/drawing/2014/main" id="{D7140421-20B4-B713-9AFB-185E2B62CF87}"/>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a:t>
            </a:r>
            <a:endParaRPr kumimoji="1" lang="ja-JP" altLang="en-US" sz="800" dirty="0">
              <a:solidFill>
                <a:schemeClr val="bg1"/>
              </a:solidFill>
            </a:endParaRPr>
          </a:p>
        </p:txBody>
      </p:sp>
      <p:sp>
        <p:nvSpPr>
          <p:cNvPr id="21" name="四角形: 1 つの角を切り取る 20">
            <a:extLst>
              <a:ext uri="{FF2B5EF4-FFF2-40B4-BE49-F238E27FC236}">
                <a16:creationId xmlns:a16="http://schemas.microsoft.com/office/drawing/2014/main" id="{847937DD-11A6-6160-1F97-0911F0FC3FCC}"/>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6" name="スライド番号プレースホルダー 5">
            <a:extLst>
              <a:ext uri="{FF2B5EF4-FFF2-40B4-BE49-F238E27FC236}">
                <a16:creationId xmlns:a16="http://schemas.microsoft.com/office/drawing/2014/main" id="{5A6E39F9-5E06-B933-7A4C-FD0C248B5632}"/>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25</a:t>
            </a:fld>
            <a:endParaRPr kumimoji="1" lang="ja-JP" altLang="en-US" dirty="0"/>
          </a:p>
        </p:txBody>
      </p:sp>
      <p:sp>
        <p:nvSpPr>
          <p:cNvPr id="3" name="タイトル 3">
            <a:extLst>
              <a:ext uri="{FF2B5EF4-FFF2-40B4-BE49-F238E27FC236}">
                <a16:creationId xmlns:a16="http://schemas.microsoft.com/office/drawing/2014/main" id="{9D3494B0-DD1A-D6F3-2BD8-D9932F2B3330}"/>
              </a:ext>
            </a:extLst>
          </p:cNvPr>
          <p:cNvSpPr txBox="1">
            <a:spLocks/>
          </p:cNvSpPr>
          <p:nvPr/>
        </p:nvSpPr>
        <p:spPr>
          <a:xfrm>
            <a:off x="511873" y="242563"/>
            <a:ext cx="4974527"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 </a:t>
            </a:r>
            <a:r>
              <a:rPr lang="ja-JP" altLang="en-US" sz="1200" dirty="0">
                <a:solidFill>
                  <a:schemeClr val="tx2"/>
                </a:solidFill>
                <a:latin typeface="Meiryo UI" panose="020B0604030504040204" pitchFamily="50" charset="-128"/>
                <a:ea typeface="Meiryo UI" panose="020B0604030504040204" pitchFamily="50" charset="-128"/>
                <a:cs typeface="+mn-cs"/>
              </a:rPr>
              <a:t>／参加企業や地域企業への波及効果（</a:t>
            </a:r>
            <a:r>
              <a:rPr lang="en-US" altLang="ja-JP" sz="1200" dirty="0">
                <a:solidFill>
                  <a:schemeClr val="tx2"/>
                </a:solidFill>
                <a:latin typeface="Meiryo UI" panose="020B0604030504040204" pitchFamily="50" charset="-128"/>
                <a:ea typeface="Meiryo UI" panose="020B0604030504040204" pitchFamily="50" charset="-128"/>
                <a:cs typeface="+mn-cs"/>
              </a:rPr>
              <a:t>3.</a:t>
            </a:r>
            <a:r>
              <a:rPr lang="ja-JP" altLang="en-US" sz="1200" dirty="0">
                <a:solidFill>
                  <a:schemeClr val="tx2"/>
                </a:solidFill>
                <a:latin typeface="Meiryo UI" panose="020B0604030504040204" pitchFamily="50" charset="-128"/>
                <a:ea typeface="Meiryo UI" panose="020B0604030504040204" pitchFamily="50" charset="-128"/>
                <a:cs typeface="+mn-cs"/>
              </a:rPr>
              <a:t>地域経済成長）</a:t>
            </a:r>
          </a:p>
        </p:txBody>
      </p:sp>
      <p:sp>
        <p:nvSpPr>
          <p:cNvPr id="9" name="テキスト ボックス 8">
            <a:extLst>
              <a:ext uri="{FF2B5EF4-FFF2-40B4-BE49-F238E27FC236}">
                <a16:creationId xmlns:a16="http://schemas.microsoft.com/office/drawing/2014/main" id="{41AE03F7-79B3-B367-D2C2-589EEE751D08}"/>
              </a:ext>
            </a:extLst>
          </p:cNvPr>
          <p:cNvSpPr txBox="1"/>
          <p:nvPr/>
        </p:nvSpPr>
        <p:spPr>
          <a:xfrm>
            <a:off x="148827" y="1532890"/>
            <a:ext cx="7023497" cy="338554"/>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3.</a:t>
            </a:r>
            <a:r>
              <a:rPr kumimoji="1" lang="ja-JP" altLang="en-US" sz="1600" b="1" dirty="0">
                <a:solidFill>
                  <a:prstClr val="black"/>
                </a:solidFill>
                <a:latin typeface="Meiryo UI" panose="020B0604030504040204" pitchFamily="50" charset="-128"/>
                <a:ea typeface="Meiryo UI" panose="020B0604030504040204" pitchFamily="50" charset="-128"/>
              </a:rPr>
              <a:t>地域の経済成長を力強く牽引する事業、その他の地域経経済貢献の取組</a:t>
            </a:r>
            <a:endParaRPr kumimoji="1" lang="en-US" altLang="ja-JP" sz="1600" b="1" dirty="0">
              <a:solidFill>
                <a:prstClr val="black"/>
              </a:solidFill>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F65D32D4-6CB7-34D6-43AC-66BCAAEF7D51}"/>
              </a:ext>
            </a:extLst>
          </p:cNvPr>
          <p:cNvSpPr txBox="1"/>
          <p:nvPr/>
        </p:nvSpPr>
        <p:spPr>
          <a:xfrm>
            <a:off x="126215" y="1796930"/>
            <a:ext cx="1537097" cy="246221"/>
          </a:xfrm>
          <a:prstGeom prst="rect">
            <a:avLst/>
          </a:prstGeom>
          <a:noFill/>
        </p:spPr>
        <p:txBody>
          <a:bodyPr wrap="square" rtlCol="0">
            <a:spAutoFit/>
          </a:bodyPr>
          <a:lstStyle/>
          <a:p>
            <a:pPr>
              <a:spcAft>
                <a:spcPts val="600"/>
              </a:spcAft>
            </a:pPr>
            <a:r>
              <a:rPr kumimoji="1" lang="ja-JP" altLang="en-US" sz="1000" dirty="0">
                <a:solidFill>
                  <a:prstClr val="black"/>
                </a:solidFill>
                <a:latin typeface="Meiryo UI" panose="020B0604030504040204" pitchFamily="50" charset="-128"/>
                <a:ea typeface="Meiryo UI" panose="020B0604030504040204" pitchFamily="50" charset="-128"/>
              </a:rPr>
              <a:t>いずれか</a:t>
            </a:r>
            <a:r>
              <a:rPr kumimoji="1" lang="en-US" altLang="ja-JP" sz="1000" dirty="0">
                <a:solidFill>
                  <a:prstClr val="black"/>
                </a:solidFill>
                <a:latin typeface="Meiryo UI" panose="020B0604030504040204" pitchFamily="50" charset="-128"/>
                <a:ea typeface="Meiryo UI" panose="020B0604030504040204" pitchFamily="50" charset="-128"/>
              </a:rPr>
              <a:t>1</a:t>
            </a:r>
            <a:r>
              <a:rPr kumimoji="1" lang="ja-JP" altLang="en-US" sz="1000" dirty="0">
                <a:solidFill>
                  <a:prstClr val="black"/>
                </a:solidFill>
                <a:latin typeface="Meiryo UI" panose="020B0604030504040204" pitchFamily="50" charset="-128"/>
                <a:ea typeface="Meiryo UI" panose="020B0604030504040204" pitchFamily="50" charset="-128"/>
              </a:rPr>
              <a:t>つに○をつける。</a:t>
            </a:r>
            <a:endParaRPr kumimoji="1" lang="en-US" altLang="ja-JP" sz="1000" dirty="0">
              <a:solidFill>
                <a:prstClr val="black"/>
              </a:solidFill>
              <a:latin typeface="Meiryo UI" panose="020B0604030504040204" pitchFamily="50" charset="-128"/>
              <a:ea typeface="Meiryo UI" panose="020B0604030504040204" pitchFamily="50" charset="-128"/>
            </a:endParaRPr>
          </a:p>
        </p:txBody>
      </p:sp>
      <p:graphicFrame>
        <p:nvGraphicFramePr>
          <p:cNvPr id="4" name="表 3">
            <a:extLst>
              <a:ext uri="{FF2B5EF4-FFF2-40B4-BE49-F238E27FC236}">
                <a16:creationId xmlns:a16="http://schemas.microsoft.com/office/drawing/2014/main" id="{5E33E416-05E1-B0BC-B314-952B635D5D05}"/>
              </a:ext>
            </a:extLst>
          </p:cNvPr>
          <p:cNvGraphicFramePr>
            <a:graphicFrameLocks noGrp="1"/>
          </p:cNvGraphicFramePr>
          <p:nvPr>
            <p:extLst>
              <p:ext uri="{D42A27DB-BD31-4B8C-83A1-F6EECF244321}">
                <p14:modId xmlns:p14="http://schemas.microsoft.com/office/powerpoint/2010/main" val="1056917141"/>
              </p:ext>
            </p:extLst>
          </p:nvPr>
        </p:nvGraphicFramePr>
        <p:xfrm>
          <a:off x="179380" y="2044472"/>
          <a:ext cx="5780458" cy="487723"/>
        </p:xfrm>
        <a:graphic>
          <a:graphicData uri="http://schemas.openxmlformats.org/drawingml/2006/table">
            <a:tbl>
              <a:tblPr firstRow="1" bandRow="1">
                <a:tableStyleId>{073A0DAA-6AF3-43AB-8588-CEC1D06C72B9}</a:tableStyleId>
              </a:tblPr>
              <a:tblGrid>
                <a:gridCol w="379783">
                  <a:extLst>
                    <a:ext uri="{9D8B030D-6E8A-4147-A177-3AD203B41FA5}">
                      <a16:colId xmlns:a16="http://schemas.microsoft.com/office/drawing/2014/main" val="1924322567"/>
                    </a:ext>
                  </a:extLst>
                </a:gridCol>
                <a:gridCol w="5400675">
                  <a:extLst>
                    <a:ext uri="{9D8B030D-6E8A-4147-A177-3AD203B41FA5}">
                      <a16:colId xmlns:a16="http://schemas.microsoft.com/office/drawing/2014/main" val="4171626059"/>
                    </a:ext>
                  </a:extLst>
                </a:gridCol>
              </a:tblGrid>
              <a:tr h="255169">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a:r>
                        <a:rPr kumimoji="1" lang="ja-JP" altLang="en-US" sz="1000" b="0" dirty="0">
                          <a:solidFill>
                            <a:schemeClr val="tx1"/>
                          </a:solidFill>
                          <a:latin typeface="Meiryo UI" panose="020B0604030504040204" pitchFamily="50" charset="-128"/>
                          <a:ea typeface="Meiryo UI" panose="020B0604030504040204" pitchFamily="50" charset="-128"/>
                        </a:rPr>
                        <a:t>該当する（詳細について以下の欄にてご記載ください。）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799589101"/>
                  </a:ext>
                </a:extLst>
              </a:tr>
              <a:tr h="232554">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kumimoji="1" lang="ja-JP" altLang="en-US" sz="1000" b="0" dirty="0">
                          <a:solidFill>
                            <a:schemeClr val="tx1"/>
                          </a:solidFill>
                          <a:latin typeface="Meiryo UI" panose="020B0604030504040204" pitchFamily="50" charset="-128"/>
                          <a:ea typeface="Meiryo UI" panose="020B0604030504040204" pitchFamily="50" charset="-128"/>
                        </a:rPr>
                        <a:t>該当しない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387429018"/>
                  </a:ext>
                </a:extLst>
              </a:tr>
            </a:tbl>
          </a:graphicData>
        </a:graphic>
      </p:graphicFrame>
    </p:spTree>
    <p:extLst>
      <p:ext uri="{BB962C8B-B14F-4D97-AF65-F5344CB8AC3E}">
        <p14:creationId xmlns:p14="http://schemas.microsoft.com/office/powerpoint/2010/main" val="11720904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576BE-F090-5D05-A261-F2E629412153}"/>
            </a:ext>
          </a:extLst>
        </p:cNvPr>
        <p:cNvGrpSpPr/>
        <p:nvPr/>
      </p:nvGrpSpPr>
      <p:grpSpPr>
        <a:xfrm>
          <a:off x="0" y="0"/>
          <a:ext cx="0" cy="0"/>
          <a:chOff x="0" y="0"/>
          <a:chExt cx="0" cy="0"/>
        </a:xfrm>
      </p:grpSpPr>
      <p:sp>
        <p:nvSpPr>
          <p:cNvPr id="9" name="四角形: 1 つの角を切り取る 8">
            <a:extLst>
              <a:ext uri="{FF2B5EF4-FFF2-40B4-BE49-F238E27FC236}">
                <a16:creationId xmlns:a16="http://schemas.microsoft.com/office/drawing/2014/main" id="{B9D3730C-CBD3-707B-2A09-CBA4EAB34121}"/>
              </a:ext>
            </a:extLst>
          </p:cNvPr>
          <p:cNvSpPr/>
          <p:nvPr/>
        </p:nvSpPr>
        <p:spPr>
          <a:xfrm>
            <a:off x="2312851" y="1776"/>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r>
              <a:rPr kumimoji="1" lang="ja-JP" altLang="en-US" sz="800" b="1" dirty="0">
                <a:solidFill>
                  <a:schemeClr val="tx1"/>
                </a:solidFill>
                <a:latin typeface="Meiryo UI" panose="020B0604030504040204" pitchFamily="50" charset="-128"/>
                <a:ea typeface="Meiryo UI" panose="020B0604030504040204" pitchFamily="50" charset="-128"/>
              </a:rPr>
              <a:t> 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10" name="四角形: 1 つの角を切り取る 9">
            <a:extLst>
              <a:ext uri="{FF2B5EF4-FFF2-40B4-BE49-F238E27FC236}">
                <a16:creationId xmlns:a16="http://schemas.microsoft.com/office/drawing/2014/main" id="{C2A1116E-F1D8-CABE-B685-88DCC2BD39D3}"/>
              </a:ext>
            </a:extLst>
          </p:cNvPr>
          <p:cNvSpPr/>
          <p:nvPr/>
        </p:nvSpPr>
        <p:spPr>
          <a:xfrm>
            <a:off x="0" y="608"/>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25483447-B4F1-F4B1-B48C-FC670E657CBA}"/>
              </a:ext>
            </a:extLst>
          </p:cNvPr>
          <p:cNvSpPr/>
          <p:nvPr/>
        </p:nvSpPr>
        <p:spPr>
          <a:xfrm>
            <a:off x="4625702" y="608"/>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2" name="正方形/長方形 1">
            <a:extLst>
              <a:ext uri="{FF2B5EF4-FFF2-40B4-BE49-F238E27FC236}">
                <a16:creationId xmlns:a16="http://schemas.microsoft.com/office/drawing/2014/main" id="{D83076E9-8B17-DC92-76D2-4DECC0F7E78C}"/>
              </a:ext>
            </a:extLst>
          </p:cNvPr>
          <p:cNvSpPr/>
          <p:nvPr/>
        </p:nvSpPr>
        <p:spPr>
          <a:xfrm>
            <a:off x="148828" y="3138858"/>
            <a:ext cx="8828457" cy="2890388"/>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dirty="0">
                <a:solidFill>
                  <a:prstClr val="black"/>
                </a:solidFill>
                <a:latin typeface="Meiryo UI" panose="020B0604030504040204" pitchFamily="50" charset="-128"/>
                <a:ea typeface="Meiryo UI" panose="020B0604030504040204" pitchFamily="50" charset="-128"/>
              </a:rPr>
              <a:t>詳細</a:t>
            </a:r>
            <a:r>
              <a:rPr kumimoji="1" lang="ja-JP" altLang="en-US" sz="1400" b="1" dirty="0">
                <a:solidFill>
                  <a:prstClr val="black"/>
                </a:solidFill>
                <a:latin typeface="Meiryo UI" panose="020B0604030504040204" pitchFamily="50" charset="-128"/>
                <a:ea typeface="Meiryo UI" panose="020B0604030504040204" pitchFamily="50" charset="-128"/>
              </a:rPr>
              <a:t>　　　</a:t>
            </a:r>
            <a:endParaRPr kumimoji="1" lang="en-US" altLang="ja-JP" sz="1400" b="1" dirty="0">
              <a:solidFill>
                <a:prstClr val="black"/>
              </a:solidFill>
              <a:latin typeface="Meiryo UI" panose="020B0604030504040204" pitchFamily="50" charset="-128"/>
              <a:ea typeface="Meiryo UI" panose="020B0604030504040204" pitchFamily="50" charset="-128"/>
            </a:endParaRPr>
          </a:p>
        </p:txBody>
      </p:sp>
      <p:sp>
        <p:nvSpPr>
          <p:cNvPr id="15" name="タイトル 3">
            <a:extLst>
              <a:ext uri="{FF2B5EF4-FFF2-40B4-BE49-F238E27FC236}">
                <a16:creationId xmlns:a16="http://schemas.microsoft.com/office/drawing/2014/main" id="{A5ACB241-4B4D-2E72-9849-25EBCE9E5A12}"/>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スライド番号プレースホルダー 5">
            <a:extLst>
              <a:ext uri="{FF2B5EF4-FFF2-40B4-BE49-F238E27FC236}">
                <a16:creationId xmlns:a16="http://schemas.microsoft.com/office/drawing/2014/main" id="{993B92FE-26D2-67CE-6A34-13D4660302E5}"/>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26</a:t>
            </a:fld>
            <a:endParaRPr kumimoji="1" lang="ja-JP" altLang="en-US" dirty="0"/>
          </a:p>
        </p:txBody>
      </p:sp>
      <p:sp>
        <p:nvSpPr>
          <p:cNvPr id="3" name="タイトル 3">
            <a:extLst>
              <a:ext uri="{FF2B5EF4-FFF2-40B4-BE49-F238E27FC236}">
                <a16:creationId xmlns:a16="http://schemas.microsoft.com/office/drawing/2014/main" id="{94ECFDBD-CD96-2E11-7B23-8220345B37E5}"/>
              </a:ext>
            </a:extLst>
          </p:cNvPr>
          <p:cNvSpPr txBox="1">
            <a:spLocks/>
          </p:cNvSpPr>
          <p:nvPr/>
        </p:nvSpPr>
        <p:spPr>
          <a:xfrm>
            <a:off x="511873" y="242563"/>
            <a:ext cx="4385247"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／地域のモデル企業（</a:t>
            </a:r>
            <a:r>
              <a:rPr lang="en-US" altLang="ja-JP" sz="1200" dirty="0">
                <a:solidFill>
                  <a:schemeClr val="tx2"/>
                </a:solidFill>
                <a:latin typeface="Meiryo UI" panose="020B0604030504040204" pitchFamily="50" charset="-128"/>
                <a:ea typeface="Meiryo UI" panose="020B0604030504040204" pitchFamily="50" charset="-128"/>
                <a:cs typeface="+mn-cs"/>
              </a:rPr>
              <a:t>1.</a:t>
            </a:r>
            <a:r>
              <a:rPr lang="ja-JP" altLang="en-US" sz="1200" dirty="0">
                <a:solidFill>
                  <a:schemeClr val="tx2"/>
                </a:solidFill>
                <a:latin typeface="Meiryo UI" panose="020B0604030504040204" pitchFamily="50" charset="-128"/>
                <a:ea typeface="Meiryo UI" panose="020B0604030504040204" pitchFamily="50" charset="-128"/>
                <a:cs typeface="+mn-cs"/>
              </a:rPr>
              <a:t>適切な取引姿勢）</a:t>
            </a:r>
          </a:p>
        </p:txBody>
      </p:sp>
      <p:graphicFrame>
        <p:nvGraphicFramePr>
          <p:cNvPr id="12" name="表 11">
            <a:extLst>
              <a:ext uri="{FF2B5EF4-FFF2-40B4-BE49-F238E27FC236}">
                <a16:creationId xmlns:a16="http://schemas.microsoft.com/office/drawing/2014/main" id="{A71B0508-9D6A-E494-B217-8DEC5F947AF8}"/>
              </a:ext>
            </a:extLst>
          </p:cNvPr>
          <p:cNvGraphicFramePr>
            <a:graphicFrameLocks noGrp="1"/>
          </p:cNvGraphicFramePr>
          <p:nvPr>
            <p:extLst>
              <p:ext uri="{D42A27DB-BD31-4B8C-83A1-F6EECF244321}">
                <p14:modId xmlns:p14="http://schemas.microsoft.com/office/powerpoint/2010/main" val="1878322212"/>
              </p:ext>
            </p:extLst>
          </p:nvPr>
        </p:nvGraphicFramePr>
        <p:xfrm>
          <a:off x="228226" y="1983361"/>
          <a:ext cx="8814143" cy="958116"/>
        </p:xfrm>
        <a:graphic>
          <a:graphicData uri="http://schemas.openxmlformats.org/drawingml/2006/table">
            <a:tbl>
              <a:tblPr firstRow="1" bandRow="1">
                <a:tableStyleId>{073A0DAA-6AF3-43AB-8588-CEC1D06C72B9}</a:tableStyleId>
              </a:tblPr>
              <a:tblGrid>
                <a:gridCol w="315230">
                  <a:extLst>
                    <a:ext uri="{9D8B030D-6E8A-4147-A177-3AD203B41FA5}">
                      <a16:colId xmlns:a16="http://schemas.microsoft.com/office/drawing/2014/main" val="1924322567"/>
                    </a:ext>
                  </a:extLst>
                </a:gridCol>
                <a:gridCol w="5148078">
                  <a:extLst>
                    <a:ext uri="{9D8B030D-6E8A-4147-A177-3AD203B41FA5}">
                      <a16:colId xmlns:a16="http://schemas.microsoft.com/office/drawing/2014/main" val="4171626059"/>
                    </a:ext>
                  </a:extLst>
                </a:gridCol>
                <a:gridCol w="205412">
                  <a:extLst>
                    <a:ext uri="{9D8B030D-6E8A-4147-A177-3AD203B41FA5}">
                      <a16:colId xmlns:a16="http://schemas.microsoft.com/office/drawing/2014/main" val="2208500501"/>
                    </a:ext>
                  </a:extLst>
                </a:gridCol>
                <a:gridCol w="3145423">
                  <a:extLst>
                    <a:ext uri="{9D8B030D-6E8A-4147-A177-3AD203B41FA5}">
                      <a16:colId xmlns:a16="http://schemas.microsoft.com/office/drawing/2014/main" val="2907856916"/>
                    </a:ext>
                  </a:extLst>
                </a:gridCol>
              </a:tblGrid>
              <a:tr h="288000">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a:r>
                        <a:rPr kumimoji="1" lang="ja-JP" altLang="en-US" sz="1000" b="0" dirty="0">
                          <a:solidFill>
                            <a:schemeClr val="tx1"/>
                          </a:solidFill>
                          <a:latin typeface="Meiryo UI" panose="020B0604030504040204" pitchFamily="50" charset="-128"/>
                          <a:ea typeface="Meiryo UI" panose="020B0604030504040204" pitchFamily="50" charset="-128"/>
                        </a:rPr>
                        <a:t>パートナーシップ構築宣言の実施や共存共栄の取組を実施している</a:t>
                      </a:r>
                      <a:endParaRPr kumimoji="1" lang="en-US" altLang="ja-JP" sz="1000" b="0" dirty="0">
                        <a:solidFill>
                          <a:schemeClr val="tx1"/>
                        </a:solidFill>
                        <a:latin typeface="Meiryo UI" panose="020B0604030504040204" pitchFamily="50" charset="-128"/>
                        <a:ea typeface="Meiryo UI" panose="020B0604030504040204" pitchFamily="50" charset="-128"/>
                      </a:endParaRPr>
                    </a:p>
                    <a:p>
                      <a:pPr algn="l"/>
                      <a:r>
                        <a:rPr kumimoji="1" lang="ja-JP" altLang="en-US" sz="1000" b="0" dirty="0">
                          <a:solidFill>
                            <a:schemeClr val="tx1"/>
                          </a:solidFill>
                          <a:latin typeface="Meiryo UI" panose="020B0604030504040204" pitchFamily="50" charset="-128"/>
                          <a:ea typeface="Meiryo UI" panose="020B0604030504040204" pitchFamily="50" charset="-128"/>
                        </a:rPr>
                        <a:t>（</a:t>
                      </a:r>
                      <a:r>
                        <a:rPr kumimoji="1" lang="en-US" altLang="ja-JP" sz="1000" b="0" dirty="0">
                          <a:solidFill>
                            <a:schemeClr val="tx1"/>
                          </a:solidFill>
                          <a:latin typeface="Meiryo UI" panose="020B0604030504040204" pitchFamily="50" charset="-128"/>
                          <a:ea typeface="Meiryo UI" panose="020B0604030504040204" pitchFamily="50" charset="-128"/>
                        </a:rPr>
                        <a:t>URL</a:t>
                      </a:r>
                      <a:r>
                        <a:rPr kumimoji="1" lang="ja-JP" altLang="en-US" sz="1000" b="0" dirty="0">
                          <a:solidFill>
                            <a:schemeClr val="tx1"/>
                          </a:solidFill>
                          <a:latin typeface="Meiryo UI" panose="020B0604030504040204" pitchFamily="50" charset="-128"/>
                          <a:ea typeface="Meiryo UI" panose="020B0604030504040204" pitchFamily="50" charset="-128"/>
                        </a:rPr>
                        <a:t>を右の欄にご記載ください。または根拠となる画像を詳細の欄に貼付してください。）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l"/>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kumimoji="1" lang="en-US" altLang="ja-JP" sz="1000" b="0" dirty="0">
                          <a:solidFill>
                            <a:schemeClr val="tx1"/>
                          </a:solidFill>
                          <a:latin typeface="Meiryo UI" panose="020B0604030504040204" pitchFamily="50" charset="-128"/>
                          <a:ea typeface="Meiryo UI" panose="020B0604030504040204" pitchFamily="50" charset="-128"/>
                        </a:rPr>
                        <a:t>URL:</a:t>
                      </a: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799589101"/>
                  </a:ext>
                </a:extLst>
              </a:tr>
              <a:tr h="288000">
                <a:tc>
                  <a:txBody>
                    <a:bodyPr/>
                    <a:lstStyle/>
                    <a:p>
                      <a:pPr algn="ctr"/>
                      <a:endParaRPr kumimoji="1" lang="ja-JP" altLang="en-US" sz="1000" b="0" dirty="0">
                        <a:solidFill>
                          <a:schemeClr val="tx1"/>
                        </a:solidFill>
                        <a:highlight>
                          <a:srgbClr val="FFFF00"/>
                        </a:highlight>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kumimoji="1" lang="ja-JP" altLang="en-US" sz="1000" b="0" dirty="0">
                          <a:solidFill>
                            <a:schemeClr val="tx1"/>
                          </a:solidFill>
                          <a:latin typeface="Meiryo UI" panose="020B0604030504040204" pitchFamily="50" charset="-128"/>
                          <a:ea typeface="Meiryo UI" panose="020B0604030504040204" pitchFamily="50" charset="-128"/>
                        </a:rPr>
                        <a:t>上記を実施していない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91347075"/>
                  </a:ext>
                </a:extLst>
              </a:tr>
              <a:tr h="288000">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kumimoji="1" lang="ja-JP" altLang="en-US" sz="1000" b="0" dirty="0">
                          <a:solidFill>
                            <a:schemeClr val="tx1"/>
                          </a:solidFill>
                          <a:latin typeface="Meiryo UI" panose="020B0604030504040204" pitchFamily="50" charset="-128"/>
                          <a:ea typeface="Meiryo UI" panose="020B0604030504040204" pitchFamily="50" charset="-128"/>
                        </a:rPr>
                        <a:t>過去５年以内に下請法に基づく勧告等を受けている場合　「○」</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87429018"/>
                  </a:ext>
                </a:extLst>
              </a:tr>
            </a:tbl>
          </a:graphicData>
        </a:graphic>
      </p:graphicFrame>
      <p:sp>
        <p:nvSpPr>
          <p:cNvPr id="13" name="テキスト ボックス 12">
            <a:extLst>
              <a:ext uri="{FF2B5EF4-FFF2-40B4-BE49-F238E27FC236}">
                <a16:creationId xmlns:a16="http://schemas.microsoft.com/office/drawing/2014/main" id="{7793C5AE-6DF5-718D-6E33-B9B03F05B78E}"/>
              </a:ext>
            </a:extLst>
          </p:cNvPr>
          <p:cNvSpPr txBox="1"/>
          <p:nvPr/>
        </p:nvSpPr>
        <p:spPr>
          <a:xfrm>
            <a:off x="148828" y="1425779"/>
            <a:ext cx="6378166" cy="338554"/>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1.</a:t>
            </a:r>
            <a:r>
              <a:rPr kumimoji="1" lang="ja-JP" altLang="en-US" sz="1600" b="1" dirty="0">
                <a:solidFill>
                  <a:prstClr val="black"/>
                </a:solidFill>
                <a:latin typeface="Meiryo UI" panose="020B0604030504040204" pitchFamily="50" charset="-128"/>
                <a:ea typeface="Meiryo UI" panose="020B0604030504040204" pitchFamily="50" charset="-128"/>
              </a:rPr>
              <a:t>下請取引先等に対する適切な取引姿勢</a:t>
            </a:r>
            <a:endParaRPr kumimoji="1" lang="en-US" altLang="ja-JP" sz="1600" b="1" dirty="0">
              <a:solidFill>
                <a:prstClr val="black"/>
              </a:solidFill>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ABF3CD74-E816-818E-FD20-7D4A2764C54F}"/>
              </a:ext>
            </a:extLst>
          </p:cNvPr>
          <p:cNvSpPr txBox="1"/>
          <p:nvPr/>
        </p:nvSpPr>
        <p:spPr>
          <a:xfrm>
            <a:off x="72628" y="1719664"/>
            <a:ext cx="5470922" cy="246221"/>
          </a:xfrm>
          <a:prstGeom prst="rect">
            <a:avLst/>
          </a:prstGeom>
          <a:noFill/>
        </p:spPr>
        <p:txBody>
          <a:bodyPr wrap="square" rtlCol="0">
            <a:spAutoFit/>
          </a:bodyPr>
          <a:lstStyle/>
          <a:p>
            <a:pPr>
              <a:spcAft>
                <a:spcPts val="600"/>
              </a:spcAft>
            </a:pPr>
            <a:r>
              <a:rPr kumimoji="1" lang="ja-JP" altLang="en-US" sz="1000" dirty="0">
                <a:solidFill>
                  <a:prstClr val="black"/>
                </a:solidFill>
                <a:latin typeface="Meiryo UI" panose="020B0604030504040204" pitchFamily="50" charset="-128"/>
                <a:ea typeface="Meiryo UI" panose="020B0604030504040204" pitchFamily="50" charset="-128"/>
              </a:rPr>
              <a:t>該当するものに○をつける。</a:t>
            </a:r>
            <a:endParaRPr kumimoji="1" lang="en-US" altLang="ja-JP" sz="1000" dirty="0">
              <a:solidFill>
                <a:prstClr val="black"/>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4552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F8E391-6B90-AE86-AD61-12B98190FA56}"/>
            </a:ext>
          </a:extLst>
        </p:cNvPr>
        <p:cNvGrpSpPr/>
        <p:nvPr/>
      </p:nvGrpSpPr>
      <p:grpSpPr>
        <a:xfrm>
          <a:off x="0" y="0"/>
          <a:ext cx="0" cy="0"/>
          <a:chOff x="0" y="0"/>
          <a:chExt cx="0" cy="0"/>
        </a:xfrm>
      </p:grpSpPr>
      <p:sp>
        <p:nvSpPr>
          <p:cNvPr id="9" name="四角形: 1 つの角を切り取る 8">
            <a:extLst>
              <a:ext uri="{FF2B5EF4-FFF2-40B4-BE49-F238E27FC236}">
                <a16:creationId xmlns:a16="http://schemas.microsoft.com/office/drawing/2014/main" id="{A6654C60-ED18-C854-EF60-679BF4EE2473}"/>
              </a:ext>
            </a:extLst>
          </p:cNvPr>
          <p:cNvSpPr/>
          <p:nvPr/>
        </p:nvSpPr>
        <p:spPr>
          <a:xfrm>
            <a:off x="2312851" y="1776"/>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r>
              <a:rPr kumimoji="1" lang="ja-JP" altLang="en-US" sz="800" b="1" dirty="0">
                <a:solidFill>
                  <a:schemeClr val="tx1"/>
                </a:solidFill>
                <a:latin typeface="Meiryo UI" panose="020B0604030504040204" pitchFamily="50" charset="-128"/>
                <a:ea typeface="Meiryo UI" panose="020B0604030504040204" pitchFamily="50" charset="-128"/>
              </a:rPr>
              <a:t> 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10" name="四角形: 1 つの角を切り取る 9">
            <a:extLst>
              <a:ext uri="{FF2B5EF4-FFF2-40B4-BE49-F238E27FC236}">
                <a16:creationId xmlns:a16="http://schemas.microsoft.com/office/drawing/2014/main" id="{BD3A444A-3688-BA5E-B019-C32A175EC4FB}"/>
              </a:ext>
            </a:extLst>
          </p:cNvPr>
          <p:cNvSpPr/>
          <p:nvPr/>
        </p:nvSpPr>
        <p:spPr>
          <a:xfrm>
            <a:off x="0" y="608"/>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1E0F939C-59D9-CA09-DD82-CF05590C13E2}"/>
              </a:ext>
            </a:extLst>
          </p:cNvPr>
          <p:cNvSpPr/>
          <p:nvPr/>
        </p:nvSpPr>
        <p:spPr>
          <a:xfrm>
            <a:off x="4625702" y="608"/>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2" name="正方形/長方形 1">
            <a:extLst>
              <a:ext uri="{FF2B5EF4-FFF2-40B4-BE49-F238E27FC236}">
                <a16:creationId xmlns:a16="http://schemas.microsoft.com/office/drawing/2014/main" id="{14551B3C-C77A-9301-6E3A-359FC407779F}"/>
              </a:ext>
            </a:extLst>
          </p:cNvPr>
          <p:cNvSpPr/>
          <p:nvPr/>
        </p:nvSpPr>
        <p:spPr>
          <a:xfrm>
            <a:off x="163143" y="3022007"/>
            <a:ext cx="8828457" cy="290638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dirty="0">
                <a:solidFill>
                  <a:prstClr val="black"/>
                </a:solidFill>
                <a:latin typeface="Meiryo UI" panose="020B0604030504040204" pitchFamily="50" charset="-128"/>
                <a:ea typeface="Meiryo UI" panose="020B0604030504040204" pitchFamily="50" charset="-128"/>
              </a:rPr>
              <a:t>詳細</a:t>
            </a:r>
            <a:endParaRPr kumimoji="1" lang="en-US" altLang="ja-JP" sz="1200" dirty="0">
              <a:solidFill>
                <a:prstClr val="black"/>
              </a:solidFill>
              <a:latin typeface="Meiryo UI" panose="020B0604030504040204" pitchFamily="50" charset="-128"/>
              <a:ea typeface="Meiryo UI" panose="020B0604030504040204" pitchFamily="50" charset="-128"/>
            </a:endParaRPr>
          </a:p>
        </p:txBody>
      </p:sp>
      <p:sp>
        <p:nvSpPr>
          <p:cNvPr id="15" name="タイトル 3">
            <a:extLst>
              <a:ext uri="{FF2B5EF4-FFF2-40B4-BE49-F238E27FC236}">
                <a16:creationId xmlns:a16="http://schemas.microsoft.com/office/drawing/2014/main" id="{4F2A649D-6856-5A6A-F73B-7C7B037E5F57}"/>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スライド番号プレースホルダー 5">
            <a:extLst>
              <a:ext uri="{FF2B5EF4-FFF2-40B4-BE49-F238E27FC236}">
                <a16:creationId xmlns:a16="http://schemas.microsoft.com/office/drawing/2014/main" id="{A20996B5-439C-ADB9-1453-DF74C27B8DF9}"/>
              </a:ext>
            </a:extLst>
          </p:cNvPr>
          <p:cNvSpPr>
            <a:spLocks noGrp="1"/>
          </p:cNvSpPr>
          <p:nvPr>
            <p:ph type="sldNum" sz="quarter" idx="12"/>
          </p:nvPr>
        </p:nvSpPr>
        <p:spPr/>
        <p:txBody>
          <a:bodyPr/>
          <a:lstStyle/>
          <a:p>
            <a:fld id="{70AD163A-2AD1-4CCD-B429-51A5FDE21725}" type="slidenum">
              <a:rPr kumimoji="1" lang="ja-JP" altLang="en-US" smtClean="0"/>
              <a:t>27</a:t>
            </a:fld>
            <a:endParaRPr kumimoji="1" lang="ja-JP" altLang="en-US"/>
          </a:p>
        </p:txBody>
      </p:sp>
      <p:sp>
        <p:nvSpPr>
          <p:cNvPr id="3" name="タイトル 3">
            <a:extLst>
              <a:ext uri="{FF2B5EF4-FFF2-40B4-BE49-F238E27FC236}">
                <a16:creationId xmlns:a16="http://schemas.microsoft.com/office/drawing/2014/main" id="{FE87A2F5-45E0-6DC0-2D95-CEE107466A46}"/>
              </a:ext>
            </a:extLst>
          </p:cNvPr>
          <p:cNvSpPr txBox="1">
            <a:spLocks/>
          </p:cNvSpPr>
          <p:nvPr/>
        </p:nvSpPr>
        <p:spPr>
          <a:xfrm>
            <a:off x="511873" y="242563"/>
            <a:ext cx="4385247"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／地域のモデル企業（</a:t>
            </a:r>
            <a:r>
              <a:rPr lang="en-US" altLang="ja-JP" sz="1200" dirty="0">
                <a:solidFill>
                  <a:schemeClr val="tx2"/>
                </a:solidFill>
                <a:latin typeface="Meiryo UI" panose="020B0604030504040204" pitchFamily="50" charset="-128"/>
                <a:ea typeface="Meiryo UI" panose="020B0604030504040204" pitchFamily="50" charset="-128"/>
                <a:cs typeface="+mn-cs"/>
              </a:rPr>
              <a:t>2.</a:t>
            </a:r>
            <a:r>
              <a:rPr lang="ja-JP" altLang="en-US" sz="1200" dirty="0">
                <a:solidFill>
                  <a:schemeClr val="tx2"/>
                </a:solidFill>
                <a:latin typeface="Meiryo UI" panose="020B0604030504040204" pitchFamily="50" charset="-128"/>
                <a:ea typeface="Meiryo UI" panose="020B0604030504040204" pitchFamily="50" charset="-128"/>
                <a:cs typeface="+mn-cs"/>
              </a:rPr>
              <a:t>レジリエンス）</a:t>
            </a:r>
          </a:p>
        </p:txBody>
      </p:sp>
      <p:graphicFrame>
        <p:nvGraphicFramePr>
          <p:cNvPr id="12" name="表 11">
            <a:extLst>
              <a:ext uri="{FF2B5EF4-FFF2-40B4-BE49-F238E27FC236}">
                <a16:creationId xmlns:a16="http://schemas.microsoft.com/office/drawing/2014/main" id="{9691FABC-0FE2-4C78-1D9D-A75D5C25023A}"/>
              </a:ext>
            </a:extLst>
          </p:cNvPr>
          <p:cNvGraphicFramePr>
            <a:graphicFrameLocks noGrp="1"/>
          </p:cNvGraphicFramePr>
          <p:nvPr>
            <p:extLst>
              <p:ext uri="{D42A27DB-BD31-4B8C-83A1-F6EECF244321}">
                <p14:modId xmlns:p14="http://schemas.microsoft.com/office/powerpoint/2010/main" val="1252860428"/>
              </p:ext>
            </p:extLst>
          </p:nvPr>
        </p:nvGraphicFramePr>
        <p:xfrm>
          <a:off x="163141" y="1966672"/>
          <a:ext cx="8794951" cy="864000"/>
        </p:xfrm>
        <a:graphic>
          <a:graphicData uri="http://schemas.openxmlformats.org/drawingml/2006/table">
            <a:tbl>
              <a:tblPr firstRow="1" bandRow="1">
                <a:tableStyleId>{073A0DAA-6AF3-43AB-8588-CEC1D06C72B9}</a:tableStyleId>
              </a:tblPr>
              <a:tblGrid>
                <a:gridCol w="315324">
                  <a:extLst>
                    <a:ext uri="{9D8B030D-6E8A-4147-A177-3AD203B41FA5}">
                      <a16:colId xmlns:a16="http://schemas.microsoft.com/office/drawing/2014/main" val="1924322567"/>
                    </a:ext>
                  </a:extLst>
                </a:gridCol>
                <a:gridCol w="5149610">
                  <a:extLst>
                    <a:ext uri="{9D8B030D-6E8A-4147-A177-3AD203B41FA5}">
                      <a16:colId xmlns:a16="http://schemas.microsoft.com/office/drawing/2014/main" val="4171626059"/>
                    </a:ext>
                  </a:extLst>
                </a:gridCol>
                <a:gridCol w="180034">
                  <a:extLst>
                    <a:ext uri="{9D8B030D-6E8A-4147-A177-3AD203B41FA5}">
                      <a16:colId xmlns:a16="http://schemas.microsoft.com/office/drawing/2014/main" val="2208500501"/>
                    </a:ext>
                  </a:extLst>
                </a:gridCol>
                <a:gridCol w="3149983">
                  <a:extLst>
                    <a:ext uri="{9D8B030D-6E8A-4147-A177-3AD203B41FA5}">
                      <a16:colId xmlns:a16="http://schemas.microsoft.com/office/drawing/2014/main" val="2907856916"/>
                    </a:ext>
                  </a:extLst>
                </a:gridCol>
              </a:tblGrid>
              <a:tr h="288000">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a:r>
                        <a:rPr kumimoji="1" lang="ja-JP" altLang="en-US" sz="1000" b="0" dirty="0">
                          <a:solidFill>
                            <a:schemeClr val="tx1"/>
                          </a:solidFill>
                          <a:latin typeface="Meiryo UI" panose="020B0604030504040204" pitchFamily="50" charset="-128"/>
                          <a:ea typeface="Meiryo UI" panose="020B0604030504040204" pitchFamily="50" charset="-128"/>
                        </a:rPr>
                        <a:t>該当する（</a:t>
                      </a:r>
                      <a:r>
                        <a:rPr kumimoji="1" lang="en-US" altLang="ja-JP" sz="1000" b="0" dirty="0">
                          <a:solidFill>
                            <a:schemeClr val="tx1"/>
                          </a:solidFill>
                          <a:latin typeface="Meiryo UI" panose="020B0604030504040204" pitchFamily="50" charset="-128"/>
                          <a:ea typeface="Meiryo UI" panose="020B0604030504040204" pitchFamily="50" charset="-128"/>
                        </a:rPr>
                        <a:t>URL</a:t>
                      </a:r>
                      <a:r>
                        <a:rPr kumimoji="1" lang="ja-JP" altLang="en-US" sz="1000" b="0" dirty="0">
                          <a:solidFill>
                            <a:schemeClr val="tx1"/>
                          </a:solidFill>
                          <a:latin typeface="Meiryo UI" panose="020B0604030504040204" pitchFamily="50" charset="-128"/>
                          <a:ea typeface="Meiryo UI" panose="020B0604030504040204" pitchFamily="50" charset="-128"/>
                        </a:rPr>
                        <a:t>を右の欄にご記載ください。または根拠となる画像を詳細の欄に貼付してください。）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l"/>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kumimoji="1" lang="en-US" altLang="ja-JP" sz="1000" b="0" dirty="0">
                          <a:solidFill>
                            <a:schemeClr val="tx1"/>
                          </a:solidFill>
                          <a:latin typeface="Meiryo UI" panose="020B0604030504040204" pitchFamily="50" charset="-128"/>
                          <a:ea typeface="Meiryo UI" panose="020B0604030504040204" pitchFamily="50" charset="-128"/>
                        </a:rPr>
                        <a:t>URL:</a:t>
                      </a: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799589101"/>
                  </a:ext>
                </a:extLst>
              </a:tr>
              <a:tr h="288000">
                <a:tc>
                  <a:txBody>
                    <a:bodyPr/>
                    <a:lstStyle/>
                    <a:p>
                      <a:pPr algn="ctr"/>
                      <a:endParaRPr kumimoji="1" lang="ja-JP" altLang="en-US" sz="1000" b="0" dirty="0">
                        <a:solidFill>
                          <a:schemeClr val="tx1"/>
                        </a:solidFill>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kumimoji="1" lang="ja-JP" altLang="en-US" sz="1000" b="0" dirty="0">
                          <a:solidFill>
                            <a:schemeClr val="tx1"/>
                          </a:solidFill>
                          <a:latin typeface="Meiryo UI" panose="020B0604030504040204" pitchFamily="50" charset="-128"/>
                          <a:ea typeface="Meiryo UI" panose="020B0604030504040204" pitchFamily="50" charset="-128"/>
                        </a:rPr>
                        <a:t>該当しないものの、取り組みを実施している（取り組み内容を以下の欄にてご記載ください。）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91347075"/>
                  </a:ext>
                </a:extLst>
              </a:tr>
              <a:tr h="288000">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kumimoji="1" lang="ja-JP" altLang="en-US" sz="1000" b="0" dirty="0">
                          <a:solidFill>
                            <a:schemeClr val="tx1"/>
                          </a:solidFill>
                          <a:latin typeface="Meiryo UI" panose="020B0604030504040204" pitchFamily="50" charset="-128"/>
                          <a:ea typeface="Meiryo UI" panose="020B0604030504040204" pitchFamily="50" charset="-128"/>
                        </a:rPr>
                        <a:t>該当しない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87429018"/>
                  </a:ext>
                </a:extLst>
              </a:tr>
            </a:tbl>
          </a:graphicData>
        </a:graphic>
      </p:graphicFrame>
      <p:sp>
        <p:nvSpPr>
          <p:cNvPr id="13" name="テキスト ボックス 12">
            <a:extLst>
              <a:ext uri="{FF2B5EF4-FFF2-40B4-BE49-F238E27FC236}">
                <a16:creationId xmlns:a16="http://schemas.microsoft.com/office/drawing/2014/main" id="{28E16016-5B7B-C3F5-2387-417192D37F5C}"/>
              </a:ext>
            </a:extLst>
          </p:cNvPr>
          <p:cNvSpPr txBox="1"/>
          <p:nvPr/>
        </p:nvSpPr>
        <p:spPr>
          <a:xfrm>
            <a:off x="148828" y="1420785"/>
            <a:ext cx="6378166" cy="338554"/>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2.</a:t>
            </a:r>
            <a:r>
              <a:rPr kumimoji="1" lang="ja-JP" altLang="en-US" sz="1600" b="1" dirty="0">
                <a:solidFill>
                  <a:prstClr val="black"/>
                </a:solidFill>
                <a:latin typeface="Meiryo UI" panose="020B0604030504040204" pitchFamily="50" charset="-128"/>
                <a:ea typeface="Meiryo UI" panose="020B0604030504040204" pitchFamily="50" charset="-128"/>
              </a:rPr>
              <a:t>サプライチェーン寸断等に対するレジリエンス</a:t>
            </a:r>
            <a:endParaRPr kumimoji="1" lang="en-US" altLang="ja-JP" sz="1600" b="1" dirty="0">
              <a:solidFill>
                <a:prstClr val="black"/>
              </a:solidFill>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AA06147D-1E0E-AAF1-81FB-9BB9AB56659A}"/>
              </a:ext>
            </a:extLst>
          </p:cNvPr>
          <p:cNvSpPr txBox="1"/>
          <p:nvPr/>
        </p:nvSpPr>
        <p:spPr>
          <a:xfrm>
            <a:off x="72628" y="1714670"/>
            <a:ext cx="1537097" cy="246221"/>
          </a:xfrm>
          <a:prstGeom prst="rect">
            <a:avLst/>
          </a:prstGeom>
          <a:noFill/>
        </p:spPr>
        <p:txBody>
          <a:bodyPr wrap="square" rtlCol="0">
            <a:spAutoFit/>
          </a:bodyPr>
          <a:lstStyle/>
          <a:p>
            <a:pPr>
              <a:spcAft>
                <a:spcPts val="600"/>
              </a:spcAft>
            </a:pPr>
            <a:r>
              <a:rPr kumimoji="1" lang="ja-JP" altLang="en-US" sz="1000" dirty="0">
                <a:solidFill>
                  <a:prstClr val="black"/>
                </a:solidFill>
                <a:latin typeface="Meiryo UI" panose="020B0604030504040204" pitchFamily="50" charset="-128"/>
                <a:ea typeface="Meiryo UI" panose="020B0604030504040204" pitchFamily="50" charset="-128"/>
              </a:rPr>
              <a:t>いずれか</a:t>
            </a:r>
            <a:r>
              <a:rPr kumimoji="1" lang="en-US" altLang="ja-JP" sz="1000" dirty="0">
                <a:solidFill>
                  <a:prstClr val="black"/>
                </a:solidFill>
                <a:latin typeface="Meiryo UI" panose="020B0604030504040204" pitchFamily="50" charset="-128"/>
                <a:ea typeface="Meiryo UI" panose="020B0604030504040204" pitchFamily="50" charset="-128"/>
              </a:rPr>
              <a:t>1</a:t>
            </a:r>
            <a:r>
              <a:rPr kumimoji="1" lang="ja-JP" altLang="en-US" sz="1000" dirty="0">
                <a:solidFill>
                  <a:prstClr val="black"/>
                </a:solidFill>
                <a:latin typeface="Meiryo UI" panose="020B0604030504040204" pitchFamily="50" charset="-128"/>
                <a:ea typeface="Meiryo UI" panose="020B0604030504040204" pitchFamily="50" charset="-128"/>
              </a:rPr>
              <a:t>つに○をつける。</a:t>
            </a:r>
            <a:endParaRPr kumimoji="1" lang="en-US" altLang="ja-JP" sz="1000" dirty="0">
              <a:solidFill>
                <a:prstClr val="black"/>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624207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C5E033-441E-3538-0F1E-B514555792B7}"/>
            </a:ext>
          </a:extLst>
        </p:cNvPr>
        <p:cNvGrpSpPr/>
        <p:nvPr/>
      </p:nvGrpSpPr>
      <p:grpSpPr>
        <a:xfrm>
          <a:off x="0" y="0"/>
          <a:ext cx="0" cy="0"/>
          <a:chOff x="0" y="0"/>
          <a:chExt cx="0" cy="0"/>
        </a:xfrm>
      </p:grpSpPr>
      <p:sp>
        <p:nvSpPr>
          <p:cNvPr id="9" name="四角形: 1 つの角を切り取る 8">
            <a:extLst>
              <a:ext uri="{FF2B5EF4-FFF2-40B4-BE49-F238E27FC236}">
                <a16:creationId xmlns:a16="http://schemas.microsoft.com/office/drawing/2014/main" id="{515DEEF5-4533-22AA-59ED-BEF94320B4B4}"/>
              </a:ext>
            </a:extLst>
          </p:cNvPr>
          <p:cNvSpPr/>
          <p:nvPr/>
        </p:nvSpPr>
        <p:spPr>
          <a:xfrm>
            <a:off x="2312851" y="1776"/>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波及効果　</a:t>
            </a:r>
            <a:r>
              <a:rPr kumimoji="1" lang="ja-JP" altLang="en-US" sz="800" b="1" dirty="0">
                <a:solidFill>
                  <a:schemeClr val="bg1"/>
                </a:solidFill>
                <a:latin typeface="Meiryo UI" panose="020B0604030504040204" pitchFamily="50" charset="-128"/>
                <a:ea typeface="Meiryo UI" panose="020B0604030504040204" pitchFamily="50" charset="-128"/>
              </a:rPr>
              <a:t>ア</a:t>
            </a:r>
            <a:r>
              <a:rPr kumimoji="1" lang="en-US" altLang="ja-JP"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a:t>
            </a:r>
            <a:r>
              <a:rPr kumimoji="1" lang="ja-JP" altLang="en-US" sz="800" b="1" dirty="0">
                <a:solidFill>
                  <a:schemeClr val="tx1"/>
                </a:solidFill>
                <a:latin typeface="Meiryo UI" panose="020B0604030504040204" pitchFamily="50" charset="-128"/>
                <a:ea typeface="Meiryo UI" panose="020B0604030504040204" pitchFamily="50" charset="-128"/>
              </a:rPr>
              <a:t> 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p>
        </p:txBody>
      </p:sp>
      <p:sp>
        <p:nvSpPr>
          <p:cNvPr id="10" name="四角形: 1 つの角を切り取る 9">
            <a:extLst>
              <a:ext uri="{FF2B5EF4-FFF2-40B4-BE49-F238E27FC236}">
                <a16:creationId xmlns:a16="http://schemas.microsoft.com/office/drawing/2014/main" id="{795705E9-F288-A2A8-10C8-2EF07792A561}"/>
              </a:ext>
            </a:extLst>
          </p:cNvPr>
          <p:cNvSpPr/>
          <p:nvPr/>
        </p:nvSpPr>
        <p:spPr>
          <a:xfrm>
            <a:off x="0" y="608"/>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 イ ウ エ　</a:t>
            </a:r>
            <a:endParaRPr kumimoji="1" lang="ja-JP" altLang="en-US" sz="800" dirty="0">
              <a:solidFill>
                <a:schemeClr val="bg1"/>
              </a:solidFill>
            </a:endParaRPr>
          </a:p>
        </p:txBody>
      </p:sp>
      <p:sp>
        <p:nvSpPr>
          <p:cNvPr id="11" name="四角形: 1 つの角を切り取る 10">
            <a:extLst>
              <a:ext uri="{FF2B5EF4-FFF2-40B4-BE49-F238E27FC236}">
                <a16:creationId xmlns:a16="http://schemas.microsoft.com/office/drawing/2014/main" id="{6EDC8167-FA4E-D066-F534-4D0D13C50904}"/>
              </a:ext>
            </a:extLst>
          </p:cNvPr>
          <p:cNvSpPr/>
          <p:nvPr/>
        </p:nvSpPr>
        <p:spPr>
          <a:xfrm>
            <a:off x="4625702" y="608"/>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2" name="正方形/長方形 1">
            <a:extLst>
              <a:ext uri="{FF2B5EF4-FFF2-40B4-BE49-F238E27FC236}">
                <a16:creationId xmlns:a16="http://schemas.microsoft.com/office/drawing/2014/main" id="{0BE26F5D-4D74-9835-E5AF-D8CA2BDBF6CE}"/>
              </a:ext>
            </a:extLst>
          </p:cNvPr>
          <p:cNvSpPr/>
          <p:nvPr/>
        </p:nvSpPr>
        <p:spPr>
          <a:xfrm>
            <a:off x="163143" y="2926845"/>
            <a:ext cx="8828457" cy="2906386"/>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dirty="0">
                <a:solidFill>
                  <a:prstClr val="black"/>
                </a:solidFill>
                <a:latin typeface="Meiryo UI" panose="020B0604030504040204" pitchFamily="50" charset="-128"/>
                <a:ea typeface="Meiryo UI" panose="020B0604030504040204" pitchFamily="50" charset="-128"/>
              </a:rPr>
              <a:t>詳細</a:t>
            </a:r>
            <a:endParaRPr kumimoji="1" lang="en-US" altLang="ja-JP" sz="1400" dirty="0">
              <a:solidFill>
                <a:prstClr val="black"/>
              </a:solidFill>
              <a:latin typeface="Meiryo UI" panose="020B0604030504040204" pitchFamily="50" charset="-128"/>
              <a:ea typeface="Meiryo UI" panose="020B0604030504040204" pitchFamily="50" charset="-128"/>
            </a:endParaRPr>
          </a:p>
        </p:txBody>
      </p:sp>
      <p:sp>
        <p:nvSpPr>
          <p:cNvPr id="15" name="タイトル 3">
            <a:extLst>
              <a:ext uri="{FF2B5EF4-FFF2-40B4-BE49-F238E27FC236}">
                <a16:creationId xmlns:a16="http://schemas.microsoft.com/office/drawing/2014/main" id="{378BF3EB-4F8A-849C-20E8-E2581D03C5BD}"/>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6" name="スライド番号プレースホルダー 5">
            <a:extLst>
              <a:ext uri="{FF2B5EF4-FFF2-40B4-BE49-F238E27FC236}">
                <a16:creationId xmlns:a16="http://schemas.microsoft.com/office/drawing/2014/main" id="{7F14335A-CEAC-AB3C-3AE2-1D90996591C6}"/>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28</a:t>
            </a:fld>
            <a:endParaRPr kumimoji="1" lang="ja-JP" altLang="en-US"/>
          </a:p>
        </p:txBody>
      </p:sp>
      <p:sp>
        <p:nvSpPr>
          <p:cNvPr id="3" name="タイトル 3">
            <a:extLst>
              <a:ext uri="{FF2B5EF4-FFF2-40B4-BE49-F238E27FC236}">
                <a16:creationId xmlns:a16="http://schemas.microsoft.com/office/drawing/2014/main" id="{714957C1-44C7-76A9-99BE-662C6784B089}"/>
              </a:ext>
            </a:extLst>
          </p:cNvPr>
          <p:cNvSpPr txBox="1">
            <a:spLocks/>
          </p:cNvSpPr>
          <p:nvPr/>
        </p:nvSpPr>
        <p:spPr>
          <a:xfrm>
            <a:off x="511873" y="242563"/>
            <a:ext cx="4385247"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波及効果</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ウ</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／地域のモデル企業（</a:t>
            </a:r>
            <a:r>
              <a:rPr lang="en-US" altLang="ja-JP" sz="1200" dirty="0">
                <a:solidFill>
                  <a:schemeClr val="tx2"/>
                </a:solidFill>
                <a:latin typeface="Meiryo UI" panose="020B0604030504040204" pitchFamily="50" charset="-128"/>
                <a:ea typeface="Meiryo UI" panose="020B0604030504040204" pitchFamily="50" charset="-128"/>
                <a:cs typeface="+mn-cs"/>
              </a:rPr>
              <a:t>3.</a:t>
            </a:r>
            <a:r>
              <a:rPr lang="ja-JP" altLang="en-US" sz="1200" dirty="0">
                <a:solidFill>
                  <a:schemeClr val="tx2"/>
                </a:solidFill>
                <a:latin typeface="Meiryo UI" panose="020B0604030504040204" pitchFamily="50" charset="-128"/>
                <a:ea typeface="Meiryo UI" panose="020B0604030504040204" pitchFamily="50" charset="-128"/>
                <a:cs typeface="+mn-cs"/>
              </a:rPr>
              <a:t>職場環境）</a:t>
            </a:r>
          </a:p>
        </p:txBody>
      </p:sp>
      <p:graphicFrame>
        <p:nvGraphicFramePr>
          <p:cNvPr id="12" name="表 11">
            <a:extLst>
              <a:ext uri="{FF2B5EF4-FFF2-40B4-BE49-F238E27FC236}">
                <a16:creationId xmlns:a16="http://schemas.microsoft.com/office/drawing/2014/main" id="{B6A9BDB0-F1D6-5309-2E67-BAF34F296962}"/>
              </a:ext>
            </a:extLst>
          </p:cNvPr>
          <p:cNvGraphicFramePr>
            <a:graphicFrameLocks noGrp="1"/>
          </p:cNvGraphicFramePr>
          <p:nvPr>
            <p:extLst>
              <p:ext uri="{D42A27DB-BD31-4B8C-83A1-F6EECF244321}">
                <p14:modId xmlns:p14="http://schemas.microsoft.com/office/powerpoint/2010/main" val="3436598271"/>
              </p:ext>
            </p:extLst>
          </p:nvPr>
        </p:nvGraphicFramePr>
        <p:xfrm>
          <a:off x="163141" y="1871510"/>
          <a:ext cx="8794951" cy="864000"/>
        </p:xfrm>
        <a:graphic>
          <a:graphicData uri="http://schemas.openxmlformats.org/drawingml/2006/table">
            <a:tbl>
              <a:tblPr firstRow="1" bandRow="1">
                <a:tableStyleId>{073A0DAA-6AF3-43AB-8588-CEC1D06C72B9}</a:tableStyleId>
              </a:tblPr>
              <a:tblGrid>
                <a:gridCol w="315324">
                  <a:extLst>
                    <a:ext uri="{9D8B030D-6E8A-4147-A177-3AD203B41FA5}">
                      <a16:colId xmlns:a16="http://schemas.microsoft.com/office/drawing/2014/main" val="1924322567"/>
                    </a:ext>
                  </a:extLst>
                </a:gridCol>
                <a:gridCol w="5149610">
                  <a:extLst>
                    <a:ext uri="{9D8B030D-6E8A-4147-A177-3AD203B41FA5}">
                      <a16:colId xmlns:a16="http://schemas.microsoft.com/office/drawing/2014/main" val="4171626059"/>
                    </a:ext>
                  </a:extLst>
                </a:gridCol>
                <a:gridCol w="180034">
                  <a:extLst>
                    <a:ext uri="{9D8B030D-6E8A-4147-A177-3AD203B41FA5}">
                      <a16:colId xmlns:a16="http://schemas.microsoft.com/office/drawing/2014/main" val="2208500501"/>
                    </a:ext>
                  </a:extLst>
                </a:gridCol>
                <a:gridCol w="3149983">
                  <a:extLst>
                    <a:ext uri="{9D8B030D-6E8A-4147-A177-3AD203B41FA5}">
                      <a16:colId xmlns:a16="http://schemas.microsoft.com/office/drawing/2014/main" val="2907856916"/>
                    </a:ext>
                  </a:extLst>
                </a:gridCol>
              </a:tblGrid>
              <a:tr h="288000">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l"/>
                      <a:r>
                        <a:rPr kumimoji="1" lang="ja-JP" altLang="en-US" sz="1000" b="0" dirty="0">
                          <a:solidFill>
                            <a:schemeClr val="tx1"/>
                          </a:solidFill>
                          <a:latin typeface="Meiryo UI" panose="020B0604030504040204" pitchFamily="50" charset="-128"/>
                          <a:ea typeface="Meiryo UI" panose="020B0604030504040204" pitchFamily="50" charset="-128"/>
                        </a:rPr>
                        <a:t>該当する（</a:t>
                      </a:r>
                      <a:r>
                        <a:rPr kumimoji="1" lang="en-US" altLang="ja-JP" sz="1000" b="0" dirty="0">
                          <a:solidFill>
                            <a:schemeClr val="tx1"/>
                          </a:solidFill>
                          <a:latin typeface="Meiryo UI" panose="020B0604030504040204" pitchFamily="50" charset="-128"/>
                          <a:ea typeface="Meiryo UI" panose="020B0604030504040204" pitchFamily="50" charset="-128"/>
                        </a:rPr>
                        <a:t>URL</a:t>
                      </a:r>
                      <a:r>
                        <a:rPr kumimoji="1" lang="ja-JP" altLang="en-US" sz="1000" b="0" dirty="0">
                          <a:solidFill>
                            <a:schemeClr val="tx1"/>
                          </a:solidFill>
                          <a:latin typeface="Meiryo UI" panose="020B0604030504040204" pitchFamily="50" charset="-128"/>
                          <a:ea typeface="Meiryo UI" panose="020B0604030504040204" pitchFamily="50" charset="-128"/>
                        </a:rPr>
                        <a:t>を右の欄にご記載ください。または根拠となる画像を詳細の欄に貼付してください。）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l"/>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kumimoji="1" lang="en-US" altLang="ja-JP" sz="1000" b="0" dirty="0">
                          <a:solidFill>
                            <a:schemeClr val="tx1"/>
                          </a:solidFill>
                          <a:latin typeface="Meiryo UI" panose="020B0604030504040204" pitchFamily="50" charset="-128"/>
                          <a:ea typeface="Meiryo UI" panose="020B0604030504040204" pitchFamily="50" charset="-128"/>
                        </a:rPr>
                        <a:t>URL(</a:t>
                      </a:r>
                      <a:r>
                        <a:rPr kumimoji="1" lang="ja-JP" altLang="en-US" sz="1000" b="0" dirty="0">
                          <a:solidFill>
                            <a:schemeClr val="tx1"/>
                          </a:solidFill>
                          <a:latin typeface="Meiryo UI" panose="020B0604030504040204" pitchFamily="50" charset="-128"/>
                          <a:ea typeface="Meiryo UI" panose="020B0604030504040204" pitchFamily="50" charset="-128"/>
                        </a:rPr>
                        <a:t>えるぼし</a:t>
                      </a:r>
                      <a:r>
                        <a:rPr kumimoji="1" lang="en-US" altLang="ja-JP" sz="1000" b="0" dirty="0">
                          <a:solidFill>
                            <a:schemeClr val="tx1"/>
                          </a:solidFill>
                          <a:latin typeface="Meiryo UI" panose="020B0604030504040204" pitchFamily="50" charset="-128"/>
                          <a:ea typeface="Meiryo UI" panose="020B0604030504040204" pitchFamily="50" charset="-128"/>
                        </a:rPr>
                        <a:t>):</a:t>
                      </a: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799589101"/>
                  </a:ext>
                </a:extLst>
              </a:tr>
              <a:tr h="288000">
                <a:tc>
                  <a:txBody>
                    <a:bodyPr/>
                    <a:lstStyle/>
                    <a:p>
                      <a:pPr algn="ctr"/>
                      <a:endParaRPr kumimoji="1" lang="ja-JP" altLang="en-US" sz="1000" b="0" dirty="0">
                        <a:solidFill>
                          <a:schemeClr val="tx1"/>
                        </a:solidFill>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kumimoji="1" lang="ja-JP" altLang="en-US" sz="1000" b="0" dirty="0">
                          <a:solidFill>
                            <a:schemeClr val="tx1"/>
                          </a:solidFill>
                          <a:latin typeface="Meiryo UI" panose="020B0604030504040204" pitchFamily="50" charset="-128"/>
                          <a:ea typeface="Meiryo UI" panose="020B0604030504040204" pitchFamily="50" charset="-128"/>
                        </a:rPr>
                        <a:t>該当しないものの、取り組みを実施している（取り組み内容を以下の欄にてご記載ください。）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l"/>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kumimoji="1" lang="en-US" altLang="ja-JP" sz="1000" b="0" dirty="0">
                          <a:solidFill>
                            <a:schemeClr val="tx1"/>
                          </a:solidFill>
                          <a:latin typeface="Meiryo UI" panose="020B0604030504040204" pitchFamily="50" charset="-128"/>
                          <a:ea typeface="Meiryo UI" panose="020B0604030504040204" pitchFamily="50" charset="-128"/>
                        </a:rPr>
                        <a:t>URL(</a:t>
                      </a:r>
                      <a:r>
                        <a:rPr kumimoji="1" lang="ja-JP" altLang="en-US" sz="1000" b="0" dirty="0">
                          <a:solidFill>
                            <a:schemeClr val="tx1"/>
                          </a:solidFill>
                          <a:latin typeface="Meiryo UI" panose="020B0604030504040204" pitchFamily="50" charset="-128"/>
                          <a:ea typeface="Meiryo UI" panose="020B0604030504040204" pitchFamily="50" charset="-128"/>
                        </a:rPr>
                        <a:t>くるみん</a:t>
                      </a:r>
                      <a:r>
                        <a:rPr kumimoji="1" lang="en-US" altLang="ja-JP" sz="1000" b="0" dirty="0">
                          <a:solidFill>
                            <a:schemeClr val="tx1"/>
                          </a:solidFill>
                          <a:latin typeface="Meiryo UI" panose="020B0604030504040204" pitchFamily="50" charset="-128"/>
                          <a:ea typeface="Meiryo UI" panose="020B0604030504040204" pitchFamily="50" charset="-128"/>
                        </a:rPr>
                        <a:t>):</a:t>
                      </a: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extLst>
                  <a:ext uri="{0D108BD9-81ED-4DB2-BD59-A6C34878D82A}">
                    <a16:rowId xmlns:a16="http://schemas.microsoft.com/office/drawing/2014/main" val="1291347075"/>
                  </a:ext>
                </a:extLst>
              </a:tr>
              <a:tr h="288000">
                <a:tc>
                  <a:txBody>
                    <a:bodyPr/>
                    <a:lstStyle/>
                    <a:p>
                      <a:pPr algn="ct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r>
                        <a:rPr kumimoji="1" lang="ja-JP" altLang="en-US" sz="1000" b="0" dirty="0">
                          <a:solidFill>
                            <a:schemeClr val="tx1"/>
                          </a:solidFill>
                          <a:latin typeface="Meiryo UI" panose="020B0604030504040204" pitchFamily="50" charset="-128"/>
                          <a:ea typeface="Meiryo UI" panose="020B0604030504040204" pitchFamily="50" charset="-128"/>
                        </a:rPr>
                        <a:t>該当しない</a:t>
                      </a: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tx1"/>
                          </a:solidFill>
                          <a:latin typeface="Meiryo UI" panose="020B0604030504040204" pitchFamily="50" charset="-128"/>
                          <a:ea typeface="Meiryo UI" panose="020B0604030504040204" pitchFamily="50" charset="-128"/>
                        </a:rPr>
                        <a:t>URL(</a:t>
                      </a:r>
                      <a:r>
                        <a:rPr kumimoji="1" lang="ja-JP" altLang="en-US" sz="1000" b="0" dirty="0">
                          <a:solidFill>
                            <a:schemeClr val="tx1"/>
                          </a:solidFill>
                          <a:latin typeface="Meiryo UI" panose="020B0604030504040204" pitchFamily="50" charset="-128"/>
                          <a:ea typeface="Meiryo UI" panose="020B0604030504040204" pitchFamily="50" charset="-128"/>
                        </a:rPr>
                        <a:t>その他</a:t>
                      </a:r>
                      <a:r>
                        <a:rPr kumimoji="1" lang="en-US" altLang="ja-JP" sz="1000" b="0" dirty="0">
                          <a:solidFill>
                            <a:schemeClr val="tx1"/>
                          </a:solidFill>
                          <a:latin typeface="Meiryo UI" panose="020B0604030504040204" pitchFamily="50" charset="-128"/>
                          <a:ea typeface="Meiryo UI" panose="020B0604030504040204" pitchFamily="50" charset="-128"/>
                        </a:rPr>
                        <a:t>):</a:t>
                      </a:r>
                      <a:endParaRPr kumimoji="1" lang="ja-JP" altLang="en-US" sz="1000" b="0" dirty="0">
                        <a:solidFill>
                          <a:schemeClr val="tx1"/>
                        </a:solidFill>
                        <a:latin typeface="Meiryo UI" panose="020B0604030504040204" pitchFamily="50" charset="-128"/>
                        <a:ea typeface="Meiryo UI" panose="020B0604030504040204" pitchFamily="50" charset="-128"/>
                      </a:endParaRPr>
                    </a:p>
                  </a:txBody>
                  <a:tcPr marL="77317" marR="77317" marT="38658" marB="386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extLst>
                  <a:ext uri="{0D108BD9-81ED-4DB2-BD59-A6C34878D82A}">
                    <a16:rowId xmlns:a16="http://schemas.microsoft.com/office/drawing/2014/main" val="1387429018"/>
                  </a:ext>
                </a:extLst>
              </a:tr>
            </a:tbl>
          </a:graphicData>
        </a:graphic>
      </p:graphicFrame>
      <p:sp>
        <p:nvSpPr>
          <p:cNvPr id="13" name="テキスト ボックス 12">
            <a:extLst>
              <a:ext uri="{FF2B5EF4-FFF2-40B4-BE49-F238E27FC236}">
                <a16:creationId xmlns:a16="http://schemas.microsoft.com/office/drawing/2014/main" id="{14AD4EEA-0098-F4C4-4CEA-BD83DD22971C}"/>
              </a:ext>
            </a:extLst>
          </p:cNvPr>
          <p:cNvSpPr txBox="1"/>
          <p:nvPr/>
        </p:nvSpPr>
        <p:spPr>
          <a:xfrm>
            <a:off x="44052" y="1389421"/>
            <a:ext cx="9027319" cy="338554"/>
          </a:xfrm>
          <a:prstGeom prst="rect">
            <a:avLst/>
          </a:prstGeom>
          <a:noFill/>
        </p:spPr>
        <p:txBody>
          <a:bodyPr wrap="square" rtlCol="0">
            <a:spAutoFit/>
          </a:bodyPr>
          <a:lstStyle/>
          <a:p>
            <a:pPr>
              <a:spcAft>
                <a:spcPts val="600"/>
              </a:spcAft>
            </a:pPr>
            <a:r>
              <a:rPr kumimoji="1" lang="en-US" altLang="ja-JP" sz="1600" b="1" dirty="0">
                <a:solidFill>
                  <a:prstClr val="black"/>
                </a:solidFill>
                <a:latin typeface="Meiryo UI" panose="020B0604030504040204" pitchFamily="50" charset="-128"/>
                <a:ea typeface="Meiryo UI" panose="020B0604030504040204" pitchFamily="50" charset="-128"/>
              </a:rPr>
              <a:t>3.</a:t>
            </a:r>
            <a:r>
              <a:rPr kumimoji="1" lang="ja-JP" altLang="en-US" sz="1600" b="1" dirty="0">
                <a:solidFill>
                  <a:prstClr val="black"/>
                </a:solidFill>
                <a:latin typeface="Meiryo UI" panose="020B0604030504040204" pitchFamily="50" charset="-128"/>
                <a:ea typeface="Meiryo UI" panose="020B0604030504040204" pitchFamily="50" charset="-128"/>
              </a:rPr>
              <a:t>女性活躍や仕事と子育ての両立などに配慮した職場環境整備、その他の地域のモデル企業としての取組</a:t>
            </a:r>
            <a:endParaRPr kumimoji="1" lang="en-US" altLang="ja-JP" sz="1600" b="1" dirty="0">
              <a:solidFill>
                <a:prstClr val="black"/>
              </a:solidFill>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F0A1E2ED-FE70-537C-2C15-DB772EAC3E81}"/>
              </a:ext>
            </a:extLst>
          </p:cNvPr>
          <p:cNvSpPr txBox="1"/>
          <p:nvPr/>
        </p:nvSpPr>
        <p:spPr>
          <a:xfrm>
            <a:off x="72628" y="1619508"/>
            <a:ext cx="1537097" cy="246221"/>
          </a:xfrm>
          <a:prstGeom prst="rect">
            <a:avLst/>
          </a:prstGeom>
          <a:noFill/>
        </p:spPr>
        <p:txBody>
          <a:bodyPr wrap="square" rtlCol="0">
            <a:spAutoFit/>
          </a:bodyPr>
          <a:lstStyle/>
          <a:p>
            <a:pPr>
              <a:spcAft>
                <a:spcPts val="600"/>
              </a:spcAft>
            </a:pPr>
            <a:r>
              <a:rPr kumimoji="1" lang="ja-JP" altLang="en-US" sz="1000" dirty="0">
                <a:solidFill>
                  <a:prstClr val="black"/>
                </a:solidFill>
                <a:latin typeface="Meiryo UI" panose="020B0604030504040204" pitchFamily="50" charset="-128"/>
                <a:ea typeface="Meiryo UI" panose="020B0604030504040204" pitchFamily="50" charset="-128"/>
              </a:rPr>
              <a:t>いずれか</a:t>
            </a:r>
            <a:r>
              <a:rPr kumimoji="1" lang="en-US" altLang="ja-JP" sz="1000" dirty="0">
                <a:solidFill>
                  <a:prstClr val="black"/>
                </a:solidFill>
                <a:latin typeface="Meiryo UI" panose="020B0604030504040204" pitchFamily="50" charset="-128"/>
                <a:ea typeface="Meiryo UI" panose="020B0604030504040204" pitchFamily="50" charset="-128"/>
              </a:rPr>
              <a:t>1</a:t>
            </a:r>
            <a:r>
              <a:rPr kumimoji="1" lang="ja-JP" altLang="en-US" sz="1000" dirty="0">
                <a:solidFill>
                  <a:prstClr val="black"/>
                </a:solidFill>
                <a:latin typeface="Meiryo UI" panose="020B0604030504040204" pitchFamily="50" charset="-128"/>
                <a:ea typeface="Meiryo UI" panose="020B0604030504040204" pitchFamily="50" charset="-128"/>
              </a:rPr>
              <a:t>つに○をつける。</a:t>
            </a:r>
            <a:endParaRPr kumimoji="1" lang="en-US" altLang="ja-JP" sz="1000" dirty="0">
              <a:solidFill>
                <a:prstClr val="black"/>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475029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6D12979-E384-A04F-D37B-2B596890E840}"/>
              </a:ext>
            </a:extLst>
          </p:cNvPr>
          <p:cNvSpPr/>
          <p:nvPr/>
        </p:nvSpPr>
        <p:spPr>
          <a:xfrm>
            <a:off x="0" y="4018"/>
            <a:ext cx="9144000" cy="57939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dirty="0">
                <a:solidFill>
                  <a:schemeClr val="tx1"/>
                </a:solidFill>
                <a:latin typeface="Meiryo UI" panose="020B0604030504040204" pitchFamily="50" charset="-128"/>
                <a:ea typeface="Meiryo UI" panose="020B0604030504040204" pitchFamily="50" charset="-128"/>
              </a:rPr>
              <a:t>誓約事項</a:t>
            </a:r>
            <a:endParaRPr kumimoji="1" lang="en-US" altLang="ja-JP" sz="1662" b="1" dirty="0">
              <a:solidFill>
                <a:schemeClr val="tx1"/>
              </a:solidFill>
              <a:latin typeface="Meiryo UI" panose="020B0604030504040204" pitchFamily="50" charset="-128"/>
              <a:ea typeface="Meiryo UI" panose="020B0604030504040204" pitchFamily="50" charset="-128"/>
            </a:endParaRPr>
          </a:p>
        </p:txBody>
      </p:sp>
      <p:sp>
        <p:nvSpPr>
          <p:cNvPr id="5" name="テキスト プレースホルダー 7">
            <a:extLst>
              <a:ext uri="{FF2B5EF4-FFF2-40B4-BE49-F238E27FC236}">
                <a16:creationId xmlns:a16="http://schemas.microsoft.com/office/drawing/2014/main" id="{94834A1C-56BE-8F6F-D6A1-9146AE7440F1}"/>
              </a:ext>
            </a:extLst>
          </p:cNvPr>
          <p:cNvSpPr txBox="1">
            <a:spLocks/>
          </p:cNvSpPr>
          <p:nvPr/>
        </p:nvSpPr>
        <p:spPr>
          <a:xfrm>
            <a:off x="182631" y="591254"/>
            <a:ext cx="8694669" cy="4399845"/>
          </a:xfrm>
          <a:prstGeom prst="rect">
            <a:avLst/>
          </a:prstGeom>
        </p:spPr>
        <p:txBody>
          <a:bodyPr/>
          <a:lstStyle>
            <a:lvl1pPr marL="0" indent="0" algn="l"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marL="342900" indent="-342900">
              <a:spcBef>
                <a:spcPts val="0"/>
              </a:spcBef>
              <a:spcAft>
                <a:spcPts val="600"/>
              </a:spcAft>
              <a:buFont typeface="+mj-lt"/>
              <a:buAutoNum type="arabicPeriod"/>
            </a:pPr>
            <a:r>
              <a:rPr kumimoji="1" lang="ja-JP" altLang="en-US" sz="1400" dirty="0">
                <a:solidFill>
                  <a:schemeClr val="tx2"/>
                </a:solidFill>
              </a:rPr>
              <a:t>本事業の公募開始日において、公募要領（申請日時点の内容。以下同じ。）の「１．事業の目的・補助対象者について（３）補助対象者」の要件を全て満たしていること（不採択又は交付決定の取消となる補助金交付候補者に該当しないことを含む）。</a:t>
            </a:r>
            <a:endParaRPr kumimoji="1" lang="en-US" altLang="ja-JP" sz="1400" dirty="0">
              <a:solidFill>
                <a:schemeClr val="tx2"/>
              </a:solidFill>
            </a:endParaRPr>
          </a:p>
          <a:p>
            <a:pPr marL="342900" indent="-342900">
              <a:spcBef>
                <a:spcPts val="0"/>
              </a:spcBef>
              <a:spcAft>
                <a:spcPts val="600"/>
              </a:spcAft>
              <a:buFont typeface="+mj-lt"/>
              <a:buAutoNum type="arabicPeriod"/>
            </a:pPr>
            <a:r>
              <a:rPr kumimoji="1" lang="ja-JP" altLang="en-US" sz="1400" dirty="0">
                <a:solidFill>
                  <a:schemeClr val="tx2"/>
                </a:solidFill>
              </a:rPr>
              <a:t>公募要領の「１．事業の目的・補助対象者について（３）補助対象者」に記載の「＜賃上げ要件を満たさなかった場合の補助金返還について＞」の内容を理解した上で、下記の事項に応じること。</a:t>
            </a:r>
            <a:endParaRPr kumimoji="1" lang="en-US" altLang="ja-JP" sz="1400" dirty="0">
              <a:solidFill>
                <a:schemeClr val="tx2"/>
              </a:solidFill>
            </a:endParaRPr>
          </a:p>
          <a:p>
            <a:pPr marL="573975" lvl="1" indent="-342900">
              <a:spcAft>
                <a:spcPts val="600"/>
              </a:spcAft>
              <a:buFont typeface="+mj-ea"/>
              <a:buAutoNum type="circleNumDbPlain"/>
            </a:pPr>
            <a:r>
              <a:rPr kumimoji="1" lang="ja-JP" altLang="en-US" sz="1400" dirty="0">
                <a:solidFill>
                  <a:schemeClr val="tx2"/>
                </a:solidFill>
              </a:rPr>
              <a:t>賃上げ要件を満たすことができなかった場合に補助金の返還に応じること。</a:t>
            </a:r>
            <a:endParaRPr kumimoji="1" lang="en-US" altLang="ja-JP" sz="1400" dirty="0">
              <a:solidFill>
                <a:schemeClr val="tx2"/>
              </a:solidFill>
            </a:endParaRPr>
          </a:p>
          <a:p>
            <a:pPr marL="573975" lvl="1" indent="-342900">
              <a:spcAft>
                <a:spcPts val="600"/>
              </a:spcAft>
              <a:buFont typeface="+mj-ea"/>
              <a:buAutoNum type="circleNumDbPlain"/>
            </a:pPr>
            <a:r>
              <a:rPr kumimoji="1" lang="ja-JP" altLang="en-US" sz="1400" dirty="0">
                <a:solidFill>
                  <a:schemeClr val="tx2"/>
                </a:solidFill>
              </a:rPr>
              <a:t>目標水準について交付決定までに従業員又は従業員代表者及び役員に対して表明すること。</a:t>
            </a:r>
            <a:endParaRPr kumimoji="1" lang="en-US" altLang="ja-JP" sz="1400" dirty="0">
              <a:solidFill>
                <a:schemeClr val="tx2"/>
              </a:solidFill>
            </a:endParaRPr>
          </a:p>
          <a:p>
            <a:pPr marL="573975" lvl="1" indent="-342900">
              <a:spcAft>
                <a:spcPts val="600"/>
              </a:spcAft>
              <a:buFont typeface="+mj-ea"/>
              <a:buAutoNum type="circleNumDbPlain"/>
            </a:pPr>
            <a:r>
              <a:rPr kumimoji="1" lang="ja-JP" altLang="en-US" sz="1400" dirty="0">
                <a:solidFill>
                  <a:schemeClr val="tx2"/>
                </a:solidFill>
              </a:rPr>
              <a:t>公正取引委員会の「労務費の適切な転嫁のための価格交渉に関する指針」に遵守し、補助金の採択後から最終年度の「給与支給総額」又は「従業員及び役員の１人当たり給与支給総額」の報告までの間に当該指針に遵守していないことが明らかとなった場合、交付決定の取消・補助金の返還に応じること。</a:t>
            </a:r>
            <a:endParaRPr kumimoji="1" lang="en-US" altLang="ja-JP" sz="1400" dirty="0">
              <a:solidFill>
                <a:schemeClr val="tx2"/>
              </a:solidFill>
            </a:endParaRPr>
          </a:p>
          <a:p>
            <a:pPr marL="342900" indent="-342900">
              <a:spcAft>
                <a:spcPts val="600"/>
              </a:spcAft>
              <a:buFont typeface="+mj-lt"/>
              <a:buAutoNum type="arabicPeriod"/>
            </a:pPr>
            <a:r>
              <a:rPr kumimoji="1" lang="ja-JP" altLang="en-US" sz="1400" dirty="0">
                <a:solidFill>
                  <a:schemeClr val="tx2"/>
                </a:solidFill>
              </a:rPr>
              <a:t>申請する補助対象経費が、公募要領の「２．</a:t>
            </a:r>
            <a:r>
              <a:rPr kumimoji="1" lang="ja-JP" altLang="ja-JP" sz="1400" dirty="0">
                <a:solidFill>
                  <a:schemeClr val="tx2"/>
                </a:solidFill>
              </a:rPr>
              <a:t>対象経費の区分、補助率及び限度額等について</a:t>
            </a:r>
            <a:r>
              <a:rPr kumimoji="1" lang="ja-JP" altLang="en-US" sz="1400" dirty="0">
                <a:solidFill>
                  <a:schemeClr val="tx2"/>
                </a:solidFill>
              </a:rPr>
              <a:t>」に掲げる要件を全て満たしていること。</a:t>
            </a:r>
            <a:endParaRPr kumimoji="1" lang="en-US" altLang="ja-JP" sz="1400" dirty="0">
              <a:solidFill>
                <a:schemeClr val="tx2"/>
              </a:solidFill>
            </a:endParaRPr>
          </a:p>
          <a:p>
            <a:pPr marL="342900" indent="-342900">
              <a:spcAft>
                <a:spcPts val="600"/>
              </a:spcAft>
              <a:buFont typeface="+mj-lt"/>
              <a:buAutoNum type="arabicPeriod"/>
            </a:pPr>
            <a:r>
              <a:rPr kumimoji="1" lang="ja-JP" altLang="en-US" sz="1400" dirty="0">
                <a:solidFill>
                  <a:schemeClr val="tx2"/>
                </a:solidFill>
              </a:rPr>
              <a:t>交付決定後、投資計画書の内容については、差し支えない範囲でホームページに掲載することに同意すること。</a:t>
            </a:r>
            <a:endParaRPr kumimoji="1" lang="en-US" altLang="ja-JP" sz="1400" dirty="0">
              <a:solidFill>
                <a:schemeClr val="tx2"/>
              </a:solidFill>
            </a:endParaRPr>
          </a:p>
          <a:p>
            <a:pPr marL="342900" indent="-342900">
              <a:spcAft>
                <a:spcPts val="600"/>
              </a:spcAft>
              <a:buFont typeface="+mj-lt"/>
              <a:buAutoNum type="arabicPeriod"/>
            </a:pPr>
            <a:r>
              <a:rPr kumimoji="1" lang="ja-JP" altLang="en-US" sz="1400" dirty="0">
                <a:solidFill>
                  <a:schemeClr val="tx2"/>
                </a:solidFill>
              </a:rPr>
              <a:t>公募要領の「５．補助事業者の義務等」に掲げる内容を理解したうえで同意すること。</a:t>
            </a:r>
            <a:endParaRPr kumimoji="1" lang="en-US" altLang="ja-JP" sz="1400" dirty="0">
              <a:solidFill>
                <a:schemeClr val="tx2"/>
              </a:solidFill>
            </a:endParaRPr>
          </a:p>
        </p:txBody>
      </p:sp>
      <p:sp>
        <p:nvSpPr>
          <p:cNvPr id="6" name="テキスト プレースホルダー 7">
            <a:extLst>
              <a:ext uri="{FF2B5EF4-FFF2-40B4-BE49-F238E27FC236}">
                <a16:creationId xmlns:a16="http://schemas.microsoft.com/office/drawing/2014/main" id="{32BB8B88-CE12-9B34-E8AB-1C22CD389E5A}"/>
              </a:ext>
            </a:extLst>
          </p:cNvPr>
          <p:cNvSpPr txBox="1">
            <a:spLocks/>
          </p:cNvSpPr>
          <p:nvPr/>
        </p:nvSpPr>
        <p:spPr>
          <a:xfrm>
            <a:off x="411231" y="5277555"/>
            <a:ext cx="3665469" cy="399345"/>
          </a:xfrm>
          <a:prstGeom prst="rect">
            <a:avLst/>
          </a:prstGeom>
        </p:spPr>
        <p:txBody>
          <a:bodyPr/>
          <a:lstStyle>
            <a:lvl1pPr marL="0" indent="0" algn="l" defTabSz="742950" rtl="0" eaLnBrk="1" latinLnBrk="0" hangingPunct="1">
              <a:lnSpc>
                <a:spcPct val="110000"/>
              </a:lnSpc>
              <a:spcBef>
                <a:spcPts val="488"/>
              </a:spcBef>
              <a:spcAft>
                <a:spcPts val="244"/>
              </a:spcAft>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1pPr>
            <a:lvl2pPr marL="231075" indent="-140400" algn="l" defTabSz="742950" rtl="0" eaLnBrk="1" latinLnBrk="0" hangingPunct="1">
              <a:lnSpc>
                <a:spcPct val="90000"/>
              </a:lnSpc>
              <a:spcBef>
                <a:spcPts val="0"/>
              </a:spcBef>
              <a:spcAft>
                <a:spcPts val="244"/>
              </a:spcAft>
              <a:buClr>
                <a:schemeClr val="tx2"/>
              </a:buClr>
              <a:buFont typeface="Arial" panose="020B0604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2pPr>
            <a:lvl3pPr marL="415350" indent="-134550" algn="l" defTabSz="742950" rtl="0" eaLnBrk="1" latinLnBrk="0" hangingPunct="1">
              <a:lnSpc>
                <a:spcPct val="90000"/>
              </a:lnSpc>
              <a:spcBef>
                <a:spcPts val="0"/>
              </a:spcBef>
              <a:spcAft>
                <a:spcPts val="244"/>
              </a:spcAft>
              <a:buClr>
                <a:schemeClr val="tx2"/>
              </a:buClr>
              <a:buFont typeface="Trebuchet MS" panose="020B0603020202020204" pitchFamily="34" charset="0"/>
              <a:buChar char="–"/>
              <a:defRPr lang="en-US" sz="12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3pPr>
            <a:lvl4pPr marL="0" indent="0" algn="l" defTabSz="742950" rtl="0" eaLnBrk="1" latinLnBrk="0" hangingPunct="1">
              <a:lnSpc>
                <a:spcPct val="110000"/>
              </a:lnSpc>
              <a:spcBef>
                <a:spcPts val="244"/>
              </a:spcBef>
              <a:spcAft>
                <a:spcPts val="244"/>
              </a:spcAft>
              <a:buClr>
                <a:schemeClr val="tx2"/>
              </a:buClr>
              <a:buFont typeface="Arial" panose="020B0604020202020204" pitchFamily="34" charset="0"/>
              <a:buChar char="​"/>
              <a:defRPr lang="en-US" sz="1200" kern="120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defRPr>
            </a:lvl4pPr>
            <a:lvl5pPr marL="0" indent="0" algn="l" defTabSz="742950" rtl="0" eaLnBrk="1" latinLnBrk="0" hangingPunct="1">
              <a:lnSpc>
                <a:spcPct val="100000"/>
              </a:lnSpc>
              <a:spcBef>
                <a:spcPts val="0"/>
              </a:spcBef>
              <a:spcAft>
                <a:spcPts val="244"/>
              </a:spcAft>
              <a:buClrTx/>
              <a:buFont typeface="Arial" panose="020B0604020202020204" pitchFamily="34" charset="0"/>
              <a:buChar char="​"/>
              <a:defRPr lang="en-US" sz="1200" b="1"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defRPr>
            </a:lvl5pPr>
            <a:lvl6pPr marL="219273" indent="-123825" algn="l" defTabSz="742950" rtl="0" eaLnBrk="1" latinLnBrk="0" hangingPunct="1">
              <a:lnSpc>
                <a:spcPct val="90000"/>
              </a:lnSpc>
              <a:spcBef>
                <a:spcPts val="0"/>
              </a:spcBef>
              <a:spcAft>
                <a:spcPts val="488"/>
              </a:spcAft>
              <a:buClr>
                <a:schemeClr val="tx2"/>
              </a:buClr>
              <a:buFont typeface="Arial" panose="020B0604020202020204" pitchFamily="34" charset="0"/>
              <a:buChar char="•"/>
              <a:defRPr lang="en-US" sz="1300" kern="1200" smtClean="0">
                <a:solidFill>
                  <a:schemeClr val="tx1"/>
                </a:solidFill>
                <a:latin typeface="+mn-lt"/>
                <a:ea typeface="+mn-ea"/>
                <a:cs typeface="+mn-cs"/>
                <a:sym typeface="Trebuchet MS" panose="020B0603020202020204" pitchFamily="34" charset="0"/>
              </a:defRPr>
            </a:lvl6pPr>
            <a:lvl7pPr marL="0" indent="0" algn="l" defTabSz="742950" rtl="0" eaLnBrk="1" latinLnBrk="0" hangingPunct="1">
              <a:lnSpc>
                <a:spcPct val="90000"/>
              </a:lnSpc>
              <a:spcBef>
                <a:spcPts val="731"/>
              </a:spcBef>
              <a:spcAft>
                <a:spcPts val="731"/>
              </a:spcAft>
              <a:buFont typeface="Arial" panose="020B0604020202020204" pitchFamily="34" charset="0"/>
              <a:buChar char="​"/>
              <a:defRPr lang="en-US" sz="3575" kern="1200" baseline="0" smtClean="0">
                <a:solidFill>
                  <a:schemeClr val="tx1"/>
                </a:solidFill>
                <a:latin typeface="+mn-lt"/>
                <a:ea typeface="+mn-ea"/>
                <a:cs typeface="+mn-cs"/>
                <a:sym typeface="Trebuchet MS" panose="020B0603020202020204" pitchFamily="34" charset="0"/>
              </a:defRPr>
            </a:lvl7pPr>
            <a:lvl8pPr marL="0" indent="0" algn="l" defTabSz="742950" rtl="0" eaLnBrk="1" latinLnBrk="0" hangingPunct="1">
              <a:lnSpc>
                <a:spcPct val="90000"/>
              </a:lnSpc>
              <a:spcBef>
                <a:spcPts val="731"/>
              </a:spcBef>
              <a:spcAft>
                <a:spcPts val="0"/>
              </a:spcAft>
              <a:buFont typeface="Arial" panose="020B0604020202020204" pitchFamily="34" charset="0"/>
              <a:buChar char="​"/>
              <a:defRPr lang="en-US" sz="4388" kern="1200" baseline="0" smtClean="0">
                <a:solidFill>
                  <a:schemeClr val="tx2"/>
                </a:solidFill>
                <a:latin typeface="+mn-lt"/>
                <a:ea typeface="+mn-ea"/>
                <a:cs typeface="+mn-cs"/>
                <a:sym typeface="Trebuchet MS" panose="020B0603020202020204" pitchFamily="34" charset="0"/>
              </a:defRPr>
            </a:lvl8pPr>
            <a:lvl9pPr marL="0" indent="0" algn="l" defTabSz="742950" rtl="0" eaLnBrk="1" latinLnBrk="0" hangingPunct="1">
              <a:lnSpc>
                <a:spcPct val="100000"/>
              </a:lnSpc>
              <a:spcBef>
                <a:spcPts val="0"/>
              </a:spcBef>
              <a:spcAft>
                <a:spcPts val="731"/>
              </a:spcAft>
              <a:buFont typeface="Arial" panose="020B0604020202020204" pitchFamily="34" charset="0"/>
              <a:buChar char="​"/>
              <a:defRPr lang="en-US" sz="1950" kern="1200" baseline="0" dirty="0">
                <a:solidFill>
                  <a:schemeClr val="tx2"/>
                </a:solidFill>
                <a:latin typeface="+mn-lt"/>
                <a:ea typeface="+mn-ea"/>
                <a:cs typeface="+mn-cs"/>
                <a:sym typeface="Trebuchet MS" panose="020B0603020202020204" pitchFamily="34" charset="0"/>
              </a:defRPr>
            </a:lvl9pPr>
          </a:lstStyle>
          <a:p>
            <a:pPr>
              <a:spcBef>
                <a:spcPts val="0"/>
              </a:spcBef>
              <a:spcAft>
                <a:spcPts val="600"/>
              </a:spcAft>
              <a:buNone/>
            </a:pPr>
            <a:r>
              <a:rPr kumimoji="1" lang="ja-JP" altLang="en-US" sz="1400" dirty="0">
                <a:solidFill>
                  <a:schemeClr val="tx2"/>
                </a:solidFill>
              </a:rPr>
              <a:t>以上の事項を確認し、遵守することを誓約する。</a:t>
            </a:r>
            <a:endParaRPr kumimoji="1" lang="en-US" altLang="ja-JP" sz="1400" dirty="0">
              <a:solidFill>
                <a:schemeClr val="tx2"/>
              </a:solidFill>
            </a:endParaRPr>
          </a:p>
        </p:txBody>
      </p:sp>
      <p:graphicFrame>
        <p:nvGraphicFramePr>
          <p:cNvPr id="8" name="表 7">
            <a:extLst>
              <a:ext uri="{FF2B5EF4-FFF2-40B4-BE49-F238E27FC236}">
                <a16:creationId xmlns:a16="http://schemas.microsoft.com/office/drawing/2014/main" id="{ACD1B86C-A183-7563-C577-2627556AA024}"/>
              </a:ext>
            </a:extLst>
          </p:cNvPr>
          <p:cNvGraphicFramePr>
            <a:graphicFrameLocks noGrp="1"/>
          </p:cNvGraphicFramePr>
          <p:nvPr>
            <p:extLst>
              <p:ext uri="{D42A27DB-BD31-4B8C-83A1-F6EECF244321}">
                <p14:modId xmlns:p14="http://schemas.microsoft.com/office/powerpoint/2010/main" val="4061788076"/>
              </p:ext>
            </p:extLst>
          </p:nvPr>
        </p:nvGraphicFramePr>
        <p:xfrm>
          <a:off x="4949190" y="5718106"/>
          <a:ext cx="4023360" cy="548640"/>
        </p:xfrm>
        <a:graphic>
          <a:graphicData uri="http://schemas.openxmlformats.org/drawingml/2006/table">
            <a:tbl>
              <a:tblPr firstRow="1" bandRow="1">
                <a:tableStyleId>{5C22544A-7EE6-4342-B048-85BDC9FD1C3A}</a:tableStyleId>
              </a:tblPr>
              <a:tblGrid>
                <a:gridCol w="1318260">
                  <a:extLst>
                    <a:ext uri="{9D8B030D-6E8A-4147-A177-3AD203B41FA5}">
                      <a16:colId xmlns:a16="http://schemas.microsoft.com/office/drawing/2014/main" val="1690658331"/>
                    </a:ext>
                  </a:extLst>
                </a:gridCol>
                <a:gridCol w="2705100">
                  <a:extLst>
                    <a:ext uri="{9D8B030D-6E8A-4147-A177-3AD203B41FA5}">
                      <a16:colId xmlns:a16="http://schemas.microsoft.com/office/drawing/2014/main" val="1593283125"/>
                    </a:ext>
                  </a:extLst>
                </a:gridCol>
              </a:tblGrid>
              <a:tr h="0">
                <a:tc>
                  <a:txBody>
                    <a:bodyPr/>
                    <a:lstStyle/>
                    <a:p>
                      <a:pPr marL="0" algn="l" defTabSz="914400" rtl="0" eaLnBrk="1" latinLnBrk="0" hangingPunct="1"/>
                      <a:r>
                        <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rPr>
                        <a:t>補助事業名：</a:t>
                      </a: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2430934698"/>
                  </a:ext>
                </a:extLst>
              </a:tr>
              <a:tr h="0">
                <a:tc>
                  <a:txBody>
                    <a:bodyPr/>
                    <a:lstStyle/>
                    <a:p>
                      <a:pPr marL="0" algn="l" defTabSz="914400" rtl="0" eaLnBrk="1" latinLnBrk="0" hangingPunct="1"/>
                      <a:r>
                        <a:rPr kumimoji="1" lang="ja-JP" altLang="en-US" sz="1200" b="0" kern="1200" dirty="0">
                          <a:solidFill>
                            <a:schemeClr val="tx2"/>
                          </a:solidFill>
                          <a:latin typeface="Meiryo UI" panose="020B0604030504040204" pitchFamily="50" charset="-128"/>
                          <a:ea typeface="Meiryo UI" panose="020B0604030504040204" pitchFamily="50" charset="-128"/>
                          <a:cs typeface="+mn-cs"/>
                        </a:rPr>
                        <a:t>代表者名：</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sym typeface="Trebuchet MS" panose="020B0603020202020204" pitchFamily="34" charset="0"/>
                      </a:endParaRPr>
                    </a:p>
                  </a:txBody>
                  <a:tcPr anchor="ctr">
                    <a:lnL w="12700" cmpd="sng">
                      <a:noFill/>
                    </a:lnL>
                    <a:lnR w="12700" cmpd="sng">
                      <a:noFill/>
                    </a:lnR>
                    <a:lnT w="12700" cmpd="sng">
                      <a:noFill/>
                    </a:lnT>
                    <a:lnB w="38100" cmpd="sng">
                      <a:noFill/>
                    </a:lnB>
                    <a:noFill/>
                  </a:tcPr>
                </a:tc>
                <a:tc>
                  <a:txBody>
                    <a:bodyPr/>
                    <a:lstStyle/>
                    <a:p>
                      <a:pPr marL="0" algn="l" defTabSz="914400" rtl="0" eaLnBrk="1" latinLnBrk="0" hangingPunct="1"/>
                      <a:r>
                        <a:rPr kumimoji="1" lang="en-US" altLang="ja-JP" sz="1200" b="0" kern="1200" dirty="0">
                          <a:solidFill>
                            <a:schemeClr val="tx2"/>
                          </a:solidFill>
                          <a:latin typeface="Meiryo UI" panose="020B0604030504040204" pitchFamily="50" charset="-128"/>
                          <a:ea typeface="Meiryo UI" panose="020B0604030504040204" pitchFamily="50" charset="-128"/>
                          <a:cs typeface="+mn-cs"/>
                        </a:rPr>
                        <a:t>xxx</a:t>
                      </a:r>
                      <a:endParaRPr kumimoji="1" lang="ja-JP" altLang="en-US" sz="1200" b="0" kern="1200" dirty="0">
                        <a:solidFill>
                          <a:schemeClr val="tx2"/>
                        </a:solidFill>
                        <a:latin typeface="Meiryo UI" panose="020B0604030504040204" pitchFamily="50" charset="-128"/>
                        <a:ea typeface="Meiryo UI" panose="020B0604030504040204" pitchFamily="50" charset="-128"/>
                        <a:cs typeface="+mn-cs"/>
                      </a:endParaRPr>
                    </a:p>
                  </a:txBody>
                  <a:tcPr anchor="ctr">
                    <a:lnL w="12700" cmpd="sng">
                      <a:noFill/>
                    </a:lnL>
                    <a:lnR w="12700" cmpd="sng">
                      <a:noFill/>
                    </a:lnR>
                    <a:lnT w="12700" cmpd="sng">
                      <a:noFill/>
                    </a:lnT>
                    <a:lnB w="38100" cmpd="sng">
                      <a:noFill/>
                    </a:lnB>
                    <a:noFill/>
                  </a:tcPr>
                </a:tc>
                <a:extLst>
                  <a:ext uri="{0D108BD9-81ED-4DB2-BD59-A6C34878D82A}">
                    <a16:rowId xmlns:a16="http://schemas.microsoft.com/office/drawing/2014/main" val="1583601788"/>
                  </a:ext>
                </a:extLst>
              </a:tr>
            </a:tbl>
          </a:graphicData>
        </a:graphic>
      </p:graphicFrame>
      <p:sp>
        <p:nvSpPr>
          <p:cNvPr id="7" name="正方形/長方形 6">
            <a:extLst>
              <a:ext uri="{FF2B5EF4-FFF2-40B4-BE49-F238E27FC236}">
                <a16:creationId xmlns:a16="http://schemas.microsoft.com/office/drawing/2014/main" id="{93366FC7-F6E1-0457-0E4C-E3F27A28407B}"/>
              </a:ext>
            </a:extLst>
          </p:cNvPr>
          <p:cNvSpPr/>
          <p:nvPr/>
        </p:nvSpPr>
        <p:spPr>
          <a:xfrm>
            <a:off x="5381172" y="137774"/>
            <a:ext cx="2885373"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400" b="1" dirty="0">
                <a:solidFill>
                  <a:srgbClr val="FF0000"/>
                </a:solidFill>
                <a:latin typeface="Meiryo UI" panose="020B0604030504040204" pitchFamily="50" charset="-128"/>
                <a:ea typeface="Meiryo UI" panose="020B0604030504040204" pitchFamily="50" charset="-128"/>
              </a:rPr>
              <a:t>※</a:t>
            </a:r>
            <a:r>
              <a:rPr kumimoji="1" lang="ja-JP" altLang="en-US" sz="1400" b="1" dirty="0">
                <a:solidFill>
                  <a:srgbClr val="FF0000"/>
                </a:solidFill>
                <a:latin typeface="Meiryo UI" panose="020B0604030504040204" pitchFamily="50" charset="-128"/>
                <a:ea typeface="Meiryo UI" panose="020B0604030504040204" pitchFamily="50" charset="-128"/>
              </a:rPr>
              <a:t>本スライドは削除しないでください。</a:t>
            </a:r>
          </a:p>
        </p:txBody>
      </p:sp>
      <p:sp>
        <p:nvSpPr>
          <p:cNvPr id="2" name="スライド番号プレースホルダー 1">
            <a:extLst>
              <a:ext uri="{FF2B5EF4-FFF2-40B4-BE49-F238E27FC236}">
                <a16:creationId xmlns:a16="http://schemas.microsoft.com/office/drawing/2014/main" id="{390544B6-DD0D-1058-A3CC-BBD8B01D8574}"/>
              </a:ext>
            </a:extLst>
          </p:cNvPr>
          <p:cNvSpPr>
            <a:spLocks noGrp="1"/>
          </p:cNvSpPr>
          <p:nvPr>
            <p:ph type="sldNum" sz="quarter" idx="12"/>
          </p:nvPr>
        </p:nvSpPr>
        <p:spPr>
          <a:xfrm>
            <a:off x="7086600" y="6488857"/>
            <a:ext cx="2057400" cy="365125"/>
          </a:xfrm>
        </p:spPr>
        <p:txBody>
          <a:bodyPr/>
          <a:lstStyle/>
          <a:p>
            <a:fld id="{70AD163A-2AD1-4CCD-B429-51A5FDE21725}" type="slidenum">
              <a:rPr kumimoji="1" lang="ja-JP" altLang="en-US" smtClean="0"/>
              <a:t>2</a:t>
            </a:fld>
            <a:endParaRPr kumimoji="1" lang="ja-JP" altLang="en-US" dirty="0"/>
          </a:p>
        </p:txBody>
      </p:sp>
    </p:spTree>
    <p:extLst>
      <p:ext uri="{BB962C8B-B14F-4D97-AF65-F5344CB8AC3E}">
        <p14:creationId xmlns:p14="http://schemas.microsoft.com/office/powerpoint/2010/main" val="16697957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B6169597-2039-0F53-1C1E-EF0924C534F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D8B717C-8668-AF34-EE19-8F823DBD89B4}"/>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dirty="0">
                <a:solidFill>
                  <a:schemeClr val="tx2"/>
                </a:solidFill>
                <a:latin typeface="Meiryo UI" panose="020B0604030504040204" pitchFamily="50" charset="-128"/>
                <a:ea typeface="Meiryo UI" panose="020B0604030504040204" pitchFamily="50" charset="-128"/>
              </a:rPr>
              <a:t>③実現可能性について</a:t>
            </a:r>
          </a:p>
          <a:p>
            <a:pPr marL="0" indent="0">
              <a:buNone/>
            </a:pPr>
            <a:endParaRPr lang="en-US" altLang="ja-JP" sz="3600" dirty="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B4B3D00C-70F9-E1FC-2122-A75E89AA9D61}"/>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29</a:t>
            </a:fld>
            <a:endParaRPr kumimoji="1" lang="ja-JP" altLang="en-US"/>
          </a:p>
        </p:txBody>
      </p:sp>
    </p:spTree>
    <p:extLst>
      <p:ext uri="{BB962C8B-B14F-4D97-AF65-F5344CB8AC3E}">
        <p14:creationId xmlns:p14="http://schemas.microsoft.com/office/powerpoint/2010/main" val="39566459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正方形/長方形 37">
            <a:extLst>
              <a:ext uri="{FF2B5EF4-FFF2-40B4-BE49-F238E27FC236}">
                <a16:creationId xmlns:a16="http://schemas.microsoft.com/office/drawing/2014/main" id="{9291FA82-3472-72DF-FEF3-D18B6080FA15}"/>
              </a:ext>
            </a:extLst>
          </p:cNvPr>
          <p:cNvSpPr/>
          <p:nvPr/>
        </p:nvSpPr>
        <p:spPr>
          <a:xfrm>
            <a:off x="2128214" y="2438764"/>
            <a:ext cx="4367268" cy="2654724"/>
          </a:xfrm>
          <a:prstGeom prst="rect">
            <a:avLst/>
          </a:prstGeom>
          <a:ln>
            <a:noFill/>
          </a:ln>
        </p:spPr>
        <p:txBody>
          <a:bodyPr/>
          <a:lstStyle/>
          <a:p>
            <a:endParaRPr lang="ja-JP" altLang="en-US"/>
          </a:p>
        </p:txBody>
      </p:sp>
      <p:sp>
        <p:nvSpPr>
          <p:cNvPr id="39" name="フリーフォーム: 図形 38">
            <a:extLst>
              <a:ext uri="{FF2B5EF4-FFF2-40B4-BE49-F238E27FC236}">
                <a16:creationId xmlns:a16="http://schemas.microsoft.com/office/drawing/2014/main" id="{7C2E61AE-3203-7E07-B642-CBABF7309566}"/>
              </a:ext>
            </a:extLst>
          </p:cNvPr>
          <p:cNvSpPr/>
          <p:nvPr/>
        </p:nvSpPr>
        <p:spPr>
          <a:xfrm>
            <a:off x="4878401" y="3872639"/>
            <a:ext cx="425413" cy="91440"/>
          </a:xfrm>
          <a:custGeom>
            <a:avLst/>
            <a:gdLst/>
            <a:ahLst/>
            <a:cxnLst/>
            <a:rect l="0" t="0" r="0" b="0"/>
            <a:pathLst>
              <a:path>
                <a:moveTo>
                  <a:pt x="0" y="45720"/>
                </a:moveTo>
                <a:lnTo>
                  <a:pt x="214300" y="45720"/>
                </a:lnTo>
                <a:lnTo>
                  <a:pt x="214300" y="47149"/>
                </a:lnTo>
                <a:lnTo>
                  <a:pt x="425413" y="47149"/>
                </a:lnTo>
              </a:path>
            </a:pathLst>
          </a:custGeom>
          <a:noFill/>
          <a:ln>
            <a:solidFill>
              <a:schemeClr val="tx1"/>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0" name="フリーフォーム: 図形 39">
            <a:extLst>
              <a:ext uri="{FF2B5EF4-FFF2-40B4-BE49-F238E27FC236}">
                <a16:creationId xmlns:a16="http://schemas.microsoft.com/office/drawing/2014/main" id="{24313A11-6543-11EE-0BC6-D918085E6E01}"/>
              </a:ext>
            </a:extLst>
          </p:cNvPr>
          <p:cNvSpPr/>
          <p:nvPr/>
        </p:nvSpPr>
        <p:spPr>
          <a:xfrm>
            <a:off x="3301914" y="2617599"/>
            <a:ext cx="403795" cy="1300760"/>
          </a:xfrm>
          <a:custGeom>
            <a:avLst/>
            <a:gdLst/>
            <a:ahLst/>
            <a:cxnLst/>
            <a:rect l="0" t="0" r="0" b="0"/>
            <a:pathLst>
              <a:path>
                <a:moveTo>
                  <a:pt x="0" y="0"/>
                </a:moveTo>
                <a:lnTo>
                  <a:pt x="192682" y="0"/>
                </a:lnTo>
                <a:lnTo>
                  <a:pt x="192682" y="1300760"/>
                </a:lnTo>
                <a:lnTo>
                  <a:pt x="403795" y="130076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1" name="フリーフォーム: 図形 40">
            <a:extLst>
              <a:ext uri="{FF2B5EF4-FFF2-40B4-BE49-F238E27FC236}">
                <a16:creationId xmlns:a16="http://schemas.microsoft.com/office/drawing/2014/main" id="{79F75931-645A-5948-3D4A-9717FC880019}"/>
              </a:ext>
            </a:extLst>
          </p:cNvPr>
          <p:cNvSpPr/>
          <p:nvPr/>
        </p:nvSpPr>
        <p:spPr>
          <a:xfrm>
            <a:off x="4878401" y="3225347"/>
            <a:ext cx="408482" cy="91440"/>
          </a:xfrm>
          <a:custGeom>
            <a:avLst/>
            <a:gdLst/>
            <a:ahLst/>
            <a:cxnLst/>
            <a:rect l="0" t="0" r="0" b="0"/>
            <a:pathLst>
              <a:path>
                <a:moveTo>
                  <a:pt x="0" y="45887"/>
                </a:moveTo>
                <a:lnTo>
                  <a:pt x="197369" y="45887"/>
                </a:lnTo>
                <a:lnTo>
                  <a:pt x="197369" y="45720"/>
                </a:lnTo>
                <a:lnTo>
                  <a:pt x="408482" y="45720"/>
                </a:lnTo>
              </a:path>
            </a:pathLst>
          </a:custGeom>
          <a:noFill/>
          <a:ln>
            <a:solidFill>
              <a:schemeClr val="tx1"/>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2" name="フリーフォーム: 図形 41">
            <a:extLst>
              <a:ext uri="{FF2B5EF4-FFF2-40B4-BE49-F238E27FC236}">
                <a16:creationId xmlns:a16="http://schemas.microsoft.com/office/drawing/2014/main" id="{EB48F037-38A7-2E3B-551D-987D556521B8}"/>
              </a:ext>
            </a:extLst>
          </p:cNvPr>
          <p:cNvSpPr/>
          <p:nvPr/>
        </p:nvSpPr>
        <p:spPr>
          <a:xfrm>
            <a:off x="3301914" y="2617599"/>
            <a:ext cx="403795" cy="653635"/>
          </a:xfrm>
          <a:custGeom>
            <a:avLst/>
            <a:gdLst/>
            <a:ahLst/>
            <a:cxnLst/>
            <a:rect l="0" t="0" r="0" b="0"/>
            <a:pathLst>
              <a:path>
                <a:moveTo>
                  <a:pt x="0" y="0"/>
                </a:moveTo>
                <a:lnTo>
                  <a:pt x="192682" y="0"/>
                </a:lnTo>
                <a:lnTo>
                  <a:pt x="192682" y="653635"/>
                </a:lnTo>
                <a:lnTo>
                  <a:pt x="403795" y="653635"/>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3" name="フリーフォーム: 図形 42">
            <a:extLst>
              <a:ext uri="{FF2B5EF4-FFF2-40B4-BE49-F238E27FC236}">
                <a16:creationId xmlns:a16="http://schemas.microsoft.com/office/drawing/2014/main" id="{AD2EBD9B-9F3F-21C9-CBA6-8ECE89CBC269}"/>
              </a:ext>
            </a:extLst>
          </p:cNvPr>
          <p:cNvSpPr/>
          <p:nvPr/>
        </p:nvSpPr>
        <p:spPr>
          <a:xfrm>
            <a:off x="4864425" y="2571480"/>
            <a:ext cx="419249" cy="91440"/>
          </a:xfrm>
          <a:custGeom>
            <a:avLst/>
            <a:gdLst/>
            <a:ahLst/>
            <a:cxnLst/>
            <a:rect l="0" t="0" r="0" b="0"/>
            <a:pathLst>
              <a:path>
                <a:moveTo>
                  <a:pt x="0" y="46119"/>
                </a:moveTo>
                <a:lnTo>
                  <a:pt x="208136" y="46119"/>
                </a:lnTo>
                <a:lnTo>
                  <a:pt x="208136" y="45720"/>
                </a:lnTo>
                <a:lnTo>
                  <a:pt x="419249" y="4572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4" name="フリーフォーム: 図形 43">
            <a:extLst>
              <a:ext uri="{FF2B5EF4-FFF2-40B4-BE49-F238E27FC236}">
                <a16:creationId xmlns:a16="http://schemas.microsoft.com/office/drawing/2014/main" id="{48A7818B-ECA0-3CFF-7F6D-03C9E6012705}"/>
              </a:ext>
            </a:extLst>
          </p:cNvPr>
          <p:cNvSpPr/>
          <p:nvPr/>
        </p:nvSpPr>
        <p:spPr>
          <a:xfrm>
            <a:off x="3301914" y="2571879"/>
            <a:ext cx="389820" cy="91440"/>
          </a:xfrm>
          <a:custGeom>
            <a:avLst/>
            <a:gdLst/>
            <a:ahLst/>
            <a:cxnLst/>
            <a:rect l="0" t="0" r="0" b="0"/>
            <a:pathLst>
              <a:path>
                <a:moveTo>
                  <a:pt x="0" y="45720"/>
                </a:moveTo>
                <a:lnTo>
                  <a:pt x="389820" y="45720"/>
                </a:lnTo>
              </a:path>
            </a:pathLst>
          </a:custGeom>
          <a:noFill/>
          <a:ln>
            <a:solidFill>
              <a:schemeClr val="tx1"/>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ja-JP" altLang="en-US"/>
          </a:p>
        </p:txBody>
      </p:sp>
      <p:sp>
        <p:nvSpPr>
          <p:cNvPr id="45" name="フリーフォーム: 図形 44">
            <a:extLst>
              <a:ext uri="{FF2B5EF4-FFF2-40B4-BE49-F238E27FC236}">
                <a16:creationId xmlns:a16="http://schemas.microsoft.com/office/drawing/2014/main" id="{24DB731F-FF31-D10B-E207-906ACB4A6FBD}"/>
              </a:ext>
            </a:extLst>
          </p:cNvPr>
          <p:cNvSpPr/>
          <p:nvPr/>
        </p:nvSpPr>
        <p:spPr>
          <a:xfrm>
            <a:off x="2129224" y="2438764"/>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dirty="0">
                <a:solidFill>
                  <a:schemeClr val="tx1"/>
                </a:solidFill>
                <a:latin typeface="Meiryo UI" panose="020B0604030504040204" pitchFamily="50" charset="-128"/>
                <a:ea typeface="Meiryo UI" panose="020B0604030504040204" pitchFamily="50" charset="-128"/>
              </a:rPr>
              <a:t>代表取締役</a:t>
            </a:r>
            <a:endParaRPr kumimoji="1" lang="en-US" altLang="ja-JP" sz="900" kern="1200" dirty="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dirty="0">
                <a:solidFill>
                  <a:schemeClr val="tx1"/>
                </a:solidFill>
                <a:latin typeface="Meiryo UI" panose="020B0604030504040204" pitchFamily="50" charset="-128"/>
                <a:ea typeface="Meiryo UI" panose="020B0604030504040204" pitchFamily="50" charset="-128"/>
              </a:rPr>
              <a:t>xxx</a:t>
            </a:r>
            <a:endParaRPr kumimoji="1" lang="ja-JP" altLang="en-US" sz="900" kern="1200" dirty="0">
              <a:solidFill>
                <a:schemeClr val="tx1"/>
              </a:solidFill>
              <a:latin typeface="Meiryo UI" panose="020B0604030504040204" pitchFamily="50" charset="-128"/>
              <a:ea typeface="Meiryo UI" panose="020B0604030504040204" pitchFamily="50" charset="-128"/>
            </a:endParaRPr>
          </a:p>
        </p:txBody>
      </p:sp>
      <p:sp>
        <p:nvSpPr>
          <p:cNvPr id="46" name="フリーフォーム: 図形 45">
            <a:extLst>
              <a:ext uri="{FF2B5EF4-FFF2-40B4-BE49-F238E27FC236}">
                <a16:creationId xmlns:a16="http://schemas.microsoft.com/office/drawing/2014/main" id="{E098B814-1E00-D3FB-A863-A1240DB2D4DA}"/>
              </a:ext>
            </a:extLst>
          </p:cNvPr>
          <p:cNvSpPr/>
          <p:nvPr/>
        </p:nvSpPr>
        <p:spPr>
          <a:xfrm>
            <a:off x="3691735" y="2438764"/>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dirty="0">
                <a:solidFill>
                  <a:schemeClr val="tx1"/>
                </a:solidFill>
                <a:latin typeface="Meiryo UI" panose="020B0604030504040204" pitchFamily="50" charset="-128"/>
                <a:ea typeface="Meiryo UI" panose="020B0604030504040204" pitchFamily="50" charset="-128"/>
              </a:rPr>
              <a:t>取締役</a:t>
            </a:r>
            <a:endParaRPr kumimoji="1" lang="en-US" altLang="ja-JP" sz="900" kern="1200" dirty="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dirty="0">
                <a:solidFill>
                  <a:schemeClr val="tx1"/>
                </a:solidFill>
                <a:latin typeface="Meiryo UI" panose="020B0604030504040204" pitchFamily="50" charset="-128"/>
                <a:ea typeface="Meiryo UI" panose="020B0604030504040204" pitchFamily="50" charset="-128"/>
              </a:rPr>
              <a:t>xxx</a:t>
            </a:r>
            <a:endParaRPr kumimoji="1" lang="ja-JP" altLang="en-US" sz="900" kern="1200" dirty="0">
              <a:solidFill>
                <a:schemeClr val="tx1"/>
              </a:solidFill>
              <a:latin typeface="Meiryo UI" panose="020B0604030504040204" pitchFamily="50" charset="-128"/>
              <a:ea typeface="Meiryo UI" panose="020B0604030504040204" pitchFamily="50" charset="-128"/>
            </a:endParaRPr>
          </a:p>
        </p:txBody>
      </p:sp>
      <p:sp>
        <p:nvSpPr>
          <p:cNvPr id="47" name="フリーフォーム: 図形 46">
            <a:extLst>
              <a:ext uri="{FF2B5EF4-FFF2-40B4-BE49-F238E27FC236}">
                <a16:creationId xmlns:a16="http://schemas.microsoft.com/office/drawing/2014/main" id="{7D4E1235-F813-7DA4-DF8A-A892534CDEAE}"/>
              </a:ext>
            </a:extLst>
          </p:cNvPr>
          <p:cNvSpPr/>
          <p:nvPr/>
        </p:nvSpPr>
        <p:spPr>
          <a:xfrm>
            <a:off x="5283675" y="2438764"/>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4605" tIns="14605" rIns="14605" bIns="14605" numCol="1" spcCol="1270" anchor="ctr" anchorCtr="0">
            <a:noAutofit/>
          </a:bodyPr>
          <a:lstStyle/>
          <a:p>
            <a:pPr marL="0" lvl="0" indent="0" algn="ctr" defTabSz="1022350">
              <a:lnSpc>
                <a:spcPts val="600"/>
              </a:lnSpc>
              <a:spcBef>
                <a:spcPct val="0"/>
              </a:spcBef>
              <a:spcAft>
                <a:spcPct val="35000"/>
              </a:spcAft>
              <a:buNone/>
            </a:pPr>
            <a:r>
              <a:rPr kumimoji="1" lang="ja-JP" altLang="en-US" sz="900" dirty="0">
                <a:solidFill>
                  <a:schemeClr val="tx1"/>
                </a:solidFill>
                <a:latin typeface="Meiryo UI" panose="020B0604030504040204" pitchFamily="50" charset="-128"/>
                <a:ea typeface="Meiryo UI" panose="020B0604030504040204" pitchFamily="50" charset="-128"/>
              </a:rPr>
              <a:t>主任</a:t>
            </a:r>
            <a:endParaRPr kumimoji="1" lang="en-US" altLang="ja-JP" sz="900" dirty="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dirty="0">
                <a:solidFill>
                  <a:schemeClr val="tx1"/>
                </a:solidFill>
                <a:latin typeface="Meiryo UI" panose="020B0604030504040204" pitchFamily="50" charset="-128"/>
                <a:ea typeface="Meiryo UI" panose="020B0604030504040204" pitchFamily="50" charset="-128"/>
              </a:rPr>
              <a:t>xxx</a:t>
            </a:r>
          </a:p>
        </p:txBody>
      </p:sp>
      <p:sp>
        <p:nvSpPr>
          <p:cNvPr id="48" name="フリーフォーム: 図形 47">
            <a:extLst>
              <a:ext uri="{FF2B5EF4-FFF2-40B4-BE49-F238E27FC236}">
                <a16:creationId xmlns:a16="http://schemas.microsoft.com/office/drawing/2014/main" id="{D75C8582-24EF-3B8D-1500-3DC31F126C67}"/>
              </a:ext>
            </a:extLst>
          </p:cNvPr>
          <p:cNvSpPr/>
          <p:nvPr/>
        </p:nvSpPr>
        <p:spPr>
          <a:xfrm>
            <a:off x="3691735" y="3092399"/>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dirty="0">
                <a:solidFill>
                  <a:schemeClr val="tx1"/>
                </a:solidFill>
                <a:latin typeface="Meiryo UI" panose="020B0604030504040204" pitchFamily="50" charset="-128"/>
                <a:ea typeface="Meiryo UI" panose="020B0604030504040204" pitchFamily="50" charset="-128"/>
              </a:rPr>
              <a:t>取締役</a:t>
            </a:r>
            <a:endParaRPr kumimoji="1" lang="en-US" altLang="ja-JP" sz="900" kern="1200" dirty="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dirty="0">
                <a:solidFill>
                  <a:schemeClr val="tx1"/>
                </a:solidFill>
                <a:latin typeface="Meiryo UI" panose="020B0604030504040204" pitchFamily="50" charset="-128"/>
                <a:ea typeface="Meiryo UI" panose="020B0604030504040204" pitchFamily="50" charset="-128"/>
              </a:rPr>
              <a:t>xxx</a:t>
            </a:r>
            <a:endParaRPr kumimoji="1" lang="ja-JP" altLang="en-US" sz="900" kern="1200" dirty="0"/>
          </a:p>
        </p:txBody>
      </p:sp>
      <p:sp>
        <p:nvSpPr>
          <p:cNvPr id="49" name="フリーフォーム: 図形 48">
            <a:extLst>
              <a:ext uri="{FF2B5EF4-FFF2-40B4-BE49-F238E27FC236}">
                <a16:creationId xmlns:a16="http://schemas.microsoft.com/office/drawing/2014/main" id="{C04C4C31-617A-0BC1-E368-A9216C0AC418}"/>
              </a:ext>
            </a:extLst>
          </p:cNvPr>
          <p:cNvSpPr/>
          <p:nvPr/>
        </p:nvSpPr>
        <p:spPr>
          <a:xfrm>
            <a:off x="5283675" y="3092631"/>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prstClr val="white">
              <a:lumMod val="95000"/>
            </a:prstClr>
          </a:solidFill>
          <a:ln w="12700" cap="flat" cmpd="sng" algn="ctr">
            <a:solidFill>
              <a:prstClr val="black"/>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2065" tIns="12065" rIns="12065" bIns="12065" numCol="1" spcCol="1270" anchor="ctr" anchorCtr="0">
            <a:noAutofit/>
          </a:bodyPr>
          <a:lstStyle/>
          <a:p>
            <a:pPr marL="0" lvl="0" indent="0" algn="ctr" defTabSz="1022350">
              <a:lnSpc>
                <a:spcPts val="600"/>
              </a:lnSpc>
              <a:spcBef>
                <a:spcPct val="0"/>
              </a:spcBef>
              <a:spcAft>
                <a:spcPct val="35000"/>
              </a:spcAft>
              <a:buNone/>
            </a:pPr>
            <a:r>
              <a:rPr kumimoji="1" lang="ja-JP" altLang="en-US" sz="900" dirty="0">
                <a:solidFill>
                  <a:schemeClr val="tx1"/>
                </a:solidFill>
                <a:latin typeface="Meiryo UI" panose="020B0604030504040204" pitchFamily="50" charset="-128"/>
                <a:ea typeface="Meiryo UI" panose="020B0604030504040204" pitchFamily="50" charset="-128"/>
              </a:rPr>
              <a:t>リーダー</a:t>
            </a:r>
            <a:endParaRPr kumimoji="1" lang="en-US" altLang="ja-JP" sz="900" dirty="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dirty="0">
                <a:solidFill>
                  <a:schemeClr val="tx1"/>
                </a:solidFill>
                <a:latin typeface="Meiryo UI" panose="020B0604030504040204" pitchFamily="50" charset="-128"/>
                <a:ea typeface="Meiryo UI" panose="020B0604030504040204" pitchFamily="50" charset="-128"/>
              </a:rPr>
              <a:t>xxx</a:t>
            </a:r>
          </a:p>
        </p:txBody>
      </p:sp>
      <p:sp>
        <p:nvSpPr>
          <p:cNvPr id="50" name="フリーフォーム: 図形 49">
            <a:extLst>
              <a:ext uri="{FF2B5EF4-FFF2-40B4-BE49-F238E27FC236}">
                <a16:creationId xmlns:a16="http://schemas.microsoft.com/office/drawing/2014/main" id="{1E33F86C-77AB-FC04-0E53-5AAC5DA0DDEE}"/>
              </a:ext>
            </a:extLst>
          </p:cNvPr>
          <p:cNvSpPr/>
          <p:nvPr/>
        </p:nvSpPr>
        <p:spPr>
          <a:xfrm>
            <a:off x="3691735" y="3739524"/>
            <a:ext cx="1172690" cy="357670"/>
          </a:xfrm>
          <a:custGeom>
            <a:avLst/>
            <a:gdLst>
              <a:gd name="connsiteX0" fmla="*/ 0 w 1172690"/>
              <a:gd name="connsiteY0" fmla="*/ 0 h 357670"/>
              <a:gd name="connsiteX1" fmla="*/ 1172690 w 1172690"/>
              <a:gd name="connsiteY1" fmla="*/ 0 h 357670"/>
              <a:gd name="connsiteX2" fmla="*/ 1172690 w 1172690"/>
              <a:gd name="connsiteY2" fmla="*/ 357670 h 357670"/>
              <a:gd name="connsiteX3" fmla="*/ 0 w 1172690"/>
              <a:gd name="connsiteY3" fmla="*/ 357670 h 357670"/>
              <a:gd name="connsiteX4" fmla="*/ 0 w 1172690"/>
              <a:gd name="connsiteY4" fmla="*/ 0 h 35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690" h="357670">
                <a:moveTo>
                  <a:pt x="0" y="0"/>
                </a:moveTo>
                <a:lnTo>
                  <a:pt x="1172690" y="0"/>
                </a:lnTo>
                <a:lnTo>
                  <a:pt x="1172690" y="357670"/>
                </a:lnTo>
                <a:lnTo>
                  <a:pt x="0" y="357670"/>
                </a:lnTo>
                <a:lnTo>
                  <a:pt x="0" y="0"/>
                </a:lnTo>
                <a:close/>
              </a:path>
            </a:pathLst>
          </a:custGeom>
          <a:solidFill>
            <a:schemeClr val="bg1">
              <a:lumMod val="95000"/>
            </a:schemeClr>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715" tIns="5715" rIns="5715" bIns="5715" numCol="1" spcCol="1270" anchor="ctr" anchorCtr="0">
            <a:noAutofit/>
          </a:bodyPr>
          <a:lstStyle/>
          <a:p>
            <a:pPr marL="0" lvl="0" indent="0" algn="ctr" defTabSz="400050">
              <a:lnSpc>
                <a:spcPts val="600"/>
              </a:lnSpc>
              <a:spcBef>
                <a:spcPct val="0"/>
              </a:spcBef>
              <a:spcAft>
                <a:spcPct val="35000"/>
              </a:spcAft>
              <a:buNone/>
            </a:pPr>
            <a:r>
              <a:rPr kumimoji="1" lang="ja-JP" altLang="en-US" sz="900" kern="1200" dirty="0">
                <a:solidFill>
                  <a:schemeClr val="tx1"/>
                </a:solidFill>
                <a:latin typeface="Meiryo UI" panose="020B0604030504040204" pitchFamily="50" charset="-128"/>
                <a:ea typeface="Meiryo UI" panose="020B0604030504040204" pitchFamily="50" charset="-128"/>
              </a:rPr>
              <a:t>取締役</a:t>
            </a:r>
            <a:endParaRPr kumimoji="1" lang="en-US" altLang="ja-JP" sz="900" kern="1200" dirty="0">
              <a:solidFill>
                <a:schemeClr val="tx1"/>
              </a:solidFill>
              <a:latin typeface="Meiryo UI" panose="020B0604030504040204" pitchFamily="50" charset="-128"/>
              <a:ea typeface="Meiryo UI" panose="020B0604030504040204" pitchFamily="50" charset="-128"/>
            </a:endParaRPr>
          </a:p>
          <a:p>
            <a:pPr marL="0" lvl="0" indent="0" algn="ctr" defTabSz="400050">
              <a:lnSpc>
                <a:spcPts val="600"/>
              </a:lnSpc>
              <a:spcBef>
                <a:spcPct val="0"/>
              </a:spcBef>
              <a:spcAft>
                <a:spcPct val="35000"/>
              </a:spcAft>
              <a:buNone/>
            </a:pPr>
            <a:r>
              <a:rPr kumimoji="1" lang="en-US" altLang="ja-JP" sz="900" kern="1200" dirty="0">
                <a:solidFill>
                  <a:schemeClr val="tx1"/>
                </a:solidFill>
                <a:latin typeface="Meiryo UI" panose="020B0604030504040204" pitchFamily="50" charset="-128"/>
                <a:ea typeface="Meiryo UI" panose="020B0604030504040204" pitchFamily="50" charset="-128"/>
              </a:rPr>
              <a:t>xxx</a:t>
            </a:r>
            <a:endParaRPr kumimoji="1" lang="ja-JP" altLang="en-US" sz="900" kern="1200" dirty="0"/>
          </a:p>
        </p:txBody>
      </p:sp>
      <p:sp>
        <p:nvSpPr>
          <p:cNvPr id="51" name="フリーフォーム: 図形 50">
            <a:extLst>
              <a:ext uri="{FF2B5EF4-FFF2-40B4-BE49-F238E27FC236}">
                <a16:creationId xmlns:a16="http://schemas.microsoft.com/office/drawing/2014/main" id="{10E5550A-CFE8-B6A4-F55A-EF7E4A7E58C4}"/>
              </a:ext>
            </a:extLst>
          </p:cNvPr>
          <p:cNvSpPr/>
          <p:nvPr/>
        </p:nvSpPr>
        <p:spPr>
          <a:xfrm>
            <a:off x="5283675" y="3741352"/>
            <a:ext cx="1172036" cy="356872"/>
          </a:xfrm>
          <a:custGeom>
            <a:avLst/>
            <a:gdLst>
              <a:gd name="connsiteX0" fmla="*/ 0 w 1172036"/>
              <a:gd name="connsiteY0" fmla="*/ 0 h 356872"/>
              <a:gd name="connsiteX1" fmla="*/ 1172036 w 1172036"/>
              <a:gd name="connsiteY1" fmla="*/ 0 h 356872"/>
              <a:gd name="connsiteX2" fmla="*/ 1172036 w 1172036"/>
              <a:gd name="connsiteY2" fmla="*/ 356872 h 356872"/>
              <a:gd name="connsiteX3" fmla="*/ 0 w 1172036"/>
              <a:gd name="connsiteY3" fmla="*/ 356872 h 356872"/>
              <a:gd name="connsiteX4" fmla="*/ 0 w 1172036"/>
              <a:gd name="connsiteY4" fmla="*/ 0 h 35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2036" h="356872">
                <a:moveTo>
                  <a:pt x="0" y="0"/>
                </a:moveTo>
                <a:lnTo>
                  <a:pt x="1172036" y="0"/>
                </a:lnTo>
                <a:lnTo>
                  <a:pt x="1172036" y="356872"/>
                </a:lnTo>
                <a:lnTo>
                  <a:pt x="0" y="356872"/>
                </a:lnTo>
                <a:lnTo>
                  <a:pt x="0" y="0"/>
                </a:lnTo>
                <a:close/>
              </a:path>
            </a:pathLst>
          </a:custGeom>
          <a:solidFill>
            <a:prstClr val="white">
              <a:lumMod val="95000"/>
            </a:prstClr>
          </a:solidFill>
          <a:ln w="12700" cap="flat" cmpd="sng" algn="ctr">
            <a:solidFill>
              <a:prstClr val="black"/>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2065" tIns="12065" rIns="12065" bIns="12065" numCol="1" spcCol="1270" anchor="ctr" anchorCtr="0">
            <a:noAutofit/>
          </a:bodyPr>
          <a:lstStyle/>
          <a:p>
            <a:pPr marL="0" lvl="0" indent="0" algn="ctr" defTabSz="1022350">
              <a:lnSpc>
                <a:spcPts val="600"/>
              </a:lnSpc>
              <a:spcBef>
                <a:spcPct val="0"/>
              </a:spcBef>
              <a:spcAft>
                <a:spcPct val="35000"/>
              </a:spcAft>
              <a:buNone/>
            </a:pPr>
            <a:r>
              <a:rPr kumimoji="1" lang="ja-JP" altLang="en-US" sz="900" dirty="0">
                <a:solidFill>
                  <a:schemeClr val="tx1"/>
                </a:solidFill>
                <a:latin typeface="Meiryo UI" panose="020B0604030504040204" pitchFamily="50" charset="-128"/>
                <a:ea typeface="Meiryo UI" panose="020B0604030504040204" pitchFamily="50" charset="-128"/>
              </a:rPr>
              <a:t>主任</a:t>
            </a:r>
            <a:endParaRPr kumimoji="1" lang="en-US" altLang="ja-JP" sz="900" dirty="0">
              <a:solidFill>
                <a:schemeClr val="tx1"/>
              </a:solidFill>
              <a:latin typeface="Meiryo UI" panose="020B0604030504040204" pitchFamily="50" charset="-128"/>
              <a:ea typeface="Meiryo UI" panose="020B0604030504040204" pitchFamily="50" charset="-128"/>
            </a:endParaRPr>
          </a:p>
          <a:p>
            <a:pPr marL="0" lvl="0" indent="0" algn="ctr" defTabSz="1022350">
              <a:lnSpc>
                <a:spcPts val="600"/>
              </a:lnSpc>
              <a:spcBef>
                <a:spcPct val="0"/>
              </a:spcBef>
              <a:spcAft>
                <a:spcPct val="35000"/>
              </a:spcAft>
              <a:buNone/>
            </a:pPr>
            <a:r>
              <a:rPr kumimoji="1" lang="en-US" altLang="ja-JP" sz="900" kern="1200" dirty="0">
                <a:solidFill>
                  <a:schemeClr val="tx1"/>
                </a:solidFill>
                <a:latin typeface="Meiryo UI" panose="020B0604030504040204" pitchFamily="50" charset="-128"/>
                <a:ea typeface="Meiryo UI" panose="020B0604030504040204" pitchFamily="50" charset="-128"/>
              </a:rPr>
              <a:t>xxx</a:t>
            </a:r>
          </a:p>
        </p:txBody>
      </p:sp>
      <p:sp>
        <p:nvSpPr>
          <p:cNvPr id="59" name="正方形/長方形 58">
            <a:extLst>
              <a:ext uri="{FF2B5EF4-FFF2-40B4-BE49-F238E27FC236}">
                <a16:creationId xmlns:a16="http://schemas.microsoft.com/office/drawing/2014/main" id="{EE9B53C5-72A5-224A-EDA1-AB18E7DBAECA}"/>
              </a:ext>
            </a:extLst>
          </p:cNvPr>
          <p:cNvSpPr/>
          <p:nvPr/>
        </p:nvSpPr>
        <p:spPr>
          <a:xfrm>
            <a:off x="3690632" y="2269884"/>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Meiryo UI" panose="020B0604030504040204" pitchFamily="50" charset="-128"/>
                <a:ea typeface="Meiryo UI" panose="020B0604030504040204" pitchFamily="50" charset="-128"/>
              </a:rPr>
              <a:t>事業責任者</a:t>
            </a:r>
          </a:p>
        </p:txBody>
      </p:sp>
      <p:sp>
        <p:nvSpPr>
          <p:cNvPr id="62" name="正方形/長方形 61">
            <a:extLst>
              <a:ext uri="{FF2B5EF4-FFF2-40B4-BE49-F238E27FC236}">
                <a16:creationId xmlns:a16="http://schemas.microsoft.com/office/drawing/2014/main" id="{C4A4743A-F8A7-7073-9C89-B20085328CB5}"/>
              </a:ext>
            </a:extLst>
          </p:cNvPr>
          <p:cNvSpPr/>
          <p:nvPr/>
        </p:nvSpPr>
        <p:spPr>
          <a:xfrm>
            <a:off x="5281659" y="2268218"/>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営業部門</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a:extLst>
              <a:ext uri="{FF2B5EF4-FFF2-40B4-BE49-F238E27FC236}">
                <a16:creationId xmlns:a16="http://schemas.microsoft.com/office/drawing/2014/main" id="{54F3238B-5A25-3A4E-C507-690BF969791B}"/>
              </a:ext>
            </a:extLst>
          </p:cNvPr>
          <p:cNvSpPr/>
          <p:nvPr/>
        </p:nvSpPr>
        <p:spPr>
          <a:xfrm>
            <a:off x="5281658" y="2926585"/>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dirty="0">
                <a:latin typeface="Meiryo UI" panose="020B0604030504040204" pitchFamily="50" charset="-128"/>
                <a:ea typeface="Meiryo UI" panose="020B0604030504040204" pitchFamily="50" charset="-128"/>
                <a:cs typeface="Meiryo UI" panose="020B0604030504040204" pitchFamily="50" charset="-128"/>
              </a:rPr>
              <a:t>製造・管理部門</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正方形/長方形 63">
            <a:extLst>
              <a:ext uri="{FF2B5EF4-FFF2-40B4-BE49-F238E27FC236}">
                <a16:creationId xmlns:a16="http://schemas.microsoft.com/office/drawing/2014/main" id="{97F54514-5509-6BEC-D9DC-88727BEC8387}"/>
              </a:ext>
            </a:extLst>
          </p:cNvPr>
          <p:cNvSpPr/>
          <p:nvPr/>
        </p:nvSpPr>
        <p:spPr>
          <a:xfrm>
            <a:off x="5281659" y="3583803"/>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00" kern="100" dirty="0">
                <a:latin typeface="Meiryo UI" panose="020B0604030504040204" pitchFamily="50" charset="-128"/>
                <a:ea typeface="Meiryo UI" panose="020B0604030504040204" pitchFamily="50" charset="-128"/>
                <a:cs typeface="Meiryo UI" panose="020B0604030504040204" pitchFamily="50" charset="-128"/>
              </a:rPr>
              <a:t>経理・総務部門</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正方形/長方形 66">
            <a:extLst>
              <a:ext uri="{FF2B5EF4-FFF2-40B4-BE49-F238E27FC236}">
                <a16:creationId xmlns:a16="http://schemas.microsoft.com/office/drawing/2014/main" id="{1F85E850-0AC4-1855-0DEA-2E045A8D032D}"/>
              </a:ext>
            </a:extLst>
          </p:cNvPr>
          <p:cNvSpPr/>
          <p:nvPr/>
        </p:nvSpPr>
        <p:spPr>
          <a:xfrm>
            <a:off x="3694865" y="2936778"/>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Meiryo UI" panose="020B0604030504040204" pitchFamily="50" charset="-128"/>
                <a:ea typeface="Meiryo UI" panose="020B0604030504040204" pitchFamily="50" charset="-128"/>
              </a:rPr>
              <a:t>製造責任者</a:t>
            </a:r>
            <a:endParaRPr kumimoji="1" lang="ja-JP" altLang="en-US" sz="1000" dirty="0"/>
          </a:p>
        </p:txBody>
      </p:sp>
      <p:sp>
        <p:nvSpPr>
          <p:cNvPr id="68" name="正方形/長方形 67">
            <a:extLst>
              <a:ext uri="{FF2B5EF4-FFF2-40B4-BE49-F238E27FC236}">
                <a16:creationId xmlns:a16="http://schemas.microsoft.com/office/drawing/2014/main" id="{45B93660-05E9-7AA5-D123-5CBB66ED517C}"/>
              </a:ext>
            </a:extLst>
          </p:cNvPr>
          <p:cNvSpPr/>
          <p:nvPr/>
        </p:nvSpPr>
        <p:spPr>
          <a:xfrm>
            <a:off x="2128214" y="2274123"/>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Meiryo UI" panose="020B0604030504040204" pitchFamily="50" charset="-128"/>
                <a:ea typeface="Meiryo UI" panose="020B0604030504040204" pitchFamily="50" charset="-128"/>
              </a:rPr>
              <a:t>経営者</a:t>
            </a: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実現可能性</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／実施体制</a:t>
            </a:r>
            <a:r>
              <a:rPr lang="en-US" altLang="ja-JP" sz="1200" dirty="0">
                <a:solidFill>
                  <a:schemeClr val="tx2"/>
                </a:solidFill>
                <a:latin typeface="Meiryo UI" panose="020B0604030504040204" pitchFamily="50" charset="-128"/>
                <a:ea typeface="Meiryo UI" panose="020B0604030504040204" pitchFamily="50" charset="-128"/>
                <a:cs typeface="+mn-cs"/>
              </a:rPr>
              <a:t>1/2</a:t>
            </a:r>
            <a:endParaRPr lang="ja-JP" altLang="en-US" sz="1200" dirty="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A267B962-B81B-08A5-285B-3C4531FAF676}"/>
              </a:ext>
            </a:extLst>
          </p:cNvPr>
          <p:cNvGraphicFramePr>
            <a:graphicFrameLocks noGrp="1"/>
          </p:cNvGraphicFramePr>
          <p:nvPr>
            <p:extLst>
              <p:ext uri="{D42A27DB-BD31-4B8C-83A1-F6EECF244321}">
                <p14:modId xmlns:p14="http://schemas.microsoft.com/office/powerpoint/2010/main" val="1598933473"/>
              </p:ext>
            </p:extLst>
          </p:nvPr>
        </p:nvGraphicFramePr>
        <p:xfrm>
          <a:off x="433138" y="4622036"/>
          <a:ext cx="8296975" cy="1656573"/>
        </p:xfrm>
        <a:graphic>
          <a:graphicData uri="http://schemas.openxmlformats.org/drawingml/2006/table">
            <a:tbl>
              <a:tblPr/>
              <a:tblGrid>
                <a:gridCol w="2105548">
                  <a:extLst>
                    <a:ext uri="{9D8B030D-6E8A-4147-A177-3AD203B41FA5}">
                      <a16:colId xmlns:a16="http://schemas.microsoft.com/office/drawing/2014/main" val="20001"/>
                    </a:ext>
                  </a:extLst>
                </a:gridCol>
                <a:gridCol w="1162996">
                  <a:extLst>
                    <a:ext uri="{9D8B030D-6E8A-4147-A177-3AD203B41FA5}">
                      <a16:colId xmlns:a16="http://schemas.microsoft.com/office/drawing/2014/main" val="20002"/>
                    </a:ext>
                  </a:extLst>
                </a:gridCol>
                <a:gridCol w="1821288">
                  <a:extLst>
                    <a:ext uri="{9D8B030D-6E8A-4147-A177-3AD203B41FA5}">
                      <a16:colId xmlns:a16="http://schemas.microsoft.com/office/drawing/2014/main" val="2159797835"/>
                    </a:ext>
                  </a:extLst>
                </a:gridCol>
                <a:gridCol w="3207143">
                  <a:extLst>
                    <a:ext uri="{9D8B030D-6E8A-4147-A177-3AD203B41FA5}">
                      <a16:colId xmlns:a16="http://schemas.microsoft.com/office/drawing/2014/main" val="93772259"/>
                    </a:ext>
                  </a:extLst>
                </a:gridCol>
              </a:tblGrid>
              <a:tr h="211909">
                <a:tc gridSpan="2">
                  <a:txBody>
                    <a:bodyPr/>
                    <a:lstStyle/>
                    <a:p>
                      <a:pPr marR="44450" indent="127000" algn="ctr">
                        <a:spcAft>
                          <a:spcPts val="0"/>
                        </a:spcAft>
                        <a:tabLst>
                          <a:tab pos="2700020" algn="ctr"/>
                          <a:tab pos="5400040" algn="r"/>
                        </a:tabLst>
                      </a:pPr>
                      <a:r>
                        <a:rPr lang="ja-JP" altLang="en-US" sz="1000" b="1" kern="100" dirty="0">
                          <a:effectLst/>
                          <a:latin typeface="Meiryo UI" panose="020B0604030504040204" pitchFamily="50" charset="-128"/>
                          <a:ea typeface="Meiryo UI" panose="020B0604030504040204" pitchFamily="50" charset="-128"/>
                        </a:rPr>
                        <a:t>担当者</a:t>
                      </a:r>
                      <a:endParaRPr lang="en-US" altLang="ja-JP" sz="1000" b="1" kern="100" dirty="0">
                        <a:effectLst/>
                        <a:latin typeface="Meiryo UI" panose="020B0604030504040204" pitchFamily="50" charset="-128"/>
                        <a:ea typeface="Meiryo UI" panose="020B0604030504040204" pitchFamily="50" charset="-128"/>
                      </a:endParaRPr>
                    </a:p>
                  </a:txBody>
                  <a:tcPr marL="15931" marR="15931"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hMerge="1">
                  <a:txBody>
                    <a:bodyPr/>
                    <a:lstStyle/>
                    <a:p>
                      <a:pPr marR="44450" indent="127000" algn="ctr">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担当者</a:t>
                      </a:r>
                      <a:endParaRPr lang="en-US"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altLang="en-US" sz="1000" b="1" kern="100" dirty="0">
                          <a:effectLst/>
                          <a:latin typeface="Meiryo UI" panose="020B0604030504040204" pitchFamily="50" charset="-128"/>
                          <a:ea typeface="Meiryo UI" panose="020B0604030504040204" pitchFamily="50" charset="-128"/>
                          <a:cs typeface="Meiryo UI" panose="020B0604030504040204" pitchFamily="50" charset="-128"/>
                        </a:rPr>
                        <a:t>役職</a:t>
                      </a:r>
                      <a:endParaRPr lang="en-US" altLang="ja-JP" sz="1000" b="1"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L="0" marR="44450" indent="0" algn="ctr">
                        <a:spcAft>
                          <a:spcPts val="0"/>
                        </a:spcAft>
                        <a:tabLst>
                          <a:tab pos="2700020" algn="ctr"/>
                          <a:tab pos="5400040" algn="r"/>
                        </a:tabLst>
                      </a:pPr>
                      <a:r>
                        <a:rPr lang="ja-JP" altLang="en-US" sz="1000" b="1" kern="100" dirty="0">
                          <a:effectLst/>
                          <a:latin typeface="Meiryo UI" panose="020B0604030504040204" pitchFamily="50" charset="-128"/>
                          <a:ea typeface="Meiryo UI" panose="020B0604030504040204" pitchFamily="50" charset="-128"/>
                          <a:cs typeface="Meiryo UI" panose="020B0604030504040204" pitchFamily="50" charset="-128"/>
                        </a:rPr>
                        <a:t>本事業における役割</a:t>
                      </a:r>
                      <a:endParaRPr lang="en-US" altLang="ja-JP" sz="1000" b="1"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200648">
                <a:tc>
                  <a:txBody>
                    <a:bodyPr/>
                    <a:lstStyle/>
                    <a:p>
                      <a:pPr marL="0" marR="44450" indent="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経営者</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200648">
                <a:tc>
                  <a:txBody>
                    <a:bodyPr/>
                    <a:lstStyle/>
                    <a:p>
                      <a:pPr marL="0" marR="44450" indent="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事業責任者</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200648">
                <a:tc>
                  <a:txBody>
                    <a:bodyPr/>
                    <a:lstStyle/>
                    <a:p>
                      <a:pPr marL="0" marR="44450" indent="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製造責任者</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000" kern="0" dirty="0">
                          <a:effectLst/>
                          <a:latin typeface="Meiryo UI" panose="020B0604030504040204" pitchFamily="50" charset="-128"/>
                          <a:ea typeface="Meiryo UI" panose="020B0604030504040204" pitchFamily="50" charset="-128"/>
                          <a:cs typeface="Meiryo UI" panose="020B0604030504040204" pitchFamily="50" charset="-128"/>
                        </a:rPr>
                        <a:t>xxx</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210680">
                <a:tc>
                  <a:txBody>
                    <a:bodyPr/>
                    <a:lstStyle/>
                    <a:p>
                      <a:pPr marL="0" marR="44450" indent="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管理責任者</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000" kern="0" dirty="0">
                          <a:effectLst/>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r h="210680">
                <a:tc>
                  <a:txBody>
                    <a:bodyPr/>
                    <a:lstStyle/>
                    <a:p>
                      <a:pPr marL="0" marR="44450" indent="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営業部門</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016652104"/>
                  </a:ext>
                </a:extLst>
              </a:tr>
              <a:tr h="210680">
                <a:tc>
                  <a:txBody>
                    <a:bodyPr/>
                    <a:lstStyle/>
                    <a:p>
                      <a:pPr marL="0" marR="44450" lvl="0" indent="0" algn="l" defTabSz="914400" rtl="0" eaLnBrk="1" fontAlgn="auto" latinLnBrk="0" hangingPunct="1">
                        <a:lnSpc>
                          <a:spcPct val="100000"/>
                        </a:lnSpc>
                        <a:spcBef>
                          <a:spcPts val="0"/>
                        </a:spcBef>
                        <a:spcAft>
                          <a:spcPts val="0"/>
                        </a:spcAft>
                        <a:buClrTx/>
                        <a:buSzTx/>
                        <a:buFontTx/>
                        <a:buNone/>
                        <a:tabLst>
                          <a:tab pos="2700020" algn="ctr"/>
                          <a:tab pos="5400040" algn="r"/>
                        </a:tabLst>
                        <a:defRPr/>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製造・管理部門</a:t>
                      </a:r>
                      <a:endParaRPr lang="ja-JP" alt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01101466"/>
                  </a:ext>
                </a:extLst>
              </a:tr>
              <a:tr h="210680">
                <a:tc>
                  <a:txBody>
                    <a:bodyPr/>
                    <a:lstStyle/>
                    <a:p>
                      <a:pPr marL="0" marR="44450" indent="0">
                        <a:spcAft>
                          <a:spcPts val="0"/>
                        </a:spcAft>
                        <a:tabLst>
                          <a:tab pos="2700020" algn="ctr"/>
                          <a:tab pos="5400040" algn="r"/>
                        </a:tabLst>
                      </a:pPr>
                      <a:r>
                        <a:rPr lang="ja-JP" altLang="en-US" sz="1000" kern="100" dirty="0">
                          <a:effectLst/>
                          <a:latin typeface="Meiryo UI" panose="020B0604030504040204" pitchFamily="50" charset="-128"/>
                          <a:ea typeface="Meiryo UI" panose="020B0604030504040204" pitchFamily="50" charset="-128"/>
                          <a:cs typeface="Meiryo UI" panose="020B0604030504040204" pitchFamily="50" charset="-128"/>
                        </a:rPr>
                        <a:t>経理・総務部門</a:t>
                      </a: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lvl="0" indent="-171450" algn="l" defTabSz="74295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000" b="0"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ＭＳ明朝-WinCharSetFFFF-H"/>
                        </a:rPr>
                        <a:t>xxx</a:t>
                      </a: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endParaRPr lang="ja-JP" sz="10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59037" marR="59037"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11215643"/>
                  </a:ext>
                </a:extLst>
              </a:tr>
            </a:tbl>
          </a:graphicData>
        </a:graphic>
      </p:graphicFrame>
      <p:sp>
        <p:nvSpPr>
          <p:cNvPr id="5" name="テキスト ボックス 4">
            <a:extLst>
              <a:ext uri="{FF2B5EF4-FFF2-40B4-BE49-F238E27FC236}">
                <a16:creationId xmlns:a16="http://schemas.microsoft.com/office/drawing/2014/main" id="{0E346F88-D949-E296-DC90-A581510CB3AC}"/>
              </a:ext>
            </a:extLst>
          </p:cNvPr>
          <p:cNvSpPr txBox="1"/>
          <p:nvPr/>
        </p:nvSpPr>
        <p:spPr>
          <a:xfrm>
            <a:off x="453878" y="1916377"/>
            <a:ext cx="1648057" cy="368133"/>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00" dirty="0">
                <a:solidFill>
                  <a:schemeClr val="tx1"/>
                </a:solidFill>
                <a:latin typeface="Meiryo UI" panose="020B0604030504040204" pitchFamily="50" charset="-128"/>
                <a:ea typeface="Meiryo UI" panose="020B0604030504040204" pitchFamily="50" charset="-128"/>
              </a:rPr>
              <a:t>*</a:t>
            </a:r>
            <a:r>
              <a:rPr kumimoji="1" lang="ja-JP" altLang="en-US" sz="1000" dirty="0">
                <a:solidFill>
                  <a:schemeClr val="tx1"/>
                </a:solidFill>
                <a:latin typeface="Meiryo UI" panose="020B0604030504040204" pitchFamily="50" charset="-128"/>
                <a:ea typeface="Meiryo UI" panose="020B0604030504040204" pitchFamily="50" charset="-128"/>
              </a:rPr>
              <a:t>主要な担当者を記載</a:t>
            </a:r>
          </a:p>
        </p:txBody>
      </p:sp>
      <p:sp>
        <p:nvSpPr>
          <p:cNvPr id="9" name="正方形/長方形 8">
            <a:extLst>
              <a:ext uri="{FF2B5EF4-FFF2-40B4-BE49-F238E27FC236}">
                <a16:creationId xmlns:a16="http://schemas.microsoft.com/office/drawing/2014/main" id="{65526DF9-EA2D-99A2-7712-A3EEC9DCCE8F}"/>
              </a:ext>
            </a:extLst>
          </p:cNvPr>
          <p:cNvSpPr/>
          <p:nvPr/>
        </p:nvSpPr>
        <p:spPr>
          <a:xfrm>
            <a:off x="7185" y="1739213"/>
            <a:ext cx="2031486" cy="21999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スライド番号プレースホルダー 24">
            <a:extLst>
              <a:ext uri="{FF2B5EF4-FFF2-40B4-BE49-F238E27FC236}">
                <a16:creationId xmlns:a16="http://schemas.microsoft.com/office/drawing/2014/main" id="{3DC76AED-2405-179A-0681-486B6FD7DB9D}"/>
              </a:ext>
            </a:extLst>
          </p:cNvPr>
          <p:cNvSpPr>
            <a:spLocks noGrp="1"/>
          </p:cNvSpPr>
          <p:nvPr>
            <p:ph type="sldNum" sz="quarter" idx="12"/>
          </p:nvPr>
        </p:nvSpPr>
        <p:spPr/>
        <p:txBody>
          <a:bodyPr/>
          <a:lstStyle/>
          <a:p>
            <a:fld id="{70AD163A-2AD1-4CCD-B429-51A5FDE21725}" type="slidenum">
              <a:rPr kumimoji="1" lang="ja-JP" altLang="en-US" smtClean="0"/>
              <a:t>30</a:t>
            </a:fld>
            <a:endParaRPr kumimoji="1" lang="ja-JP" altLang="en-US"/>
          </a:p>
        </p:txBody>
      </p:sp>
      <p:sp>
        <p:nvSpPr>
          <p:cNvPr id="26" name="四角形: 1 つの角を切り取る 25">
            <a:extLst>
              <a:ext uri="{FF2B5EF4-FFF2-40B4-BE49-F238E27FC236}">
                <a16:creationId xmlns:a16="http://schemas.microsoft.com/office/drawing/2014/main" id="{0EBD06F1-026F-BADC-621D-2D469FDEAF9A}"/>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28" name="四角形: 1 つの角を切り取る 27">
            <a:extLst>
              <a:ext uri="{FF2B5EF4-FFF2-40B4-BE49-F238E27FC236}">
                <a16:creationId xmlns:a16="http://schemas.microsoft.com/office/drawing/2014/main" id="{00E18F42-B2C8-D499-038C-570E657DB4A9}"/>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29" name="四角形: 1 つの角を切り取る 28">
            <a:extLst>
              <a:ext uri="{FF2B5EF4-FFF2-40B4-BE49-F238E27FC236}">
                <a16:creationId xmlns:a16="http://schemas.microsoft.com/office/drawing/2014/main" id="{74091C3A-AF81-8C66-8CD0-2AAE61EC0C78}"/>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実現可能性　ア </a:t>
            </a:r>
            <a:r>
              <a:rPr kumimoji="1" lang="ja-JP" altLang="en-US" sz="800" b="1" dirty="0">
                <a:solidFill>
                  <a:schemeClr val="bg1"/>
                </a:solidFill>
                <a:latin typeface="Meiryo UI" panose="020B0604030504040204" pitchFamily="50" charset="-128"/>
                <a:ea typeface="Meiryo UI" panose="020B0604030504040204" pitchFamily="50" charset="-128"/>
              </a:rPr>
              <a:t>イ ウ</a:t>
            </a:r>
            <a:endParaRPr kumimoji="1" lang="ja-JP" altLang="en-US" sz="800" dirty="0">
              <a:solidFill>
                <a:schemeClr val="bg1"/>
              </a:solidFill>
            </a:endParaRPr>
          </a:p>
        </p:txBody>
      </p:sp>
      <p:sp>
        <p:nvSpPr>
          <p:cNvPr id="8" name="正方形/長方形 7">
            <a:extLst>
              <a:ext uri="{FF2B5EF4-FFF2-40B4-BE49-F238E27FC236}">
                <a16:creationId xmlns:a16="http://schemas.microsoft.com/office/drawing/2014/main" id="{D01189C8-5B92-6F03-EE7E-64889BAE9816}"/>
              </a:ext>
            </a:extLst>
          </p:cNvPr>
          <p:cNvSpPr/>
          <p:nvPr/>
        </p:nvSpPr>
        <p:spPr>
          <a:xfrm>
            <a:off x="3694865" y="3583803"/>
            <a:ext cx="1173600" cy="163946"/>
          </a:xfrm>
          <a:prstGeom prst="rect">
            <a:avLst/>
          </a:prstGeom>
          <a:solidFill>
            <a:schemeClr val="accent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latin typeface="Meiryo UI" panose="020B0604030504040204" pitchFamily="50" charset="-128"/>
                <a:ea typeface="Meiryo UI" panose="020B0604030504040204" pitchFamily="50" charset="-128"/>
              </a:rPr>
              <a:t>管理責任者</a:t>
            </a:r>
            <a:endParaRPr kumimoji="1" lang="ja-JP" altLang="en-US" sz="1000" dirty="0"/>
          </a:p>
        </p:txBody>
      </p:sp>
    </p:spTree>
    <p:extLst>
      <p:ext uri="{BB962C8B-B14F-4D97-AF65-F5344CB8AC3E}">
        <p14:creationId xmlns:p14="http://schemas.microsoft.com/office/powerpoint/2010/main" val="8472697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実現可能性</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／実施体制</a:t>
            </a:r>
            <a:r>
              <a:rPr lang="en-US" altLang="ja-JP" sz="1200" dirty="0">
                <a:solidFill>
                  <a:schemeClr val="tx2"/>
                </a:solidFill>
                <a:latin typeface="Meiryo UI" panose="020B0604030504040204" pitchFamily="50" charset="-128"/>
                <a:ea typeface="Meiryo UI" panose="020B0604030504040204" pitchFamily="50" charset="-128"/>
                <a:cs typeface="+mn-cs"/>
              </a:rPr>
              <a:t>2/2</a:t>
            </a:r>
            <a:endParaRPr lang="ja-JP" altLang="en-US" sz="1200" dirty="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CB3DC90D-5BD3-A280-B277-9871CF2AFF0F}"/>
              </a:ext>
            </a:extLst>
          </p:cNvPr>
          <p:cNvGraphicFramePr>
            <a:graphicFrameLocks noGrp="1"/>
          </p:cNvGraphicFramePr>
          <p:nvPr>
            <p:extLst>
              <p:ext uri="{D42A27DB-BD31-4B8C-83A1-F6EECF244321}">
                <p14:modId xmlns:p14="http://schemas.microsoft.com/office/powerpoint/2010/main" val="731113974"/>
              </p:ext>
            </p:extLst>
          </p:nvPr>
        </p:nvGraphicFramePr>
        <p:xfrm>
          <a:off x="250906" y="3745213"/>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sz="1200" kern="100" dirty="0">
                          <a:effectLst/>
                          <a:latin typeface="Meiryo UI" panose="020B0604030504040204" pitchFamily="50" charset="-128"/>
                          <a:ea typeface="Meiryo UI" panose="020B0604030504040204" pitchFamily="50" charset="-128"/>
                          <a:cs typeface="Meiryo UI" panose="020B0604030504040204" pitchFamily="50" charset="-128"/>
                        </a:rPr>
                        <a:t>1</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sz="1200" kern="100" dirty="0">
                          <a:effectLst/>
                          <a:latin typeface="Meiryo UI" panose="020B0604030504040204" pitchFamily="50" charset="-128"/>
                          <a:ea typeface="Meiryo UI" panose="020B0604030504040204" pitchFamily="50" charset="-128"/>
                          <a:cs typeface="Meiryo UI" panose="020B0604030504040204" pitchFamily="50" charset="-128"/>
                        </a:rPr>
                        <a:t>2</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3</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4</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5" name="Rectangle 66">
            <a:extLst>
              <a:ext uri="{FF2B5EF4-FFF2-40B4-BE49-F238E27FC236}">
                <a16:creationId xmlns:a16="http://schemas.microsoft.com/office/drawing/2014/main" id="{E7AEC836-8498-915A-FF04-9C9CC6843342}"/>
              </a:ext>
            </a:extLst>
          </p:cNvPr>
          <p:cNvSpPr>
            <a:spLocks noChangeArrowheads="1"/>
          </p:cNvSpPr>
          <p:nvPr/>
        </p:nvSpPr>
        <p:spPr>
          <a:xfrm>
            <a:off x="250906" y="1741187"/>
            <a:ext cx="8740694" cy="1868415"/>
          </a:xfrm>
          <a:prstGeom prst="rect">
            <a:avLst/>
          </a:prstGeom>
          <a:noFill/>
          <a:ln w="19050">
            <a:solidFill>
              <a:schemeClr val="bg1">
                <a:lumMod val="50000"/>
              </a:schemeClr>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dirty="0">
              <a:solidFill>
                <a:srgbClr val="0070C0"/>
              </a:solidFill>
              <a:latin typeface="Meiryo UI" panose="020B0604030504040204" pitchFamily="50" charset="-128"/>
              <a:ea typeface="Meiryo UI" panose="020B0604030504040204" pitchFamily="50" charset="-128"/>
            </a:endParaRPr>
          </a:p>
        </p:txBody>
      </p:sp>
      <p:grpSp>
        <p:nvGrpSpPr>
          <p:cNvPr id="6" name="グループ化 5">
            <a:extLst>
              <a:ext uri="{FF2B5EF4-FFF2-40B4-BE49-F238E27FC236}">
                <a16:creationId xmlns:a16="http://schemas.microsoft.com/office/drawing/2014/main" id="{E18EE476-8307-586C-4D3A-D079CBE0635F}"/>
              </a:ext>
            </a:extLst>
          </p:cNvPr>
          <p:cNvGrpSpPr/>
          <p:nvPr/>
        </p:nvGrpSpPr>
        <p:grpSpPr>
          <a:xfrm>
            <a:off x="8162433" y="1776492"/>
            <a:ext cx="797035" cy="881075"/>
            <a:chOff x="8508716" y="3276691"/>
            <a:chExt cx="797035" cy="881075"/>
          </a:xfrm>
        </p:grpSpPr>
        <p:sp>
          <p:nvSpPr>
            <p:cNvPr id="7" name="正方形/長方形 6">
              <a:extLst>
                <a:ext uri="{FF2B5EF4-FFF2-40B4-BE49-F238E27FC236}">
                  <a16:creationId xmlns:a16="http://schemas.microsoft.com/office/drawing/2014/main" id="{A5C88DD7-0CC7-DEB9-9AD9-A9D7B3B26280}"/>
                </a:ext>
              </a:extLst>
            </p:cNvPr>
            <p:cNvSpPr/>
            <p:nvPr/>
          </p:nvSpPr>
          <p:spPr>
            <a:xfrm>
              <a:off x="8508716" y="3276691"/>
              <a:ext cx="797035" cy="881075"/>
            </a:xfrm>
            <a:prstGeom prst="rect">
              <a:avLst/>
            </a:prstGeom>
            <a:solidFill>
              <a:schemeClr val="bg1"/>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700" dirty="0">
                  <a:solidFill>
                    <a:srgbClr val="575757"/>
                  </a:solidFill>
                  <a:latin typeface="Meiryo UI"/>
                  <a:ea typeface="Meiryo UI"/>
                </a:rPr>
                <a:t>事業者との</a:t>
              </a:r>
              <a:br>
                <a:rPr lang="en-US" altLang="ja-JP" sz="700" dirty="0">
                  <a:latin typeface="Meiryo UI" panose="020B0604030504040204" pitchFamily="50" charset="-128"/>
                  <a:ea typeface="Meiryo UI" panose="020B0604030504040204" pitchFamily="50" charset="-128"/>
                </a:rPr>
              </a:br>
              <a:r>
                <a:rPr kumimoji="1" lang="ja-JP" altLang="en-US" sz="700" dirty="0">
                  <a:solidFill>
                    <a:srgbClr val="575757"/>
                  </a:solidFill>
                  <a:latin typeface="Meiryo UI"/>
                  <a:ea typeface="Meiryo UI"/>
                </a:rPr>
                <a:t>調整ステータス</a:t>
              </a:r>
              <a:endParaRPr lang="ja-JP" altLang="en-US" sz="700" dirty="0">
                <a:solidFill>
                  <a:srgbClr val="575757"/>
                </a:solidFill>
                <a:latin typeface="Meiryo UI"/>
                <a:ea typeface="Meiryo UI"/>
              </a:endParaRPr>
            </a:p>
          </p:txBody>
        </p:sp>
        <p:sp>
          <p:nvSpPr>
            <p:cNvPr id="8" name="四角形: 角を丸くする 7">
              <a:extLst>
                <a:ext uri="{FF2B5EF4-FFF2-40B4-BE49-F238E27FC236}">
                  <a16:creationId xmlns:a16="http://schemas.microsoft.com/office/drawing/2014/main" id="{107E6161-CE7E-FEFE-5F3A-8A0DAF4EE638}"/>
                </a:ext>
              </a:extLst>
            </p:cNvPr>
            <p:cNvSpPr/>
            <p:nvPr/>
          </p:nvSpPr>
          <p:spPr>
            <a:xfrm>
              <a:off x="8664875" y="3599033"/>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参画済</a:t>
              </a:r>
              <a:endParaRPr kumimoji="1" lang="en-US" altLang="ja-JP" sz="700" dirty="0">
                <a:solidFill>
                  <a:sysClr val="windowText" lastClr="000000"/>
                </a:solidFill>
                <a:latin typeface="Meiryo UI"/>
                <a:ea typeface="Meiryo UI"/>
              </a:endParaRPr>
            </a:p>
          </p:txBody>
        </p:sp>
        <p:sp>
          <p:nvSpPr>
            <p:cNvPr id="9" name="四角形: 角を丸くする 8">
              <a:extLst>
                <a:ext uri="{FF2B5EF4-FFF2-40B4-BE49-F238E27FC236}">
                  <a16:creationId xmlns:a16="http://schemas.microsoft.com/office/drawing/2014/main" id="{2106388E-6D64-2B2F-1719-8A04D57DBC3B}"/>
                </a:ext>
              </a:extLst>
            </p:cNvPr>
            <p:cNvSpPr/>
            <p:nvPr/>
          </p:nvSpPr>
          <p:spPr>
            <a:xfrm>
              <a:off x="8664874" y="3756866"/>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内諾済</a:t>
              </a:r>
              <a:endParaRPr kumimoji="1" lang="en-US" altLang="ja-JP" sz="700" dirty="0">
                <a:solidFill>
                  <a:sysClr val="windowText" lastClr="000000"/>
                </a:solidFill>
                <a:latin typeface="Meiryo UI"/>
                <a:ea typeface="Meiryo UI"/>
              </a:endParaRPr>
            </a:p>
          </p:txBody>
        </p:sp>
        <p:sp>
          <p:nvSpPr>
            <p:cNvPr id="10" name="四角形: 角を丸くする 9">
              <a:extLst>
                <a:ext uri="{FF2B5EF4-FFF2-40B4-BE49-F238E27FC236}">
                  <a16:creationId xmlns:a16="http://schemas.microsoft.com/office/drawing/2014/main" id="{473F4CD4-3B14-6654-D3B0-E142CB6EC8FB}"/>
                </a:ext>
              </a:extLst>
            </p:cNvPr>
            <p:cNvSpPr/>
            <p:nvPr/>
          </p:nvSpPr>
          <p:spPr>
            <a:xfrm>
              <a:off x="8607673" y="3913540"/>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検討段階</a:t>
              </a:r>
              <a:endParaRPr kumimoji="1" lang="en-US" altLang="ja-JP" sz="700" dirty="0">
                <a:solidFill>
                  <a:sysClr val="windowText" lastClr="000000"/>
                </a:solidFill>
                <a:latin typeface="Meiryo UI"/>
                <a:ea typeface="Meiryo UI"/>
              </a:endParaRPr>
            </a:p>
          </p:txBody>
        </p:sp>
      </p:grpSp>
      <p:grpSp>
        <p:nvGrpSpPr>
          <p:cNvPr id="11" name="グループ化 10">
            <a:extLst>
              <a:ext uri="{FF2B5EF4-FFF2-40B4-BE49-F238E27FC236}">
                <a16:creationId xmlns:a16="http://schemas.microsoft.com/office/drawing/2014/main" id="{C3BA29E9-4DE4-B5C1-1451-5F34844BCC0B}"/>
              </a:ext>
            </a:extLst>
          </p:cNvPr>
          <p:cNvGrpSpPr/>
          <p:nvPr/>
        </p:nvGrpSpPr>
        <p:grpSpPr>
          <a:xfrm>
            <a:off x="494259" y="1802756"/>
            <a:ext cx="7588429" cy="1764148"/>
            <a:chOff x="1269788" y="2404053"/>
            <a:chExt cx="7801194" cy="1764148"/>
          </a:xfrm>
        </p:grpSpPr>
        <p:sp>
          <p:nvSpPr>
            <p:cNvPr id="12" name="正方形/長方形 11">
              <a:extLst>
                <a:ext uri="{FF2B5EF4-FFF2-40B4-BE49-F238E27FC236}">
                  <a16:creationId xmlns:a16="http://schemas.microsoft.com/office/drawing/2014/main" id="{B8C4F3E1-9C09-98BB-AFC8-7C8ADA51A352}"/>
                </a:ext>
              </a:extLst>
            </p:cNvPr>
            <p:cNvSpPr/>
            <p:nvPr/>
          </p:nvSpPr>
          <p:spPr>
            <a:xfrm>
              <a:off x="2802127" y="274547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13" name="正方形/長方形 12">
              <a:extLst>
                <a:ext uri="{FF2B5EF4-FFF2-40B4-BE49-F238E27FC236}">
                  <a16:creationId xmlns:a16="http://schemas.microsoft.com/office/drawing/2014/main" id="{E707107A-D6C6-3AC4-7CBB-E96F8BA6A9AF}"/>
                </a:ext>
              </a:extLst>
            </p:cNvPr>
            <p:cNvSpPr/>
            <p:nvPr/>
          </p:nvSpPr>
          <p:spPr>
            <a:xfrm>
              <a:off x="4197039" y="352104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14" name="角丸四角形 9">
              <a:extLst>
                <a:ext uri="{FF2B5EF4-FFF2-40B4-BE49-F238E27FC236}">
                  <a16:creationId xmlns:a16="http://schemas.microsoft.com/office/drawing/2014/main" id="{19AB7795-2155-C819-4644-1A70FB3F890B}"/>
                </a:ext>
              </a:extLst>
            </p:cNvPr>
            <p:cNvSpPr/>
            <p:nvPr/>
          </p:nvSpPr>
          <p:spPr>
            <a:xfrm>
              <a:off x="1269788" y="2566029"/>
              <a:ext cx="4406934"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17" name="正方形/長方形 16">
              <a:extLst>
                <a:ext uri="{FF2B5EF4-FFF2-40B4-BE49-F238E27FC236}">
                  <a16:creationId xmlns:a16="http://schemas.microsoft.com/office/drawing/2014/main" id="{5B177C9C-2EFC-8DC9-4A6D-8190E0B4A68D}"/>
                </a:ext>
              </a:extLst>
            </p:cNvPr>
            <p:cNvSpPr/>
            <p:nvPr/>
          </p:nvSpPr>
          <p:spPr>
            <a:xfrm>
              <a:off x="1407215"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20" name="正方形/長方形 19">
              <a:extLst>
                <a:ext uri="{FF2B5EF4-FFF2-40B4-BE49-F238E27FC236}">
                  <a16:creationId xmlns:a16="http://schemas.microsoft.com/office/drawing/2014/main" id="{21F0D8E6-B0C7-AB58-7E81-A251F5E9AB05}"/>
                </a:ext>
              </a:extLst>
            </p:cNvPr>
            <p:cNvSpPr/>
            <p:nvPr/>
          </p:nvSpPr>
          <p:spPr>
            <a:xfrm>
              <a:off x="2802127"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endParaRPr lang="ja-JP" altLang="ja-JP" sz="2400" b="0" i="0" u="none" strike="noStrike" dirty="0">
                <a:effectLst/>
                <a:latin typeface="Arial" panose="020B0604020202020204" pitchFamily="34" charset="0"/>
                <a:ea typeface="Meiryo UI" panose="020B0604030504040204" pitchFamily="50" charset="-128"/>
              </a:endParaRPr>
            </a:p>
          </p:txBody>
        </p:sp>
        <p:sp>
          <p:nvSpPr>
            <p:cNvPr id="21" name="正方形/長方形 20">
              <a:extLst>
                <a:ext uri="{FF2B5EF4-FFF2-40B4-BE49-F238E27FC236}">
                  <a16:creationId xmlns:a16="http://schemas.microsoft.com/office/drawing/2014/main" id="{EBEB49DF-F19D-609D-D133-4843EB244E9B}"/>
                </a:ext>
              </a:extLst>
            </p:cNvPr>
            <p:cNvSpPr/>
            <p:nvPr/>
          </p:nvSpPr>
          <p:spPr>
            <a:xfrm>
              <a:off x="2668263" y="2411091"/>
              <a:ext cx="1394576" cy="324833"/>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正方形/長方形 21">
              <a:extLst>
                <a:ext uri="{FF2B5EF4-FFF2-40B4-BE49-F238E27FC236}">
                  <a16:creationId xmlns:a16="http://schemas.microsoft.com/office/drawing/2014/main" id="{CC4FAF5F-FF28-C97B-A86E-3ACC386CC7C6}"/>
                </a:ext>
              </a:extLst>
            </p:cNvPr>
            <p:cNvSpPr/>
            <p:nvPr/>
          </p:nvSpPr>
          <p:spPr>
            <a:xfrm>
              <a:off x="7331117" y="2728041"/>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a:extLst>
                <a:ext uri="{FF2B5EF4-FFF2-40B4-BE49-F238E27FC236}">
                  <a16:creationId xmlns:a16="http://schemas.microsoft.com/office/drawing/2014/main" id="{420CD77F-918D-380E-A23A-D65C222FB460}"/>
                </a:ext>
              </a:extLst>
            </p:cNvPr>
            <p:cNvSpPr/>
            <p:nvPr/>
          </p:nvSpPr>
          <p:spPr>
            <a:xfrm>
              <a:off x="7331117" y="3536016"/>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4" name="直線矢印コネクタ 116">
              <a:extLst>
                <a:ext uri="{FF2B5EF4-FFF2-40B4-BE49-F238E27FC236}">
                  <a16:creationId xmlns:a16="http://schemas.microsoft.com/office/drawing/2014/main" id="{F788303A-31D4-50A3-342A-91E2D0A65E2F}"/>
                </a:ext>
              </a:extLst>
            </p:cNvPr>
            <p:cNvCxnSpPr>
              <a:cxnSpLocks/>
              <a:stCxn id="12" idx="2"/>
              <a:endCxn id="13" idx="0"/>
            </p:cNvCxnSpPr>
            <p:nvPr/>
          </p:nvCxnSpPr>
          <p:spPr bwMode="gray">
            <a:xfrm rot="16200000" flipH="1">
              <a:off x="3897861" y="2660822"/>
              <a:ext cx="325525"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25" name="直線矢印コネクタ 116">
              <a:extLst>
                <a:ext uri="{FF2B5EF4-FFF2-40B4-BE49-F238E27FC236}">
                  <a16:creationId xmlns:a16="http://schemas.microsoft.com/office/drawing/2014/main" id="{A16E00C3-BC09-2B25-A433-0F244DF2804B}"/>
                </a:ext>
              </a:extLst>
            </p:cNvPr>
            <p:cNvCxnSpPr>
              <a:cxnSpLocks/>
              <a:stCxn id="22" idx="1"/>
              <a:endCxn id="14" idx="3"/>
            </p:cNvCxnSpPr>
            <p:nvPr/>
          </p:nvCxnSpPr>
          <p:spPr bwMode="gray">
            <a:xfrm rot="10800000" flipV="1">
              <a:off x="5676722" y="2953063"/>
              <a:ext cx="1654395" cy="408246"/>
            </a:xfrm>
            <a:prstGeom prst="bentConnector3">
              <a:avLst>
                <a:gd name="adj1" fmla="val 50000"/>
              </a:avLst>
            </a:prstGeom>
            <a:noFill/>
            <a:ln w="9525" cap="flat" cmpd="sng" algn="ctr">
              <a:solidFill>
                <a:schemeClr val="tx1"/>
              </a:solidFill>
              <a:prstDash val="solid"/>
              <a:headEnd type="triangle"/>
              <a:tailEnd type="none"/>
            </a:ln>
            <a:effectLst/>
          </p:spPr>
        </p:cxnSp>
        <p:cxnSp>
          <p:nvCxnSpPr>
            <p:cNvPr id="26" name="直線矢印コネクタ 116">
              <a:extLst>
                <a:ext uri="{FF2B5EF4-FFF2-40B4-BE49-F238E27FC236}">
                  <a16:creationId xmlns:a16="http://schemas.microsoft.com/office/drawing/2014/main" id="{1063A766-85DB-103E-E488-EB8AA4F4D3A0}"/>
                </a:ext>
              </a:extLst>
            </p:cNvPr>
            <p:cNvCxnSpPr>
              <a:cxnSpLocks/>
              <a:stCxn id="23" idx="1"/>
              <a:endCxn id="14" idx="3"/>
            </p:cNvCxnSpPr>
            <p:nvPr/>
          </p:nvCxnSpPr>
          <p:spPr bwMode="gray">
            <a:xfrm rot="10800000">
              <a:off x="5676722" y="3361310"/>
              <a:ext cx="1654395" cy="399729"/>
            </a:xfrm>
            <a:prstGeom prst="bentConnector3">
              <a:avLst>
                <a:gd name="adj1" fmla="val 50000"/>
              </a:avLst>
            </a:prstGeom>
            <a:noFill/>
            <a:ln w="9525" cap="flat" cmpd="sng" algn="ctr">
              <a:solidFill>
                <a:schemeClr val="tx1"/>
              </a:solidFill>
              <a:prstDash val="solid"/>
              <a:headEnd type="triangle"/>
              <a:tailEnd type="none"/>
            </a:ln>
            <a:effectLst/>
          </p:spPr>
        </p:cxnSp>
        <p:sp>
          <p:nvSpPr>
            <p:cNvPr id="27" name="四角形: 角を丸くする 26">
              <a:extLst>
                <a:ext uri="{FF2B5EF4-FFF2-40B4-BE49-F238E27FC236}">
                  <a16:creationId xmlns:a16="http://schemas.microsoft.com/office/drawing/2014/main" id="{31BE4513-2531-A076-FE8C-49D56BFA2C99}"/>
                </a:ext>
              </a:extLst>
            </p:cNvPr>
            <p:cNvSpPr/>
            <p:nvPr/>
          </p:nvSpPr>
          <p:spPr>
            <a:xfrm>
              <a:off x="2198098" y="3382097"/>
              <a:ext cx="582515" cy="196364"/>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参画済</a:t>
              </a:r>
              <a:endParaRPr kumimoji="1" lang="en-US" altLang="ja-JP" sz="700" dirty="0">
                <a:solidFill>
                  <a:sysClr val="windowText" lastClr="000000"/>
                </a:solidFill>
                <a:latin typeface="Meiryo UI"/>
                <a:ea typeface="Meiryo UI"/>
              </a:endParaRPr>
            </a:p>
          </p:txBody>
        </p:sp>
        <p:sp>
          <p:nvSpPr>
            <p:cNvPr id="28" name="四角形: 角を丸くする 27">
              <a:extLst>
                <a:ext uri="{FF2B5EF4-FFF2-40B4-BE49-F238E27FC236}">
                  <a16:creationId xmlns:a16="http://schemas.microsoft.com/office/drawing/2014/main" id="{9AEFA4E5-AC98-14C2-9C39-5A7F2585B56F}"/>
                </a:ext>
              </a:extLst>
            </p:cNvPr>
            <p:cNvSpPr/>
            <p:nvPr/>
          </p:nvSpPr>
          <p:spPr>
            <a:xfrm>
              <a:off x="5027860" y="3385029"/>
              <a:ext cx="582515" cy="196364"/>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内諾済</a:t>
              </a:r>
              <a:endParaRPr kumimoji="1" lang="en-US" altLang="ja-JP" sz="700" dirty="0">
                <a:solidFill>
                  <a:sysClr val="windowText" lastClr="000000"/>
                </a:solidFill>
                <a:latin typeface="Meiryo UI"/>
                <a:ea typeface="Meiryo UI"/>
              </a:endParaRPr>
            </a:p>
          </p:txBody>
        </p:sp>
        <p:sp>
          <p:nvSpPr>
            <p:cNvPr id="29" name="四角形: 角を丸くする 28">
              <a:extLst>
                <a:ext uri="{FF2B5EF4-FFF2-40B4-BE49-F238E27FC236}">
                  <a16:creationId xmlns:a16="http://schemas.microsoft.com/office/drawing/2014/main" id="{7F8C341E-C110-F77B-DC5B-3532B77B084E}"/>
                </a:ext>
              </a:extLst>
            </p:cNvPr>
            <p:cNvSpPr/>
            <p:nvPr/>
          </p:nvSpPr>
          <p:spPr>
            <a:xfrm>
              <a:off x="3418641" y="3382097"/>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検討段階</a:t>
              </a:r>
              <a:endParaRPr kumimoji="1" lang="en-US" altLang="ja-JP" sz="700" dirty="0">
                <a:solidFill>
                  <a:sysClr val="windowText" lastClr="000000"/>
                </a:solidFill>
                <a:latin typeface="Meiryo UI"/>
                <a:ea typeface="Meiryo UI"/>
              </a:endParaRPr>
            </a:p>
          </p:txBody>
        </p:sp>
        <p:sp>
          <p:nvSpPr>
            <p:cNvPr id="30" name="正方形/長方形 29">
              <a:extLst>
                <a:ext uri="{FF2B5EF4-FFF2-40B4-BE49-F238E27FC236}">
                  <a16:creationId xmlns:a16="http://schemas.microsoft.com/office/drawing/2014/main" id="{A73888EC-DF53-EDEC-9AB6-FE3BB4BE543A}"/>
                </a:ext>
              </a:extLst>
            </p:cNvPr>
            <p:cNvSpPr/>
            <p:nvPr/>
          </p:nvSpPr>
          <p:spPr>
            <a:xfrm>
              <a:off x="5955499" y="3718157"/>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正方形/長方形 30">
              <a:extLst>
                <a:ext uri="{FF2B5EF4-FFF2-40B4-BE49-F238E27FC236}">
                  <a16:creationId xmlns:a16="http://schemas.microsoft.com/office/drawing/2014/main" id="{1BE49698-4BCB-8FBB-9308-BCAD56D72F8C}"/>
                </a:ext>
              </a:extLst>
            </p:cNvPr>
            <p:cNvSpPr/>
            <p:nvPr/>
          </p:nvSpPr>
          <p:spPr>
            <a:xfrm>
              <a:off x="5816134" y="2566029"/>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角丸四角形 9">
              <a:extLst>
                <a:ext uri="{FF2B5EF4-FFF2-40B4-BE49-F238E27FC236}">
                  <a16:creationId xmlns:a16="http://schemas.microsoft.com/office/drawing/2014/main" id="{7EDEFCC8-F6F4-4F07-1E7D-527C86312FFF}"/>
                </a:ext>
              </a:extLst>
            </p:cNvPr>
            <p:cNvSpPr/>
            <p:nvPr/>
          </p:nvSpPr>
          <p:spPr>
            <a:xfrm>
              <a:off x="5998573" y="2550361"/>
              <a:ext cx="3072409" cy="1587668"/>
            </a:xfrm>
            <a:prstGeom prst="roundRect">
              <a:avLst>
                <a:gd name="adj" fmla="val 2347"/>
              </a:avLst>
            </a:pr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33" name="正方形/長方形 32">
              <a:extLst>
                <a:ext uri="{FF2B5EF4-FFF2-40B4-BE49-F238E27FC236}">
                  <a16:creationId xmlns:a16="http://schemas.microsoft.com/office/drawing/2014/main" id="{1C9BA259-E8E2-0C8C-6F63-4D0FD2461C49}"/>
                </a:ext>
              </a:extLst>
            </p:cNvPr>
            <p:cNvSpPr/>
            <p:nvPr/>
          </p:nvSpPr>
          <p:spPr>
            <a:xfrm>
              <a:off x="6930079" y="2404053"/>
              <a:ext cx="1291595" cy="2016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外注先・アドバイザー</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4" name="直線矢印コネクタ 116">
              <a:extLst>
                <a:ext uri="{FF2B5EF4-FFF2-40B4-BE49-F238E27FC236}">
                  <a16:creationId xmlns:a16="http://schemas.microsoft.com/office/drawing/2014/main" id="{DF4DED26-DE5D-0C2A-46AF-33B56950CB47}"/>
                </a:ext>
              </a:extLst>
            </p:cNvPr>
            <p:cNvCxnSpPr>
              <a:cxnSpLocks/>
              <a:stCxn id="12" idx="2"/>
              <a:endCxn id="20" idx="0"/>
            </p:cNvCxnSpPr>
            <p:nvPr/>
          </p:nvCxnSpPr>
          <p:spPr bwMode="gray">
            <a:xfrm>
              <a:off x="3363167" y="3195516"/>
              <a:ext cx="0" cy="325696"/>
            </a:xfrm>
            <a:prstGeom prst="straightConnector1">
              <a:avLst/>
            </a:prstGeom>
            <a:noFill/>
            <a:ln w="12700" cap="flat" cmpd="sng" algn="ctr">
              <a:solidFill>
                <a:schemeClr val="tx1">
                  <a:lumMod val="50000"/>
                  <a:lumOff val="50000"/>
                </a:schemeClr>
              </a:solidFill>
              <a:prstDash val="solid"/>
              <a:tailEnd type="triangle"/>
            </a:ln>
            <a:effectLst/>
          </p:spPr>
        </p:cxnSp>
        <p:cxnSp>
          <p:nvCxnSpPr>
            <p:cNvPr id="35" name="直線矢印コネクタ 116">
              <a:extLst>
                <a:ext uri="{FF2B5EF4-FFF2-40B4-BE49-F238E27FC236}">
                  <a16:creationId xmlns:a16="http://schemas.microsoft.com/office/drawing/2014/main" id="{47133B8D-D55F-95E5-475A-97F3C3D30080}"/>
                </a:ext>
              </a:extLst>
            </p:cNvPr>
            <p:cNvCxnSpPr>
              <a:cxnSpLocks/>
              <a:stCxn id="12" idx="2"/>
              <a:endCxn id="17" idx="0"/>
            </p:cNvCxnSpPr>
            <p:nvPr/>
          </p:nvCxnSpPr>
          <p:spPr bwMode="gray">
            <a:xfrm rot="5400000">
              <a:off x="2502863" y="2660908"/>
              <a:ext cx="325696"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sp>
          <p:nvSpPr>
            <p:cNvPr id="36" name="四角形: 角を丸くする 35">
              <a:extLst>
                <a:ext uri="{FF2B5EF4-FFF2-40B4-BE49-F238E27FC236}">
                  <a16:creationId xmlns:a16="http://schemas.microsoft.com/office/drawing/2014/main" id="{1502CBC2-C026-F7E6-1446-47C47EE8DD9F}"/>
                </a:ext>
              </a:extLst>
            </p:cNvPr>
            <p:cNvSpPr/>
            <p:nvPr/>
          </p:nvSpPr>
          <p:spPr>
            <a:xfrm>
              <a:off x="8190145" y="2629859"/>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検討段階</a:t>
              </a:r>
              <a:endParaRPr kumimoji="1" lang="en-US" altLang="ja-JP" sz="700" dirty="0">
                <a:solidFill>
                  <a:sysClr val="windowText" lastClr="000000"/>
                </a:solidFill>
                <a:latin typeface="Meiryo UI"/>
                <a:ea typeface="Meiryo UI"/>
              </a:endParaRPr>
            </a:p>
          </p:txBody>
        </p:sp>
        <p:sp>
          <p:nvSpPr>
            <p:cNvPr id="37" name="四角形: 角を丸くする 36">
              <a:extLst>
                <a:ext uri="{FF2B5EF4-FFF2-40B4-BE49-F238E27FC236}">
                  <a16:creationId xmlns:a16="http://schemas.microsoft.com/office/drawing/2014/main" id="{78C70748-EFDF-0491-3B7B-B06BB565C18D}"/>
                </a:ext>
              </a:extLst>
            </p:cNvPr>
            <p:cNvSpPr/>
            <p:nvPr/>
          </p:nvSpPr>
          <p:spPr>
            <a:xfrm>
              <a:off x="8190145" y="3434192"/>
              <a:ext cx="720000" cy="196364"/>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検討段階</a:t>
              </a:r>
              <a:endParaRPr kumimoji="1" lang="en-US" altLang="ja-JP" sz="700" dirty="0">
                <a:solidFill>
                  <a:sysClr val="windowText" lastClr="000000"/>
                </a:solidFill>
                <a:latin typeface="Meiryo UI"/>
                <a:ea typeface="Meiryo UI"/>
              </a:endParaRPr>
            </a:p>
          </p:txBody>
        </p:sp>
      </p:grpSp>
      <p:graphicFrame>
        <p:nvGraphicFramePr>
          <p:cNvPr id="38" name="表 37">
            <a:extLst>
              <a:ext uri="{FF2B5EF4-FFF2-40B4-BE49-F238E27FC236}">
                <a16:creationId xmlns:a16="http://schemas.microsoft.com/office/drawing/2014/main" id="{4C2EC4DF-F401-B1F7-12B3-7BAEE136630D}"/>
              </a:ext>
            </a:extLst>
          </p:cNvPr>
          <p:cNvGraphicFramePr>
            <a:graphicFrameLocks noGrp="1"/>
          </p:cNvGraphicFramePr>
          <p:nvPr>
            <p:extLst>
              <p:ext uri="{D42A27DB-BD31-4B8C-83A1-F6EECF244321}">
                <p14:modId xmlns:p14="http://schemas.microsoft.com/office/powerpoint/2010/main" val="1297697510"/>
              </p:ext>
            </p:extLst>
          </p:nvPr>
        </p:nvGraphicFramePr>
        <p:xfrm>
          <a:off x="4843915" y="3745213"/>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5</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6</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7</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8</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19" name="スライド番号プレースホルダー 18">
            <a:extLst>
              <a:ext uri="{FF2B5EF4-FFF2-40B4-BE49-F238E27FC236}">
                <a16:creationId xmlns:a16="http://schemas.microsoft.com/office/drawing/2014/main" id="{28DA3BBF-97AE-AEBF-126D-238A4EA841A1}"/>
              </a:ext>
            </a:extLst>
          </p:cNvPr>
          <p:cNvSpPr>
            <a:spLocks noGrp="1"/>
          </p:cNvSpPr>
          <p:nvPr>
            <p:ph type="sldNum" sz="quarter" idx="12"/>
          </p:nvPr>
        </p:nvSpPr>
        <p:spPr/>
        <p:txBody>
          <a:bodyPr/>
          <a:lstStyle/>
          <a:p>
            <a:fld id="{70AD163A-2AD1-4CCD-B429-51A5FDE21725}" type="slidenum">
              <a:rPr kumimoji="1" lang="ja-JP" altLang="en-US" smtClean="0"/>
              <a:t>31</a:t>
            </a:fld>
            <a:endParaRPr kumimoji="1" lang="ja-JP" altLang="en-US"/>
          </a:p>
        </p:txBody>
      </p:sp>
      <p:sp>
        <p:nvSpPr>
          <p:cNvPr id="40" name="四角形: 1 つの角を切り取る 39">
            <a:extLst>
              <a:ext uri="{FF2B5EF4-FFF2-40B4-BE49-F238E27FC236}">
                <a16:creationId xmlns:a16="http://schemas.microsoft.com/office/drawing/2014/main" id="{06390C1D-6C86-F1A3-3D30-F86CA2AC63ED}"/>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42" name="四角形: 1 つの角を切り取る 41">
            <a:extLst>
              <a:ext uri="{FF2B5EF4-FFF2-40B4-BE49-F238E27FC236}">
                <a16:creationId xmlns:a16="http://schemas.microsoft.com/office/drawing/2014/main" id="{2DD15042-6DF1-41D9-F28D-F1260B5EE53E}"/>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43" name="四角形: 1 つの角を切り取る 42">
            <a:extLst>
              <a:ext uri="{FF2B5EF4-FFF2-40B4-BE49-F238E27FC236}">
                <a16:creationId xmlns:a16="http://schemas.microsoft.com/office/drawing/2014/main" id="{3D0CF90F-88BF-6066-4D63-7CE9E7329F8D}"/>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実現可能性　ア </a:t>
            </a:r>
            <a:r>
              <a:rPr kumimoji="1" lang="ja-JP" altLang="en-US" sz="800" b="1" dirty="0">
                <a:solidFill>
                  <a:schemeClr val="bg1"/>
                </a:solidFill>
                <a:latin typeface="Meiryo UI" panose="020B0604030504040204" pitchFamily="50" charset="-128"/>
                <a:ea typeface="Meiryo UI" panose="020B0604030504040204" pitchFamily="50" charset="-128"/>
              </a:rPr>
              <a:t>イ ウ</a:t>
            </a:r>
            <a:endParaRPr kumimoji="1" lang="ja-JP" altLang="en-US" sz="800" dirty="0">
              <a:solidFill>
                <a:schemeClr val="bg1"/>
              </a:solidFill>
            </a:endParaRPr>
          </a:p>
        </p:txBody>
      </p:sp>
    </p:spTree>
    <p:extLst>
      <p:ext uri="{BB962C8B-B14F-4D97-AF65-F5344CB8AC3E}">
        <p14:creationId xmlns:p14="http://schemas.microsoft.com/office/powerpoint/2010/main" val="27100864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9042B-DB46-900C-1276-7D2DC0575B0D}"/>
            </a:ext>
          </a:extLst>
        </p:cNvPr>
        <p:cNvGrpSpPr/>
        <p:nvPr/>
      </p:nvGrpSpPr>
      <p:grpSpPr>
        <a:xfrm>
          <a:off x="0" y="0"/>
          <a:ext cx="0" cy="0"/>
          <a:chOff x="0" y="0"/>
          <a:chExt cx="0" cy="0"/>
        </a:xfrm>
      </p:grpSpPr>
      <p:sp>
        <p:nvSpPr>
          <p:cNvPr id="83" name="正方形/長方形 82">
            <a:extLst>
              <a:ext uri="{FF2B5EF4-FFF2-40B4-BE49-F238E27FC236}">
                <a16:creationId xmlns:a16="http://schemas.microsoft.com/office/drawing/2014/main" id="{F0E4B55F-DF08-EC93-8304-3FF3F10FD224}"/>
              </a:ext>
            </a:extLst>
          </p:cNvPr>
          <p:cNvSpPr/>
          <p:nvPr/>
        </p:nvSpPr>
        <p:spPr>
          <a:xfrm>
            <a:off x="340699" y="2098834"/>
            <a:ext cx="4407811" cy="553852"/>
          </a:xfrm>
          <a:prstGeom prst="rect">
            <a:avLst/>
          </a:prstGeom>
          <a:solidFill>
            <a:schemeClr val="accent5">
              <a:lumMod val="40000"/>
              <a:lumOff val="60000"/>
            </a:schemeClr>
          </a:solidFill>
          <a:ln>
            <a:noFill/>
          </a:ln>
          <a:effectLst>
            <a:reflection endPos="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タイトル 3">
            <a:extLst>
              <a:ext uri="{FF2B5EF4-FFF2-40B4-BE49-F238E27FC236}">
                <a16:creationId xmlns:a16="http://schemas.microsoft.com/office/drawing/2014/main" id="{01393153-FD35-A8F5-2C35-E96D493FCF9C}"/>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実現可能性</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／実施体制</a:t>
            </a:r>
            <a:r>
              <a:rPr lang="en-US" altLang="ja-JP" sz="1200" dirty="0">
                <a:solidFill>
                  <a:schemeClr val="tx2"/>
                </a:solidFill>
                <a:latin typeface="Meiryo UI" panose="020B0604030504040204" pitchFamily="50" charset="-128"/>
                <a:ea typeface="Meiryo UI" panose="020B0604030504040204" pitchFamily="50" charset="-128"/>
                <a:cs typeface="+mn-cs"/>
              </a:rPr>
              <a:t>2/2</a:t>
            </a:r>
            <a:endParaRPr lang="ja-JP" altLang="en-US" sz="1200" dirty="0">
              <a:solidFill>
                <a:schemeClr val="tx2"/>
              </a:solidFill>
              <a:latin typeface="Meiryo UI" panose="020B0604030504040204" pitchFamily="50" charset="-128"/>
              <a:ea typeface="Meiryo UI" panose="020B0604030504040204" pitchFamily="50" charset="-128"/>
              <a:cs typeface="+mn-cs"/>
            </a:endParaRPr>
          </a:p>
        </p:txBody>
      </p:sp>
      <p:sp>
        <p:nvSpPr>
          <p:cNvPr id="15" name="タイトル 3">
            <a:extLst>
              <a:ext uri="{FF2B5EF4-FFF2-40B4-BE49-F238E27FC236}">
                <a16:creationId xmlns:a16="http://schemas.microsoft.com/office/drawing/2014/main" id="{C089595B-4420-BDF1-11B2-59D0884FE37A}"/>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graphicFrame>
        <p:nvGraphicFramePr>
          <p:cNvPr id="2" name="表 1">
            <a:extLst>
              <a:ext uri="{FF2B5EF4-FFF2-40B4-BE49-F238E27FC236}">
                <a16:creationId xmlns:a16="http://schemas.microsoft.com/office/drawing/2014/main" id="{3D51F698-8620-AB3E-0BEA-D16DAD743B2D}"/>
              </a:ext>
            </a:extLst>
          </p:cNvPr>
          <p:cNvGraphicFramePr>
            <a:graphicFrameLocks noGrp="1"/>
          </p:cNvGraphicFramePr>
          <p:nvPr>
            <p:extLst>
              <p:ext uri="{D42A27DB-BD31-4B8C-83A1-F6EECF244321}">
                <p14:modId xmlns:p14="http://schemas.microsoft.com/office/powerpoint/2010/main" val="2106058486"/>
              </p:ext>
            </p:extLst>
          </p:nvPr>
        </p:nvGraphicFramePr>
        <p:xfrm>
          <a:off x="250906" y="3745213"/>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sz="1200" kern="100" dirty="0">
                          <a:effectLst/>
                          <a:latin typeface="Meiryo UI" panose="020B0604030504040204" pitchFamily="50" charset="-128"/>
                          <a:ea typeface="Meiryo UI" panose="020B0604030504040204" pitchFamily="50" charset="-128"/>
                          <a:cs typeface="Meiryo UI" panose="020B0604030504040204" pitchFamily="50" charset="-128"/>
                        </a:rPr>
                        <a:t>1</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sz="1200" kern="100" dirty="0">
                          <a:effectLst/>
                          <a:latin typeface="Meiryo UI" panose="020B0604030504040204" pitchFamily="50" charset="-128"/>
                          <a:ea typeface="Meiryo UI" panose="020B0604030504040204" pitchFamily="50" charset="-128"/>
                          <a:cs typeface="Meiryo UI" panose="020B0604030504040204" pitchFamily="50" charset="-128"/>
                        </a:rPr>
                        <a:t>2</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3</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4</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5" name="Rectangle 66">
            <a:extLst>
              <a:ext uri="{FF2B5EF4-FFF2-40B4-BE49-F238E27FC236}">
                <a16:creationId xmlns:a16="http://schemas.microsoft.com/office/drawing/2014/main" id="{9826A56B-D307-A9E0-C5B0-11B0D27BE363}"/>
              </a:ext>
            </a:extLst>
          </p:cNvPr>
          <p:cNvSpPr>
            <a:spLocks noChangeArrowheads="1"/>
          </p:cNvSpPr>
          <p:nvPr/>
        </p:nvSpPr>
        <p:spPr>
          <a:xfrm>
            <a:off x="250906" y="1741187"/>
            <a:ext cx="8740694" cy="1868415"/>
          </a:xfrm>
          <a:prstGeom prst="rect">
            <a:avLst/>
          </a:prstGeom>
          <a:noFill/>
          <a:ln w="19050">
            <a:solidFill>
              <a:schemeClr val="bg1">
                <a:lumMod val="50000"/>
              </a:schemeClr>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dirty="0">
              <a:solidFill>
                <a:srgbClr val="0070C0"/>
              </a:solidFill>
              <a:latin typeface="Meiryo UI" panose="020B0604030504040204" pitchFamily="50" charset="-128"/>
              <a:ea typeface="Meiryo UI" panose="020B0604030504040204" pitchFamily="50" charset="-128"/>
            </a:endParaRPr>
          </a:p>
        </p:txBody>
      </p:sp>
      <p:grpSp>
        <p:nvGrpSpPr>
          <p:cNvPr id="6" name="グループ化 5">
            <a:extLst>
              <a:ext uri="{FF2B5EF4-FFF2-40B4-BE49-F238E27FC236}">
                <a16:creationId xmlns:a16="http://schemas.microsoft.com/office/drawing/2014/main" id="{770956DA-5247-10D3-3E94-3D2B9FE946BF}"/>
              </a:ext>
            </a:extLst>
          </p:cNvPr>
          <p:cNvGrpSpPr/>
          <p:nvPr/>
        </p:nvGrpSpPr>
        <p:grpSpPr>
          <a:xfrm>
            <a:off x="8162433" y="1776492"/>
            <a:ext cx="797035" cy="881075"/>
            <a:chOff x="8508716" y="3276691"/>
            <a:chExt cx="797035" cy="881075"/>
          </a:xfrm>
        </p:grpSpPr>
        <p:sp>
          <p:nvSpPr>
            <p:cNvPr id="7" name="正方形/長方形 6">
              <a:extLst>
                <a:ext uri="{FF2B5EF4-FFF2-40B4-BE49-F238E27FC236}">
                  <a16:creationId xmlns:a16="http://schemas.microsoft.com/office/drawing/2014/main" id="{2EC72889-6CE8-9C70-8FAD-5CCE431A7338}"/>
                </a:ext>
              </a:extLst>
            </p:cNvPr>
            <p:cNvSpPr/>
            <p:nvPr/>
          </p:nvSpPr>
          <p:spPr>
            <a:xfrm>
              <a:off x="8508716" y="3276691"/>
              <a:ext cx="797035" cy="881075"/>
            </a:xfrm>
            <a:prstGeom prst="rect">
              <a:avLst/>
            </a:prstGeom>
            <a:solidFill>
              <a:schemeClr val="bg1"/>
            </a:solidFill>
            <a:ln w="9525" cap="rnd" cmpd="sng" algn="ctr">
              <a:solidFill>
                <a:schemeClr val="bg1">
                  <a:lumMod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pPr algn="ctr" defTabSz="742950"/>
              <a:r>
                <a:rPr kumimoji="1" lang="ja-JP" altLang="en-US" sz="700" dirty="0">
                  <a:solidFill>
                    <a:srgbClr val="575757"/>
                  </a:solidFill>
                  <a:latin typeface="Meiryo UI"/>
                  <a:ea typeface="Meiryo UI"/>
                </a:rPr>
                <a:t>事業者との</a:t>
              </a:r>
              <a:br>
                <a:rPr lang="en-US" altLang="ja-JP" sz="700" dirty="0">
                  <a:latin typeface="Meiryo UI" panose="020B0604030504040204" pitchFamily="50" charset="-128"/>
                  <a:ea typeface="Meiryo UI" panose="020B0604030504040204" pitchFamily="50" charset="-128"/>
                </a:rPr>
              </a:br>
              <a:r>
                <a:rPr kumimoji="1" lang="ja-JP" altLang="en-US" sz="700" dirty="0">
                  <a:solidFill>
                    <a:srgbClr val="575757"/>
                  </a:solidFill>
                  <a:latin typeface="Meiryo UI"/>
                  <a:ea typeface="Meiryo UI"/>
                </a:rPr>
                <a:t>調整ステータス</a:t>
              </a:r>
              <a:endParaRPr lang="ja-JP" altLang="en-US" sz="700" dirty="0">
                <a:solidFill>
                  <a:srgbClr val="575757"/>
                </a:solidFill>
                <a:latin typeface="Meiryo UI"/>
                <a:ea typeface="Meiryo UI"/>
              </a:endParaRPr>
            </a:p>
          </p:txBody>
        </p:sp>
        <p:sp>
          <p:nvSpPr>
            <p:cNvPr id="8" name="四角形: 角を丸くする 7">
              <a:extLst>
                <a:ext uri="{FF2B5EF4-FFF2-40B4-BE49-F238E27FC236}">
                  <a16:creationId xmlns:a16="http://schemas.microsoft.com/office/drawing/2014/main" id="{342C79A1-A5DF-3C28-E206-52ABAA795AEF}"/>
                </a:ext>
              </a:extLst>
            </p:cNvPr>
            <p:cNvSpPr/>
            <p:nvPr/>
          </p:nvSpPr>
          <p:spPr>
            <a:xfrm>
              <a:off x="8664875" y="3599033"/>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参画済</a:t>
              </a:r>
              <a:endParaRPr kumimoji="1" lang="en-US" altLang="ja-JP" sz="700" dirty="0">
                <a:solidFill>
                  <a:sysClr val="windowText" lastClr="000000"/>
                </a:solidFill>
                <a:latin typeface="Meiryo UI"/>
                <a:ea typeface="Meiryo UI"/>
              </a:endParaRPr>
            </a:p>
          </p:txBody>
        </p:sp>
        <p:sp>
          <p:nvSpPr>
            <p:cNvPr id="9" name="四角形: 角を丸くする 8">
              <a:extLst>
                <a:ext uri="{FF2B5EF4-FFF2-40B4-BE49-F238E27FC236}">
                  <a16:creationId xmlns:a16="http://schemas.microsoft.com/office/drawing/2014/main" id="{14F5D6B4-7C5C-19C2-C673-094FCE0676EC}"/>
                </a:ext>
              </a:extLst>
            </p:cNvPr>
            <p:cNvSpPr/>
            <p:nvPr/>
          </p:nvSpPr>
          <p:spPr>
            <a:xfrm>
              <a:off x="8664874" y="3756866"/>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内諾済</a:t>
              </a:r>
              <a:endParaRPr kumimoji="1" lang="en-US" altLang="ja-JP" sz="700" dirty="0">
                <a:solidFill>
                  <a:sysClr val="windowText" lastClr="000000"/>
                </a:solidFill>
                <a:latin typeface="Meiryo UI"/>
                <a:ea typeface="Meiryo UI"/>
              </a:endParaRPr>
            </a:p>
          </p:txBody>
        </p:sp>
        <p:sp>
          <p:nvSpPr>
            <p:cNvPr id="10" name="四角形: 角を丸くする 9">
              <a:extLst>
                <a:ext uri="{FF2B5EF4-FFF2-40B4-BE49-F238E27FC236}">
                  <a16:creationId xmlns:a16="http://schemas.microsoft.com/office/drawing/2014/main" id="{3AC6723F-775E-0E39-01BF-648BD691F596}"/>
                </a:ext>
              </a:extLst>
            </p:cNvPr>
            <p:cNvSpPr/>
            <p:nvPr/>
          </p:nvSpPr>
          <p:spPr>
            <a:xfrm>
              <a:off x="8607673" y="3913540"/>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検討段階</a:t>
              </a:r>
              <a:endParaRPr kumimoji="1" lang="en-US" altLang="ja-JP" sz="700" dirty="0">
                <a:solidFill>
                  <a:sysClr val="windowText" lastClr="000000"/>
                </a:solidFill>
                <a:latin typeface="Meiryo UI"/>
                <a:ea typeface="Meiryo UI"/>
              </a:endParaRPr>
            </a:p>
          </p:txBody>
        </p:sp>
      </p:grpSp>
      <p:grpSp>
        <p:nvGrpSpPr>
          <p:cNvPr id="11" name="グループ化 10">
            <a:extLst>
              <a:ext uri="{FF2B5EF4-FFF2-40B4-BE49-F238E27FC236}">
                <a16:creationId xmlns:a16="http://schemas.microsoft.com/office/drawing/2014/main" id="{EC64F83B-12DB-9F9E-EAD9-A7A11AFAF30D}"/>
              </a:ext>
            </a:extLst>
          </p:cNvPr>
          <p:cNvGrpSpPr/>
          <p:nvPr/>
        </p:nvGrpSpPr>
        <p:grpSpPr>
          <a:xfrm>
            <a:off x="2641600" y="1756790"/>
            <a:ext cx="5441087" cy="1810114"/>
            <a:chOff x="1269788" y="2358087"/>
            <a:chExt cx="7801194" cy="1810114"/>
          </a:xfrm>
        </p:grpSpPr>
        <p:sp>
          <p:nvSpPr>
            <p:cNvPr id="13" name="正方形/長方形 12">
              <a:extLst>
                <a:ext uri="{FF2B5EF4-FFF2-40B4-BE49-F238E27FC236}">
                  <a16:creationId xmlns:a16="http://schemas.microsoft.com/office/drawing/2014/main" id="{F131B509-6112-8F79-F558-BBDBA6A944E5}"/>
                </a:ext>
              </a:extLst>
            </p:cNvPr>
            <p:cNvSpPr/>
            <p:nvPr/>
          </p:nvSpPr>
          <p:spPr>
            <a:xfrm>
              <a:off x="4197039" y="3521041"/>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14" name="角丸四角形 9">
              <a:extLst>
                <a:ext uri="{FF2B5EF4-FFF2-40B4-BE49-F238E27FC236}">
                  <a16:creationId xmlns:a16="http://schemas.microsoft.com/office/drawing/2014/main" id="{97EE930B-22EC-24B1-85C9-ACCB48AE9AE6}"/>
                </a:ext>
              </a:extLst>
            </p:cNvPr>
            <p:cNvSpPr/>
            <p:nvPr/>
          </p:nvSpPr>
          <p:spPr>
            <a:xfrm>
              <a:off x="1269788" y="2566029"/>
              <a:ext cx="4406934"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17" name="正方形/長方形 16">
              <a:extLst>
                <a:ext uri="{FF2B5EF4-FFF2-40B4-BE49-F238E27FC236}">
                  <a16:creationId xmlns:a16="http://schemas.microsoft.com/office/drawing/2014/main" id="{3D1EA494-B6D1-C88B-454D-D74DEC1A3B0B}"/>
                </a:ext>
              </a:extLst>
            </p:cNvPr>
            <p:cNvSpPr/>
            <p:nvPr/>
          </p:nvSpPr>
          <p:spPr>
            <a:xfrm>
              <a:off x="1407215"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p>
          </p:txBody>
        </p:sp>
        <p:sp>
          <p:nvSpPr>
            <p:cNvPr id="20" name="正方形/長方形 19">
              <a:extLst>
                <a:ext uri="{FF2B5EF4-FFF2-40B4-BE49-F238E27FC236}">
                  <a16:creationId xmlns:a16="http://schemas.microsoft.com/office/drawing/2014/main" id="{737F350D-5521-8FBE-987E-4971202CA14C}"/>
                </a:ext>
              </a:extLst>
            </p:cNvPr>
            <p:cNvSpPr/>
            <p:nvPr/>
          </p:nvSpPr>
          <p:spPr>
            <a:xfrm>
              <a:off x="2802127" y="3521212"/>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社</a:t>
              </a:r>
              <a:endParaRPr lang="ja-JP" altLang="ja-JP" sz="2400" b="0" i="0" u="none" strike="noStrike" dirty="0">
                <a:effectLst/>
                <a:latin typeface="Arial" panose="020B0604020202020204" pitchFamily="34" charset="0"/>
                <a:ea typeface="Meiryo UI" panose="020B0604030504040204" pitchFamily="50" charset="-128"/>
              </a:endParaRPr>
            </a:p>
          </p:txBody>
        </p:sp>
        <p:sp>
          <p:nvSpPr>
            <p:cNvPr id="21" name="正方形/長方形 20">
              <a:extLst>
                <a:ext uri="{FF2B5EF4-FFF2-40B4-BE49-F238E27FC236}">
                  <a16:creationId xmlns:a16="http://schemas.microsoft.com/office/drawing/2014/main" id="{4AA8E5B7-2E22-3991-B186-CDA8503F632A}"/>
                </a:ext>
              </a:extLst>
            </p:cNvPr>
            <p:cNvSpPr/>
            <p:nvPr/>
          </p:nvSpPr>
          <p:spPr>
            <a:xfrm>
              <a:off x="2435746" y="2358087"/>
              <a:ext cx="1854838" cy="324833"/>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正方形/長方形 21">
              <a:extLst>
                <a:ext uri="{FF2B5EF4-FFF2-40B4-BE49-F238E27FC236}">
                  <a16:creationId xmlns:a16="http://schemas.microsoft.com/office/drawing/2014/main" id="{A7670D44-E090-7F2B-755D-5AF88E6B6DDA}"/>
                </a:ext>
              </a:extLst>
            </p:cNvPr>
            <p:cNvSpPr/>
            <p:nvPr/>
          </p:nvSpPr>
          <p:spPr>
            <a:xfrm>
              <a:off x="7331117" y="2728041"/>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a:extLst>
                <a:ext uri="{FF2B5EF4-FFF2-40B4-BE49-F238E27FC236}">
                  <a16:creationId xmlns:a16="http://schemas.microsoft.com/office/drawing/2014/main" id="{C55FBC10-CB09-9F38-2B01-44C09C4DC10C}"/>
                </a:ext>
              </a:extLst>
            </p:cNvPr>
            <p:cNvSpPr/>
            <p:nvPr/>
          </p:nvSpPr>
          <p:spPr>
            <a:xfrm>
              <a:off x="7331117" y="3536016"/>
              <a:ext cx="148519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4" name="直線矢印コネクタ 116">
              <a:extLst>
                <a:ext uri="{FF2B5EF4-FFF2-40B4-BE49-F238E27FC236}">
                  <a16:creationId xmlns:a16="http://schemas.microsoft.com/office/drawing/2014/main" id="{7219661C-5508-E20A-4A76-01B8B22BB4DE}"/>
                </a:ext>
              </a:extLst>
            </p:cNvPr>
            <p:cNvCxnSpPr>
              <a:cxnSpLocks/>
              <a:endCxn id="13" idx="0"/>
            </p:cNvCxnSpPr>
            <p:nvPr/>
          </p:nvCxnSpPr>
          <p:spPr bwMode="gray">
            <a:xfrm rot="16200000" flipH="1">
              <a:off x="3897861" y="2660822"/>
              <a:ext cx="325525"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25" name="直線矢印コネクタ 116">
              <a:extLst>
                <a:ext uri="{FF2B5EF4-FFF2-40B4-BE49-F238E27FC236}">
                  <a16:creationId xmlns:a16="http://schemas.microsoft.com/office/drawing/2014/main" id="{C305F1E6-E88C-D6A2-DA4C-3AEDD56C76B7}"/>
                </a:ext>
              </a:extLst>
            </p:cNvPr>
            <p:cNvCxnSpPr>
              <a:cxnSpLocks/>
              <a:stCxn id="22" idx="1"/>
              <a:endCxn id="14" idx="3"/>
            </p:cNvCxnSpPr>
            <p:nvPr/>
          </p:nvCxnSpPr>
          <p:spPr bwMode="gray">
            <a:xfrm rot="10800000" flipV="1">
              <a:off x="5676722" y="2953063"/>
              <a:ext cx="1654395" cy="408246"/>
            </a:xfrm>
            <a:prstGeom prst="bentConnector3">
              <a:avLst>
                <a:gd name="adj1" fmla="val 50000"/>
              </a:avLst>
            </a:prstGeom>
            <a:noFill/>
            <a:ln w="9525" cap="flat" cmpd="sng" algn="ctr">
              <a:solidFill>
                <a:schemeClr val="tx1"/>
              </a:solidFill>
              <a:prstDash val="solid"/>
              <a:headEnd type="triangle"/>
              <a:tailEnd type="none"/>
            </a:ln>
            <a:effectLst/>
          </p:spPr>
        </p:cxnSp>
        <p:cxnSp>
          <p:nvCxnSpPr>
            <p:cNvPr id="26" name="直線矢印コネクタ 116">
              <a:extLst>
                <a:ext uri="{FF2B5EF4-FFF2-40B4-BE49-F238E27FC236}">
                  <a16:creationId xmlns:a16="http://schemas.microsoft.com/office/drawing/2014/main" id="{4C3B3B82-D7DD-9539-1D82-9110942C71E6}"/>
                </a:ext>
              </a:extLst>
            </p:cNvPr>
            <p:cNvCxnSpPr>
              <a:cxnSpLocks/>
              <a:stCxn id="23" idx="1"/>
              <a:endCxn id="14" idx="3"/>
            </p:cNvCxnSpPr>
            <p:nvPr/>
          </p:nvCxnSpPr>
          <p:spPr bwMode="gray">
            <a:xfrm rot="10800000">
              <a:off x="5676722" y="3361310"/>
              <a:ext cx="1654395" cy="399729"/>
            </a:xfrm>
            <a:prstGeom prst="bentConnector3">
              <a:avLst>
                <a:gd name="adj1" fmla="val 50000"/>
              </a:avLst>
            </a:prstGeom>
            <a:noFill/>
            <a:ln w="9525" cap="flat" cmpd="sng" algn="ctr">
              <a:solidFill>
                <a:schemeClr val="tx1"/>
              </a:solidFill>
              <a:prstDash val="solid"/>
              <a:headEnd type="triangle"/>
              <a:tailEnd type="none"/>
            </a:ln>
            <a:effectLst/>
          </p:spPr>
        </p:cxnSp>
        <p:sp>
          <p:nvSpPr>
            <p:cNvPr id="30" name="正方形/長方形 29">
              <a:extLst>
                <a:ext uri="{FF2B5EF4-FFF2-40B4-BE49-F238E27FC236}">
                  <a16:creationId xmlns:a16="http://schemas.microsoft.com/office/drawing/2014/main" id="{6B65E98C-2D88-5FF2-3DA5-1407981B59A0}"/>
                </a:ext>
              </a:extLst>
            </p:cNvPr>
            <p:cNvSpPr/>
            <p:nvPr/>
          </p:nvSpPr>
          <p:spPr>
            <a:xfrm>
              <a:off x="5955499" y="3718157"/>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正方形/長方形 30">
              <a:extLst>
                <a:ext uri="{FF2B5EF4-FFF2-40B4-BE49-F238E27FC236}">
                  <a16:creationId xmlns:a16="http://schemas.microsoft.com/office/drawing/2014/main" id="{85A2E8DB-277A-9302-D46D-F85E06FB0327}"/>
                </a:ext>
              </a:extLst>
            </p:cNvPr>
            <p:cNvSpPr/>
            <p:nvPr/>
          </p:nvSpPr>
          <p:spPr>
            <a:xfrm>
              <a:off x="5816134" y="2566029"/>
              <a:ext cx="1375571" cy="45004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xxx</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角丸四角形 9">
              <a:extLst>
                <a:ext uri="{FF2B5EF4-FFF2-40B4-BE49-F238E27FC236}">
                  <a16:creationId xmlns:a16="http://schemas.microsoft.com/office/drawing/2014/main" id="{BDC8ACC6-F043-603E-0B86-C8AAECBBBFDC}"/>
                </a:ext>
              </a:extLst>
            </p:cNvPr>
            <p:cNvSpPr/>
            <p:nvPr/>
          </p:nvSpPr>
          <p:spPr>
            <a:xfrm>
              <a:off x="5998573" y="2550361"/>
              <a:ext cx="3072409" cy="1587668"/>
            </a:xfrm>
            <a:prstGeom prst="roundRect">
              <a:avLst>
                <a:gd name="adj" fmla="val 2347"/>
              </a:avLst>
            </a:prstGeom>
            <a:noFill/>
            <a:ln w="19050">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33" name="正方形/長方形 32">
              <a:extLst>
                <a:ext uri="{FF2B5EF4-FFF2-40B4-BE49-F238E27FC236}">
                  <a16:creationId xmlns:a16="http://schemas.microsoft.com/office/drawing/2014/main" id="{4C5CFEF7-F1C4-6017-1E12-194574817E92}"/>
                </a:ext>
              </a:extLst>
            </p:cNvPr>
            <p:cNvSpPr/>
            <p:nvPr/>
          </p:nvSpPr>
          <p:spPr>
            <a:xfrm>
              <a:off x="6567282" y="2404053"/>
              <a:ext cx="1854838" cy="20169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外注先・アドバイザー</a:t>
              </a:r>
              <a:endParaRPr kumimoji="1" lang="ja-JP" altLang="en-US" sz="12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4" name="直線矢印コネクタ 116">
              <a:extLst>
                <a:ext uri="{FF2B5EF4-FFF2-40B4-BE49-F238E27FC236}">
                  <a16:creationId xmlns:a16="http://schemas.microsoft.com/office/drawing/2014/main" id="{DAA97949-A6E1-63D1-21D9-45FFD7C66F07}"/>
                </a:ext>
              </a:extLst>
            </p:cNvPr>
            <p:cNvCxnSpPr>
              <a:cxnSpLocks/>
              <a:endCxn id="20" idx="0"/>
            </p:cNvCxnSpPr>
            <p:nvPr/>
          </p:nvCxnSpPr>
          <p:spPr bwMode="gray">
            <a:xfrm>
              <a:off x="3363167" y="3195516"/>
              <a:ext cx="0" cy="325696"/>
            </a:xfrm>
            <a:prstGeom prst="straightConnector1">
              <a:avLst/>
            </a:prstGeom>
            <a:noFill/>
            <a:ln w="12700" cap="flat" cmpd="sng" algn="ctr">
              <a:solidFill>
                <a:schemeClr val="tx1">
                  <a:lumMod val="50000"/>
                  <a:lumOff val="50000"/>
                </a:schemeClr>
              </a:solidFill>
              <a:prstDash val="solid"/>
              <a:tailEnd type="triangle"/>
            </a:ln>
            <a:effectLst/>
          </p:spPr>
        </p:cxnSp>
        <p:cxnSp>
          <p:nvCxnSpPr>
            <p:cNvPr id="35" name="直線矢印コネクタ 116">
              <a:extLst>
                <a:ext uri="{FF2B5EF4-FFF2-40B4-BE49-F238E27FC236}">
                  <a16:creationId xmlns:a16="http://schemas.microsoft.com/office/drawing/2014/main" id="{4F9A6441-2821-B1C6-9655-CC97EDCF9D51}"/>
                </a:ext>
              </a:extLst>
            </p:cNvPr>
            <p:cNvCxnSpPr>
              <a:cxnSpLocks/>
              <a:endCxn id="17" idx="0"/>
            </p:cNvCxnSpPr>
            <p:nvPr/>
          </p:nvCxnSpPr>
          <p:spPr bwMode="gray">
            <a:xfrm rot="5400000">
              <a:off x="2502863" y="2660908"/>
              <a:ext cx="325696" cy="1394912"/>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grpSp>
      <p:graphicFrame>
        <p:nvGraphicFramePr>
          <p:cNvPr id="38" name="表 37">
            <a:extLst>
              <a:ext uri="{FF2B5EF4-FFF2-40B4-BE49-F238E27FC236}">
                <a16:creationId xmlns:a16="http://schemas.microsoft.com/office/drawing/2014/main" id="{40F91C44-2098-270A-B77D-15CEDFF60532}"/>
              </a:ext>
            </a:extLst>
          </p:cNvPr>
          <p:cNvGraphicFramePr>
            <a:graphicFrameLocks noGrp="1"/>
          </p:cNvGraphicFramePr>
          <p:nvPr>
            <p:extLst>
              <p:ext uri="{D42A27DB-BD31-4B8C-83A1-F6EECF244321}">
                <p14:modId xmlns:p14="http://schemas.microsoft.com/office/powerpoint/2010/main" val="2777345964"/>
              </p:ext>
            </p:extLst>
          </p:nvPr>
        </p:nvGraphicFramePr>
        <p:xfrm>
          <a:off x="4843915" y="3745213"/>
          <a:ext cx="4147685" cy="1993900"/>
        </p:xfrm>
        <a:graphic>
          <a:graphicData uri="http://schemas.openxmlformats.org/drawingml/2006/table">
            <a:tbl>
              <a:tblPr/>
              <a:tblGrid>
                <a:gridCol w="355862">
                  <a:extLst>
                    <a:ext uri="{9D8B030D-6E8A-4147-A177-3AD203B41FA5}">
                      <a16:colId xmlns:a16="http://schemas.microsoft.com/office/drawing/2014/main" val="20000"/>
                    </a:ext>
                  </a:extLst>
                </a:gridCol>
                <a:gridCol w="1233182">
                  <a:extLst>
                    <a:ext uri="{9D8B030D-6E8A-4147-A177-3AD203B41FA5}">
                      <a16:colId xmlns:a16="http://schemas.microsoft.com/office/drawing/2014/main" val="20001"/>
                    </a:ext>
                  </a:extLst>
                </a:gridCol>
                <a:gridCol w="2558641">
                  <a:extLst>
                    <a:ext uri="{9D8B030D-6E8A-4147-A177-3AD203B41FA5}">
                      <a16:colId xmlns:a16="http://schemas.microsoft.com/office/drawing/2014/main" val="20002"/>
                    </a:ext>
                  </a:extLst>
                </a:gridCol>
              </a:tblGrid>
              <a:tr h="330971">
                <a:tc>
                  <a:txBody>
                    <a:bodyPr/>
                    <a:lstStyle/>
                    <a:p>
                      <a:pPr marR="44450" indent="127000" algn="ctr">
                        <a:spcAft>
                          <a:spcPts val="0"/>
                        </a:spcAft>
                        <a:tabLst>
                          <a:tab pos="2700020" algn="ctr"/>
                          <a:tab pos="5400040" algn="r"/>
                        </a:tabLst>
                      </a:pP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名称</a:t>
                      </a: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tc>
                  <a:txBody>
                    <a:bodyPr/>
                    <a:lstStyle/>
                    <a:p>
                      <a:pPr marR="44450" indent="127000" algn="ctr">
                        <a:spcAft>
                          <a:spcPts val="0"/>
                        </a:spcAft>
                        <a:tabLst>
                          <a:tab pos="2700020" algn="ctr"/>
                          <a:tab pos="5400040" algn="r"/>
                        </a:tabLst>
                      </a:pPr>
                      <a:r>
                        <a:rPr lang="ja-JP" sz="1200" kern="100" dirty="0">
                          <a:effectLst/>
                          <a:latin typeface="Meiryo UI" panose="020B0604030504040204" pitchFamily="50" charset="-128"/>
                          <a:ea typeface="Meiryo UI" panose="020B0604030504040204" pitchFamily="50" charset="-128"/>
                          <a:cs typeface="Meiryo UI" panose="020B0604030504040204" pitchFamily="50" charset="-128"/>
                        </a:rPr>
                        <a:t>役割</a:t>
                      </a:r>
                      <a:endPar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330971">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5</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1"/>
                  </a:ext>
                </a:extLst>
              </a:tr>
              <a:tr h="330971">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6</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002"/>
                  </a:ext>
                </a:extLst>
              </a:tr>
              <a:tr h="330971">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7</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tabLst>
                          <a:tab pos="2700020" algn="ctr"/>
                          <a:tab pos="5400040" algn="r"/>
                        </a:tabLst>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444382730"/>
                  </a:ext>
                </a:extLst>
              </a:tr>
              <a:tr h="337819">
                <a:tc>
                  <a:txBody>
                    <a:bodyPr/>
                    <a:lstStyle/>
                    <a:p>
                      <a:pPr marR="44450" indent="127000" algn="ctr">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8</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36195" marR="36195" marT="107950" marB="10795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R="44450" indent="127000">
                        <a:spcAft>
                          <a:spcPts val="0"/>
                        </a:spcAft>
                        <a:tabLst>
                          <a:tab pos="2700020" algn="ctr"/>
                          <a:tab pos="5400040" algn="r"/>
                        </a:tabLst>
                      </a:pPr>
                      <a:r>
                        <a:rPr lang="en-US" altLang="ja-JP" sz="1200" kern="100" dirty="0">
                          <a:effectLst/>
                          <a:latin typeface="Meiryo UI" panose="020B0604030504040204" pitchFamily="50" charset="-128"/>
                          <a:ea typeface="Meiryo UI" panose="020B0604030504040204" pitchFamily="50" charset="-128"/>
                          <a:cs typeface="Meiryo UI" panose="020B0604030504040204" pitchFamily="50" charset="-128"/>
                        </a:rPr>
                        <a:t>xx</a:t>
                      </a:r>
                      <a:r>
                        <a:rPr lang="ja-JP" altLang="en-US" sz="1200" kern="100" dirty="0">
                          <a:effectLst/>
                          <a:latin typeface="Meiryo UI" panose="020B0604030504040204" pitchFamily="50" charset="-128"/>
                          <a:ea typeface="Meiryo UI" panose="020B0604030504040204" pitchFamily="50" charset="-128"/>
                          <a:cs typeface="Meiryo UI" panose="020B0604030504040204" pitchFamily="50" charset="-128"/>
                        </a:rPr>
                        <a:t>社</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171450" marR="44450" indent="-171450">
                        <a:spcAft>
                          <a:spcPts val="0"/>
                        </a:spcAft>
                        <a:buFont typeface="Arial" panose="020B0604020202020204" pitchFamily="34" charset="0"/>
                        <a:buChar char="•"/>
                      </a:pPr>
                      <a:r>
                        <a:rPr lang="en-US" altLang="ja-JP" sz="1200" kern="0" dirty="0">
                          <a:effectLst/>
                          <a:latin typeface="Meiryo UI" panose="020B0604030504040204" pitchFamily="50" charset="-128"/>
                          <a:ea typeface="Meiryo UI" panose="020B0604030504040204" pitchFamily="50" charset="-128"/>
                          <a:cs typeface="ＭＳ明朝-WinCharSetFFFF-H"/>
                        </a:rPr>
                        <a:t>XXX</a:t>
                      </a:r>
                      <a:endParaRPr lang="ja-JP" sz="1200" kern="100" dirty="0">
                        <a:effectLst/>
                        <a:latin typeface="Meiryo UI" panose="020B0604030504040204" pitchFamily="50" charset="-128"/>
                        <a:ea typeface="Meiryo UI" panose="020B0604030504040204" pitchFamily="50" charset="-128"/>
                        <a:cs typeface="Meiryo UI" panose="020B0604030504040204" pitchFamily="50" charset="-128"/>
                      </a:endParaRPr>
                    </a:p>
                  </a:txBody>
                  <a:tcPr marL="17780" marR="177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53133304"/>
                  </a:ext>
                </a:extLst>
              </a:tr>
            </a:tbl>
          </a:graphicData>
        </a:graphic>
      </p:graphicFrame>
      <p:sp>
        <p:nvSpPr>
          <p:cNvPr id="19" name="スライド番号プレースホルダー 18">
            <a:extLst>
              <a:ext uri="{FF2B5EF4-FFF2-40B4-BE49-F238E27FC236}">
                <a16:creationId xmlns:a16="http://schemas.microsoft.com/office/drawing/2014/main" id="{D9F73BB9-2130-5FD9-2326-4A58A115D80B}"/>
              </a:ext>
            </a:extLst>
          </p:cNvPr>
          <p:cNvSpPr>
            <a:spLocks noGrp="1"/>
          </p:cNvSpPr>
          <p:nvPr>
            <p:ph type="sldNum" sz="quarter" idx="12"/>
          </p:nvPr>
        </p:nvSpPr>
        <p:spPr/>
        <p:txBody>
          <a:bodyPr/>
          <a:lstStyle/>
          <a:p>
            <a:fld id="{70AD163A-2AD1-4CCD-B429-51A5FDE21725}" type="slidenum">
              <a:rPr kumimoji="1" lang="ja-JP" altLang="en-US" smtClean="0"/>
              <a:t>32</a:t>
            </a:fld>
            <a:endParaRPr kumimoji="1" lang="ja-JP" altLang="en-US"/>
          </a:p>
        </p:txBody>
      </p:sp>
      <p:sp>
        <p:nvSpPr>
          <p:cNvPr id="40" name="四角形: 1 つの角を切り取る 39">
            <a:extLst>
              <a:ext uri="{FF2B5EF4-FFF2-40B4-BE49-F238E27FC236}">
                <a16:creationId xmlns:a16="http://schemas.microsoft.com/office/drawing/2014/main" id="{675FE866-D572-47D1-5A1B-05DDF59D3CDB}"/>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42" name="四角形: 1 つの角を切り取る 41">
            <a:extLst>
              <a:ext uri="{FF2B5EF4-FFF2-40B4-BE49-F238E27FC236}">
                <a16:creationId xmlns:a16="http://schemas.microsoft.com/office/drawing/2014/main" id="{1D85DE1A-9361-DEAF-3768-EC028E39AD31}"/>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43" name="四角形: 1 つの角を切り取る 42">
            <a:extLst>
              <a:ext uri="{FF2B5EF4-FFF2-40B4-BE49-F238E27FC236}">
                <a16:creationId xmlns:a16="http://schemas.microsoft.com/office/drawing/2014/main" id="{A6232682-6320-7113-092D-2787813E8253}"/>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実現可能性　ア </a:t>
            </a:r>
            <a:r>
              <a:rPr kumimoji="1" lang="ja-JP" altLang="en-US" sz="800" b="1" dirty="0">
                <a:solidFill>
                  <a:schemeClr val="bg1"/>
                </a:solidFill>
                <a:latin typeface="Meiryo UI" panose="020B0604030504040204" pitchFamily="50" charset="-128"/>
                <a:ea typeface="Meiryo UI" panose="020B0604030504040204" pitchFamily="50" charset="-128"/>
              </a:rPr>
              <a:t>イ ウ</a:t>
            </a:r>
            <a:endParaRPr kumimoji="1" lang="ja-JP" altLang="en-US" sz="800" dirty="0">
              <a:solidFill>
                <a:schemeClr val="bg1"/>
              </a:solidFill>
            </a:endParaRPr>
          </a:p>
        </p:txBody>
      </p:sp>
      <p:sp>
        <p:nvSpPr>
          <p:cNvPr id="18" name="正方形/長方形 17">
            <a:extLst>
              <a:ext uri="{FF2B5EF4-FFF2-40B4-BE49-F238E27FC236}">
                <a16:creationId xmlns:a16="http://schemas.microsoft.com/office/drawing/2014/main" id="{6FCE39E6-BF72-9F3A-7F63-876E61E123F3}"/>
              </a:ext>
            </a:extLst>
          </p:cNvPr>
          <p:cNvSpPr/>
          <p:nvPr/>
        </p:nvSpPr>
        <p:spPr>
          <a:xfrm>
            <a:off x="1530030" y="2157923"/>
            <a:ext cx="744784"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46" name="四角形: 角を丸くする 45">
            <a:extLst>
              <a:ext uri="{FF2B5EF4-FFF2-40B4-BE49-F238E27FC236}">
                <a16:creationId xmlns:a16="http://schemas.microsoft.com/office/drawing/2014/main" id="{95F4E8D3-0956-485C-9CC0-98A0941A7FB7}"/>
              </a:ext>
            </a:extLst>
          </p:cNvPr>
          <p:cNvSpPr/>
          <p:nvPr/>
        </p:nvSpPr>
        <p:spPr>
          <a:xfrm>
            <a:off x="1573025" y="2072609"/>
            <a:ext cx="668717"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dirty="0">
                <a:solidFill>
                  <a:sysClr val="windowText" lastClr="000000"/>
                </a:solidFill>
                <a:latin typeface="Meiryo UI"/>
                <a:ea typeface="Meiryo UI"/>
              </a:rPr>
              <a:t>参加企業</a:t>
            </a:r>
            <a:endParaRPr kumimoji="1" lang="en-US" altLang="ja-JP" sz="700" dirty="0">
              <a:solidFill>
                <a:sysClr val="windowText" lastClr="000000"/>
              </a:solidFill>
              <a:latin typeface="Meiryo UI"/>
              <a:ea typeface="Meiryo UI"/>
            </a:endParaRPr>
          </a:p>
        </p:txBody>
      </p:sp>
      <p:grpSp>
        <p:nvGrpSpPr>
          <p:cNvPr id="50" name="グループ化 49">
            <a:extLst>
              <a:ext uri="{FF2B5EF4-FFF2-40B4-BE49-F238E27FC236}">
                <a16:creationId xmlns:a16="http://schemas.microsoft.com/office/drawing/2014/main" id="{7A3BF275-1D70-3630-D7E4-0E62A8E426E0}"/>
              </a:ext>
            </a:extLst>
          </p:cNvPr>
          <p:cNvGrpSpPr/>
          <p:nvPr/>
        </p:nvGrpSpPr>
        <p:grpSpPr>
          <a:xfrm>
            <a:off x="3520455" y="2055791"/>
            <a:ext cx="1122079" cy="542822"/>
            <a:chOff x="3071300" y="3899401"/>
            <a:chExt cx="1122079" cy="542822"/>
          </a:xfrm>
        </p:grpSpPr>
        <p:sp>
          <p:nvSpPr>
            <p:cNvPr id="49" name="正方形/長方形 48">
              <a:extLst>
                <a:ext uri="{FF2B5EF4-FFF2-40B4-BE49-F238E27FC236}">
                  <a16:creationId xmlns:a16="http://schemas.microsoft.com/office/drawing/2014/main" id="{5AEA3D9B-F7DB-C25D-0591-6439DAFF578D}"/>
                </a:ext>
              </a:extLst>
            </p:cNvPr>
            <p:cNvSpPr/>
            <p:nvPr/>
          </p:nvSpPr>
          <p:spPr>
            <a:xfrm>
              <a:off x="3071300" y="3992179"/>
              <a:ext cx="1122079"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45" name="四角形: 角を丸くする 44">
              <a:extLst>
                <a:ext uri="{FF2B5EF4-FFF2-40B4-BE49-F238E27FC236}">
                  <a16:creationId xmlns:a16="http://schemas.microsoft.com/office/drawing/2014/main" id="{2DFFF5D1-219C-F8BF-F475-B13DB5C6BFA0}"/>
                </a:ext>
              </a:extLst>
            </p:cNvPr>
            <p:cNvSpPr/>
            <p:nvPr/>
          </p:nvSpPr>
          <p:spPr>
            <a:xfrm>
              <a:off x="3208978" y="3899401"/>
              <a:ext cx="852861"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dirty="0">
                  <a:solidFill>
                    <a:sysClr val="windowText" lastClr="000000"/>
                  </a:solidFill>
                  <a:latin typeface="Meiryo UI"/>
                  <a:ea typeface="Meiryo UI"/>
                </a:rPr>
                <a:t>幹事企業</a:t>
              </a:r>
              <a:endParaRPr kumimoji="1" lang="en-US" altLang="ja-JP" sz="700" dirty="0">
                <a:solidFill>
                  <a:sysClr val="windowText" lastClr="000000"/>
                </a:solidFill>
                <a:latin typeface="Meiryo UI"/>
                <a:ea typeface="Meiryo UI"/>
              </a:endParaRPr>
            </a:p>
          </p:txBody>
        </p:sp>
      </p:grpSp>
      <p:sp>
        <p:nvSpPr>
          <p:cNvPr id="51" name="四角形: 角を丸くする 50">
            <a:extLst>
              <a:ext uri="{FF2B5EF4-FFF2-40B4-BE49-F238E27FC236}">
                <a16:creationId xmlns:a16="http://schemas.microsoft.com/office/drawing/2014/main" id="{1BC2E314-ECD0-6542-9BD4-96C7DBBFC6E8}"/>
              </a:ext>
            </a:extLst>
          </p:cNvPr>
          <p:cNvSpPr/>
          <p:nvPr/>
        </p:nvSpPr>
        <p:spPr>
          <a:xfrm>
            <a:off x="7433195" y="2866217"/>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検討段階</a:t>
            </a:r>
            <a:endParaRPr kumimoji="1" lang="en-US" altLang="ja-JP" sz="700" dirty="0">
              <a:solidFill>
                <a:sysClr val="windowText" lastClr="000000"/>
              </a:solidFill>
              <a:latin typeface="Meiryo UI"/>
              <a:ea typeface="Meiryo UI"/>
            </a:endParaRPr>
          </a:p>
        </p:txBody>
      </p:sp>
      <p:sp>
        <p:nvSpPr>
          <p:cNvPr id="52" name="四角形: 角を丸くする 51">
            <a:extLst>
              <a:ext uri="{FF2B5EF4-FFF2-40B4-BE49-F238E27FC236}">
                <a16:creationId xmlns:a16="http://schemas.microsoft.com/office/drawing/2014/main" id="{A0065637-C4B3-B9D7-C6DD-8D3EB2E4D667}"/>
              </a:ext>
            </a:extLst>
          </p:cNvPr>
          <p:cNvSpPr/>
          <p:nvPr/>
        </p:nvSpPr>
        <p:spPr>
          <a:xfrm>
            <a:off x="4018572" y="2879076"/>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検討段階</a:t>
            </a:r>
            <a:endParaRPr kumimoji="1" lang="en-US" altLang="ja-JP" sz="700" dirty="0">
              <a:solidFill>
                <a:sysClr val="windowText" lastClr="000000"/>
              </a:solidFill>
              <a:latin typeface="Meiryo UI"/>
              <a:ea typeface="Meiryo UI"/>
            </a:endParaRPr>
          </a:p>
        </p:txBody>
      </p:sp>
      <p:sp>
        <p:nvSpPr>
          <p:cNvPr id="53" name="四角形: 角を丸くする 52">
            <a:extLst>
              <a:ext uri="{FF2B5EF4-FFF2-40B4-BE49-F238E27FC236}">
                <a16:creationId xmlns:a16="http://schemas.microsoft.com/office/drawing/2014/main" id="{A9889704-169C-D413-146C-9A57C913060F}"/>
              </a:ext>
            </a:extLst>
          </p:cNvPr>
          <p:cNvSpPr/>
          <p:nvPr/>
        </p:nvSpPr>
        <p:spPr>
          <a:xfrm>
            <a:off x="7443616" y="2065733"/>
            <a:ext cx="599110" cy="122021"/>
          </a:xfrm>
          <a:prstGeom prst="roundRect">
            <a:avLst>
              <a:gd name="adj" fmla="val 40234"/>
            </a:avLst>
          </a:prstGeom>
          <a:solidFill>
            <a:schemeClr val="bg1">
              <a:lumMod val="75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検討段階</a:t>
            </a:r>
            <a:endParaRPr kumimoji="1" lang="en-US" altLang="ja-JP" sz="700" dirty="0">
              <a:solidFill>
                <a:sysClr val="windowText" lastClr="000000"/>
              </a:solidFill>
              <a:latin typeface="Meiryo UI"/>
              <a:ea typeface="Meiryo UI"/>
            </a:endParaRPr>
          </a:p>
        </p:txBody>
      </p:sp>
      <p:sp>
        <p:nvSpPr>
          <p:cNvPr id="54" name="四角形: 角を丸くする 53">
            <a:extLst>
              <a:ext uri="{FF2B5EF4-FFF2-40B4-BE49-F238E27FC236}">
                <a16:creationId xmlns:a16="http://schemas.microsoft.com/office/drawing/2014/main" id="{ED65F4F7-0A6A-EAAA-452E-0F010940BB6C}"/>
              </a:ext>
            </a:extLst>
          </p:cNvPr>
          <p:cNvSpPr/>
          <p:nvPr/>
        </p:nvSpPr>
        <p:spPr>
          <a:xfrm>
            <a:off x="5180025" y="2879076"/>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内諾済</a:t>
            </a:r>
            <a:endParaRPr kumimoji="1" lang="en-US" altLang="ja-JP" sz="700" dirty="0">
              <a:solidFill>
                <a:sysClr val="windowText" lastClr="000000"/>
              </a:solidFill>
              <a:latin typeface="Meiryo UI"/>
              <a:ea typeface="Meiryo UI"/>
            </a:endParaRPr>
          </a:p>
        </p:txBody>
      </p:sp>
      <p:sp>
        <p:nvSpPr>
          <p:cNvPr id="56" name="四角形: 角を丸くする 55">
            <a:extLst>
              <a:ext uri="{FF2B5EF4-FFF2-40B4-BE49-F238E27FC236}">
                <a16:creationId xmlns:a16="http://schemas.microsoft.com/office/drawing/2014/main" id="{CAC7D9AC-7EF0-EFA9-EFB9-B63165A13F67}"/>
              </a:ext>
            </a:extLst>
          </p:cNvPr>
          <p:cNvSpPr/>
          <p:nvPr/>
        </p:nvSpPr>
        <p:spPr>
          <a:xfrm>
            <a:off x="3185999" y="2879076"/>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参画済</a:t>
            </a:r>
            <a:endParaRPr kumimoji="1" lang="en-US" altLang="ja-JP" sz="700" dirty="0">
              <a:solidFill>
                <a:sysClr val="windowText" lastClr="000000"/>
              </a:solidFill>
              <a:latin typeface="Meiryo UI"/>
              <a:ea typeface="Meiryo UI"/>
            </a:endParaRPr>
          </a:p>
        </p:txBody>
      </p:sp>
      <p:sp>
        <p:nvSpPr>
          <p:cNvPr id="58" name="角丸四角形 9">
            <a:extLst>
              <a:ext uri="{FF2B5EF4-FFF2-40B4-BE49-F238E27FC236}">
                <a16:creationId xmlns:a16="http://schemas.microsoft.com/office/drawing/2014/main" id="{776B4863-48DC-3E64-B440-325F6FE0C7C3}"/>
              </a:ext>
            </a:extLst>
          </p:cNvPr>
          <p:cNvSpPr/>
          <p:nvPr/>
        </p:nvSpPr>
        <p:spPr>
          <a:xfrm>
            <a:off x="1198918" y="1978666"/>
            <a:ext cx="1386625" cy="1590559"/>
          </a:xfrm>
          <a:prstGeom prst="roundRect">
            <a:avLst>
              <a:gd name="adj" fmla="val 2347"/>
            </a:avLst>
          </a:prstGeom>
          <a:noFill/>
          <a:ln w="19050">
            <a:solidFill>
              <a:srgbClr val="3B896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Yu Gothic UI" panose="020B0500000000000000" pitchFamily="50" charset="-128"/>
              <a:ea typeface="Yu Gothic UI" panose="020B0500000000000000" pitchFamily="50" charset="-128"/>
              <a:cs typeface="+mn-cs"/>
            </a:endParaRPr>
          </a:p>
        </p:txBody>
      </p:sp>
      <p:sp>
        <p:nvSpPr>
          <p:cNvPr id="59" name="正方形/長方形 58">
            <a:extLst>
              <a:ext uri="{FF2B5EF4-FFF2-40B4-BE49-F238E27FC236}">
                <a16:creationId xmlns:a16="http://schemas.microsoft.com/office/drawing/2014/main" id="{29878D29-AAAB-51FA-0B1E-995E893AD70F}"/>
              </a:ext>
            </a:extLst>
          </p:cNvPr>
          <p:cNvSpPr/>
          <p:nvPr/>
        </p:nvSpPr>
        <p:spPr>
          <a:xfrm>
            <a:off x="1360230" y="1893710"/>
            <a:ext cx="1169130" cy="12949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45720" indent="128016" algn="ctr" rtl="0" eaLnBrk="1" fontAlgn="ctr" latinLnBrk="0" hangingPunct="1">
              <a:spcBef>
                <a:spcPts val="0"/>
              </a:spcBef>
              <a:spcAft>
                <a:spcPts val="0"/>
              </a:spcAft>
              <a:tabLst>
                <a:tab pos="2700020" algn="ctr"/>
                <a:tab pos="5400040" algn="r"/>
              </a:tabLst>
            </a:pPr>
            <a:r>
              <a:rPr lang="ja-JP" altLang="en-US" sz="10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事業推進体制</a:t>
            </a:r>
            <a:endParaRPr kumimoji="1" lang="ja-JP" altLang="en-US" sz="1000" b="0" i="0" u="none" strike="noStrike" kern="100"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正方形/長方形 59">
            <a:extLst>
              <a:ext uri="{FF2B5EF4-FFF2-40B4-BE49-F238E27FC236}">
                <a16:creationId xmlns:a16="http://schemas.microsoft.com/office/drawing/2014/main" id="{64447258-9397-8992-DE8D-A291C5488CC6}"/>
              </a:ext>
            </a:extLst>
          </p:cNvPr>
          <p:cNvSpPr/>
          <p:nvPr/>
        </p:nvSpPr>
        <p:spPr>
          <a:xfrm>
            <a:off x="368721" y="2166819"/>
            <a:ext cx="744784"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61" name="正方形/長方形 60">
            <a:extLst>
              <a:ext uri="{FF2B5EF4-FFF2-40B4-BE49-F238E27FC236}">
                <a16:creationId xmlns:a16="http://schemas.microsoft.com/office/drawing/2014/main" id="{7868DDD9-C131-64B3-C963-C72E1EC7D0A4}"/>
              </a:ext>
            </a:extLst>
          </p:cNvPr>
          <p:cNvSpPr/>
          <p:nvPr/>
        </p:nvSpPr>
        <p:spPr>
          <a:xfrm>
            <a:off x="1915224" y="2915162"/>
            <a:ext cx="62748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sp>
        <p:nvSpPr>
          <p:cNvPr id="62" name="正方形/長方形 61">
            <a:extLst>
              <a:ext uri="{FF2B5EF4-FFF2-40B4-BE49-F238E27FC236}">
                <a16:creationId xmlns:a16="http://schemas.microsoft.com/office/drawing/2014/main" id="{5A15C98C-0425-C32B-CFF6-D6D2DBAB7CA3}"/>
              </a:ext>
            </a:extLst>
          </p:cNvPr>
          <p:cNvSpPr/>
          <p:nvPr/>
        </p:nvSpPr>
        <p:spPr>
          <a:xfrm>
            <a:off x="1248663" y="2915162"/>
            <a:ext cx="627480" cy="45004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0" marR="45720" indent="128016" algn="ctr" rtl="0" eaLnBrk="1" fontAlgn="ctr" latinLnBrk="0" hangingPunct="1">
              <a:spcBef>
                <a:spcPts val="0"/>
              </a:spcBef>
              <a:spcAft>
                <a:spcPts val="0"/>
              </a:spcAft>
              <a:tabLst>
                <a:tab pos="2700020" algn="ctr"/>
                <a:tab pos="5400040" algn="r"/>
              </a:tabLst>
            </a:pPr>
            <a:r>
              <a:rPr kumimoji="1" lang="en-US" altLang="ja-JP"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xx</a:t>
            </a:r>
            <a:r>
              <a:rPr kumimoji="1" lang="ja-JP" altLang="en-US" sz="1200" kern="1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社</a:t>
            </a:r>
            <a:endParaRPr lang="ja-JP" altLang="ja-JP" sz="1200" b="0" i="0" u="none" strike="noStrike" dirty="0">
              <a:effectLst/>
              <a:latin typeface="Arial" panose="020B0604020202020204" pitchFamily="34" charset="0"/>
              <a:ea typeface="Meiryo UI" panose="020B0604030504040204" pitchFamily="50" charset="-128"/>
            </a:endParaRPr>
          </a:p>
        </p:txBody>
      </p:sp>
      <p:cxnSp>
        <p:nvCxnSpPr>
          <p:cNvPr id="63" name="直線矢印コネクタ 116">
            <a:extLst>
              <a:ext uri="{FF2B5EF4-FFF2-40B4-BE49-F238E27FC236}">
                <a16:creationId xmlns:a16="http://schemas.microsoft.com/office/drawing/2014/main" id="{1123D34C-A681-E2E4-3081-E195846CE263}"/>
              </a:ext>
            </a:extLst>
          </p:cNvPr>
          <p:cNvCxnSpPr>
            <a:cxnSpLocks/>
          </p:cNvCxnSpPr>
          <p:nvPr/>
        </p:nvCxnSpPr>
        <p:spPr bwMode="gray">
          <a:xfrm rot="5400000">
            <a:off x="1579726" y="2611744"/>
            <a:ext cx="326245" cy="340019"/>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cxnSp>
        <p:nvCxnSpPr>
          <p:cNvPr id="69" name="直線矢印コネクタ 116">
            <a:extLst>
              <a:ext uri="{FF2B5EF4-FFF2-40B4-BE49-F238E27FC236}">
                <a16:creationId xmlns:a16="http://schemas.microsoft.com/office/drawing/2014/main" id="{D52AD228-167B-BD29-B547-4152C59FD45F}"/>
              </a:ext>
            </a:extLst>
          </p:cNvPr>
          <p:cNvCxnSpPr>
            <a:cxnSpLocks/>
          </p:cNvCxnSpPr>
          <p:nvPr/>
        </p:nvCxnSpPr>
        <p:spPr bwMode="gray">
          <a:xfrm rot="16200000" flipH="1">
            <a:off x="1897737" y="2612510"/>
            <a:ext cx="338374" cy="324080"/>
          </a:xfrm>
          <a:prstGeom prst="bentConnector3">
            <a:avLst>
              <a:gd name="adj1" fmla="val 50000"/>
            </a:avLst>
          </a:prstGeom>
          <a:noFill/>
          <a:ln w="12700" cap="flat" cmpd="sng" algn="ctr">
            <a:solidFill>
              <a:schemeClr val="tx1">
                <a:lumMod val="50000"/>
                <a:lumOff val="50000"/>
              </a:schemeClr>
            </a:solidFill>
            <a:prstDash val="solid"/>
            <a:tailEnd type="triangle"/>
          </a:ln>
          <a:effectLst/>
        </p:spPr>
      </p:cxnSp>
      <p:sp>
        <p:nvSpPr>
          <p:cNvPr id="80" name="四角形: 角を丸くする 79">
            <a:extLst>
              <a:ext uri="{FF2B5EF4-FFF2-40B4-BE49-F238E27FC236}">
                <a16:creationId xmlns:a16="http://schemas.microsoft.com/office/drawing/2014/main" id="{E543255C-736F-6081-957C-8E7038CC4F7B}"/>
              </a:ext>
            </a:extLst>
          </p:cNvPr>
          <p:cNvSpPr/>
          <p:nvPr/>
        </p:nvSpPr>
        <p:spPr>
          <a:xfrm>
            <a:off x="1428083" y="2916985"/>
            <a:ext cx="484709" cy="122021"/>
          </a:xfrm>
          <a:prstGeom prst="roundRect">
            <a:avLst>
              <a:gd name="adj" fmla="val 40234"/>
            </a:avLst>
          </a:prstGeom>
          <a:solidFill>
            <a:schemeClr val="accent5">
              <a:lumMod val="20000"/>
              <a:lumOff val="80000"/>
            </a:schemeClr>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内諾済</a:t>
            </a:r>
            <a:endParaRPr kumimoji="1" lang="en-US" altLang="ja-JP" sz="700" dirty="0">
              <a:solidFill>
                <a:sysClr val="windowText" lastClr="000000"/>
              </a:solidFill>
              <a:latin typeface="Meiryo UI"/>
              <a:ea typeface="Meiryo UI"/>
            </a:endParaRPr>
          </a:p>
        </p:txBody>
      </p:sp>
      <p:sp>
        <p:nvSpPr>
          <p:cNvPr id="82" name="四角形: 角を丸くする 81">
            <a:extLst>
              <a:ext uri="{FF2B5EF4-FFF2-40B4-BE49-F238E27FC236}">
                <a16:creationId xmlns:a16="http://schemas.microsoft.com/office/drawing/2014/main" id="{28AF3E9D-9168-19BB-B776-4DE69ED623D7}"/>
              </a:ext>
            </a:extLst>
          </p:cNvPr>
          <p:cNvSpPr/>
          <p:nvPr/>
        </p:nvSpPr>
        <p:spPr>
          <a:xfrm>
            <a:off x="2185474" y="2916985"/>
            <a:ext cx="484709" cy="122021"/>
          </a:xfrm>
          <a:prstGeom prst="roundRect">
            <a:avLst>
              <a:gd name="adj" fmla="val 40234"/>
            </a:avLst>
          </a:prstGeom>
          <a:solidFill>
            <a:schemeClr val="accent5"/>
          </a:solidFill>
          <a:ln>
            <a:noFill/>
          </a:ln>
        </p:spPr>
        <p:txBody>
          <a:bodyPr wrap="square" lIns="36000" rIns="36000" anchor="ctr">
            <a:spAutoFit/>
          </a:bodyPr>
          <a:lstStyle/>
          <a:p>
            <a:pPr algn="ctr" defTabSz="914400">
              <a:lnSpc>
                <a:spcPct val="110000"/>
              </a:lnSpc>
            </a:pPr>
            <a:r>
              <a:rPr lang="ja-JP" altLang="en-US" sz="900" dirty="0">
                <a:solidFill>
                  <a:sysClr val="windowText" lastClr="000000"/>
                </a:solidFill>
                <a:latin typeface="Meiryo UI"/>
                <a:ea typeface="Meiryo UI"/>
              </a:rPr>
              <a:t>参画済</a:t>
            </a:r>
            <a:endParaRPr kumimoji="1" lang="en-US" altLang="ja-JP" sz="700" dirty="0">
              <a:solidFill>
                <a:sysClr val="windowText" lastClr="000000"/>
              </a:solidFill>
              <a:latin typeface="Meiryo UI"/>
              <a:ea typeface="Meiryo UI"/>
            </a:endParaRPr>
          </a:p>
        </p:txBody>
      </p:sp>
      <p:sp>
        <p:nvSpPr>
          <p:cNvPr id="84" name="四角形: 角を丸くする 83">
            <a:extLst>
              <a:ext uri="{FF2B5EF4-FFF2-40B4-BE49-F238E27FC236}">
                <a16:creationId xmlns:a16="http://schemas.microsoft.com/office/drawing/2014/main" id="{72928E5D-8141-3974-46A9-BD0394727D04}"/>
              </a:ext>
            </a:extLst>
          </p:cNvPr>
          <p:cNvSpPr/>
          <p:nvPr/>
        </p:nvSpPr>
        <p:spPr>
          <a:xfrm>
            <a:off x="417960" y="2095147"/>
            <a:ext cx="668717" cy="185214"/>
          </a:xfrm>
          <a:prstGeom prst="roundRect">
            <a:avLst>
              <a:gd name="adj" fmla="val 40234"/>
            </a:avLst>
          </a:prstGeom>
          <a:solidFill>
            <a:schemeClr val="accent6">
              <a:lumMod val="40000"/>
              <a:lumOff val="60000"/>
            </a:schemeClr>
          </a:solidFill>
          <a:ln>
            <a:noFill/>
          </a:ln>
        </p:spPr>
        <p:txBody>
          <a:bodyPr wrap="square" lIns="36000" rIns="36000" anchor="ctr">
            <a:noAutofit/>
          </a:bodyPr>
          <a:lstStyle/>
          <a:p>
            <a:pPr algn="ctr" defTabSz="914400">
              <a:lnSpc>
                <a:spcPct val="110000"/>
              </a:lnSpc>
            </a:pPr>
            <a:r>
              <a:rPr lang="ja-JP" altLang="en-US" sz="900" dirty="0">
                <a:solidFill>
                  <a:sysClr val="windowText" lastClr="000000"/>
                </a:solidFill>
                <a:latin typeface="Meiryo UI"/>
                <a:ea typeface="Meiryo UI"/>
              </a:rPr>
              <a:t>参加企業</a:t>
            </a:r>
            <a:endParaRPr kumimoji="1" lang="en-US" altLang="ja-JP" sz="700" dirty="0">
              <a:solidFill>
                <a:sysClr val="windowText" lastClr="000000"/>
              </a:solidFill>
              <a:latin typeface="Meiryo UI"/>
              <a:ea typeface="Meiryo UI"/>
            </a:endParaRPr>
          </a:p>
        </p:txBody>
      </p:sp>
      <p:sp>
        <p:nvSpPr>
          <p:cNvPr id="85" name="テキスト ボックス 84">
            <a:extLst>
              <a:ext uri="{FF2B5EF4-FFF2-40B4-BE49-F238E27FC236}">
                <a16:creationId xmlns:a16="http://schemas.microsoft.com/office/drawing/2014/main" id="{6CDE2898-F620-A843-59FA-560195919BF3}"/>
              </a:ext>
            </a:extLst>
          </p:cNvPr>
          <p:cNvSpPr txBox="1"/>
          <p:nvPr/>
        </p:nvSpPr>
        <p:spPr>
          <a:xfrm>
            <a:off x="2216481" y="2259127"/>
            <a:ext cx="1202899" cy="216352"/>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rgbClr val="575757"/>
                </a:solidFill>
                <a:latin typeface="Meiryo UI" panose="020B0604030504040204" pitchFamily="50" charset="-128"/>
                <a:ea typeface="Meiryo UI" panose="020B0604030504040204" pitchFamily="50" charset="-128"/>
              </a:rPr>
              <a:t>コンソーシアム</a:t>
            </a:r>
          </a:p>
        </p:txBody>
      </p:sp>
      <p:sp>
        <p:nvSpPr>
          <p:cNvPr id="16" name="正方形/長方形 15">
            <a:extLst>
              <a:ext uri="{FF2B5EF4-FFF2-40B4-BE49-F238E27FC236}">
                <a16:creationId xmlns:a16="http://schemas.microsoft.com/office/drawing/2014/main" id="{B675EB31-C817-C76D-6385-98C48E470A2F}"/>
              </a:ext>
            </a:extLst>
          </p:cNvPr>
          <p:cNvSpPr/>
          <p:nvPr/>
        </p:nvSpPr>
        <p:spPr>
          <a:xfrm>
            <a:off x="7339281" y="1883"/>
            <a:ext cx="1804719" cy="334047"/>
          </a:xfrm>
          <a:prstGeom prst="rect">
            <a:avLst/>
          </a:prstGeom>
          <a:solidFill>
            <a:schemeClr val="accent5">
              <a:lumMod val="20000"/>
              <a:lumOff val="80000"/>
            </a:schemeClr>
          </a:solidFill>
          <a:ln w="3810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900" b="1" u="sng" dirty="0">
                <a:solidFill>
                  <a:srgbClr val="FF0000"/>
                </a:solidFill>
                <a:latin typeface="Meiryo UI" panose="020B0604030504040204" pitchFamily="50" charset="-128"/>
                <a:ea typeface="Meiryo UI" panose="020B0604030504040204" pitchFamily="50" charset="-128"/>
              </a:rPr>
              <a:t>コンソーシアムの場合のみ</a:t>
            </a:r>
            <a:endParaRPr kumimoji="1" lang="en-US" altLang="ja-JP" sz="900" b="1" u="sng" dirty="0">
              <a:solidFill>
                <a:srgbClr val="FF0000"/>
              </a:solidFill>
              <a:latin typeface="Meiryo UI" panose="020B0604030504040204" pitchFamily="50" charset="-128"/>
              <a:ea typeface="Meiryo UI" panose="020B0604030504040204" pitchFamily="50" charset="-128"/>
            </a:endParaRPr>
          </a:p>
          <a:p>
            <a:pPr algn="ctr" defTabSz="742950"/>
            <a:r>
              <a:rPr kumimoji="1" lang="ja-JP" altLang="en-US" sz="900" b="1" u="sng" dirty="0">
                <a:solidFill>
                  <a:srgbClr val="FF0000"/>
                </a:solidFill>
                <a:latin typeface="Meiryo UI" panose="020B0604030504040204" pitchFamily="50" charset="-128"/>
                <a:ea typeface="Meiryo UI" panose="020B0604030504040204" pitchFamily="50" charset="-128"/>
              </a:rPr>
              <a:t>記載してください</a:t>
            </a:r>
          </a:p>
        </p:txBody>
      </p:sp>
    </p:spTree>
    <p:extLst>
      <p:ext uri="{BB962C8B-B14F-4D97-AF65-F5344CB8AC3E}">
        <p14:creationId xmlns:p14="http://schemas.microsoft.com/office/powerpoint/2010/main" val="31238438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／スケジュール</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TextBox 15">
            <a:extLst>
              <a:ext uri="{FF2B5EF4-FFF2-40B4-BE49-F238E27FC236}">
                <a16:creationId xmlns:a16="http://schemas.microsoft.com/office/drawing/2014/main" id="{E369162F-C4C6-CBF1-364E-7FA59465FD7D}"/>
              </a:ext>
            </a:extLst>
          </p:cNvPr>
          <p:cNvSpPr txBox="1"/>
          <p:nvPr/>
        </p:nvSpPr>
        <p:spPr>
          <a:xfrm>
            <a:off x="567291" y="2035932"/>
            <a:ext cx="1368000"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3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ja-JP" altLang="en-US" sz="1200">
                <a:latin typeface="Trebuchet MS" panose="020B0603020202020204" pitchFamily="34" charset="0"/>
                <a:ea typeface="Meiryo UI" panose="020B0604030504040204" pitchFamily="50" charset="-128"/>
              </a:rPr>
              <a:t>事業項目</a:t>
            </a:r>
            <a:endParaRPr lang="en-US" sz="1200">
              <a:latin typeface="Trebuchet MS" panose="020B0603020202020204" pitchFamily="34" charset="0"/>
              <a:ea typeface="Meiryo UI" panose="020B0604030504040204" pitchFamily="50" charset="-128"/>
            </a:endParaRPr>
          </a:p>
        </p:txBody>
      </p:sp>
      <p:cxnSp>
        <p:nvCxnSpPr>
          <p:cNvPr id="5" name="Straight Connector 16">
            <a:extLst>
              <a:ext uri="{FF2B5EF4-FFF2-40B4-BE49-F238E27FC236}">
                <a16:creationId xmlns:a16="http://schemas.microsoft.com/office/drawing/2014/main" id="{CE33B6A4-4F1A-B6B2-0B0C-EE4173179D26}"/>
              </a:ext>
            </a:extLst>
          </p:cNvPr>
          <p:cNvCxnSpPr>
            <a:cxnSpLocks/>
          </p:cNvCxnSpPr>
          <p:nvPr/>
        </p:nvCxnSpPr>
        <p:spPr>
          <a:xfrm>
            <a:off x="567291" y="2098081"/>
            <a:ext cx="1368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46">
            <a:extLst>
              <a:ext uri="{FF2B5EF4-FFF2-40B4-BE49-F238E27FC236}">
                <a16:creationId xmlns:a16="http://schemas.microsoft.com/office/drawing/2014/main" id="{2E02FEEC-185B-E4F5-93F4-43F3A10CAFCD}"/>
              </a:ext>
            </a:extLst>
          </p:cNvPr>
          <p:cNvSpPr/>
          <p:nvPr/>
        </p:nvSpPr>
        <p:spPr>
          <a:xfrm>
            <a:off x="567291" y="2725777"/>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①</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A</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設備の導入</a:t>
            </a:r>
          </a:p>
        </p:txBody>
      </p:sp>
      <p:sp>
        <p:nvSpPr>
          <p:cNvPr id="7" name="正方形/長方形 47">
            <a:extLst>
              <a:ext uri="{FF2B5EF4-FFF2-40B4-BE49-F238E27FC236}">
                <a16:creationId xmlns:a16="http://schemas.microsoft.com/office/drawing/2014/main" id="{F0076A45-42B4-D7CC-E33C-223747A09B15}"/>
              </a:ext>
            </a:extLst>
          </p:cNvPr>
          <p:cNvSpPr/>
          <p:nvPr/>
        </p:nvSpPr>
        <p:spPr>
          <a:xfrm>
            <a:off x="567291" y="3576155"/>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②</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XXX</a:t>
            </a:r>
            <a:endPar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sp>
        <p:nvSpPr>
          <p:cNvPr id="8" name="正方形/長方形 49">
            <a:extLst>
              <a:ext uri="{FF2B5EF4-FFF2-40B4-BE49-F238E27FC236}">
                <a16:creationId xmlns:a16="http://schemas.microsoft.com/office/drawing/2014/main" id="{BF0A1B1C-90DC-63F3-1FCD-13FCCA1CEEB6}"/>
              </a:ext>
            </a:extLst>
          </p:cNvPr>
          <p:cNvSpPr/>
          <p:nvPr/>
        </p:nvSpPr>
        <p:spPr>
          <a:xfrm>
            <a:off x="567291" y="4457894"/>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③</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 XXX</a:t>
            </a:r>
            <a:endPar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cxnSp>
        <p:nvCxnSpPr>
          <p:cNvPr id="9" name="直線矢印コネクタ 8">
            <a:extLst>
              <a:ext uri="{FF2B5EF4-FFF2-40B4-BE49-F238E27FC236}">
                <a16:creationId xmlns:a16="http://schemas.microsoft.com/office/drawing/2014/main" id="{DB3FEE14-4B15-0AFE-20D7-903AA31749EF}"/>
              </a:ext>
            </a:extLst>
          </p:cNvPr>
          <p:cNvCxnSpPr>
            <a:cxnSpLocks/>
          </p:cNvCxnSpPr>
          <p:nvPr/>
        </p:nvCxnSpPr>
        <p:spPr>
          <a:xfrm>
            <a:off x="2695953" y="5626236"/>
            <a:ext cx="1829811" cy="0"/>
          </a:xfrm>
          <a:prstGeom prst="straightConnector1">
            <a:avLst/>
          </a:prstGeom>
          <a:ln w="9525" cap="rnd">
            <a:solidFill>
              <a:schemeClr val="tx1">
                <a:lumMod val="60000"/>
                <a:lumOff val="40000"/>
              </a:schemeClr>
            </a:solidFill>
            <a:prstDash val="solid"/>
            <a:round/>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41649B23-4D08-2F31-DBD4-7F6EC705291C}"/>
              </a:ext>
            </a:extLst>
          </p:cNvPr>
          <p:cNvSpPr/>
          <p:nvPr/>
        </p:nvSpPr>
        <p:spPr>
          <a:xfrm>
            <a:off x="2695954" y="2363140"/>
            <a:ext cx="1829810" cy="3059761"/>
          </a:xfrm>
          <a:prstGeom prst="rect">
            <a:avLst/>
          </a:prstGeom>
          <a:solidFill>
            <a:schemeClr val="bg1">
              <a:lumMod val="85000"/>
              <a:alpha val="30196"/>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a:solidFill>
                <a:srgbClr val="575757"/>
              </a:solidFill>
              <a:latin typeface="Meiryo UI" panose="020B0604030504040204" pitchFamily="50" charset="-128"/>
              <a:ea typeface="Meiryo UI" panose="020B0604030504040204" pitchFamily="50" charset="-128"/>
            </a:endParaRPr>
          </a:p>
        </p:txBody>
      </p:sp>
      <p:cxnSp>
        <p:nvCxnSpPr>
          <p:cNvPr id="11" name="直線コネクタ 135">
            <a:extLst>
              <a:ext uri="{FF2B5EF4-FFF2-40B4-BE49-F238E27FC236}">
                <a16:creationId xmlns:a16="http://schemas.microsoft.com/office/drawing/2014/main" id="{FC18E56B-FC23-1CCF-6E93-3B88B4692B22}"/>
              </a:ext>
            </a:extLst>
          </p:cNvPr>
          <p:cNvCxnSpPr>
            <a:cxnSpLocks/>
          </p:cNvCxnSpPr>
          <p:nvPr/>
        </p:nvCxnSpPr>
        <p:spPr>
          <a:xfrm>
            <a:off x="2090737" y="274340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直線コネクタ 136">
            <a:extLst>
              <a:ext uri="{FF2B5EF4-FFF2-40B4-BE49-F238E27FC236}">
                <a16:creationId xmlns:a16="http://schemas.microsoft.com/office/drawing/2014/main" id="{D2657E33-4CE5-39E1-8FBF-95EEA2F7EADE}"/>
              </a:ext>
            </a:extLst>
          </p:cNvPr>
          <p:cNvCxnSpPr>
            <a:cxnSpLocks/>
          </p:cNvCxnSpPr>
          <p:nvPr/>
        </p:nvCxnSpPr>
        <p:spPr>
          <a:xfrm>
            <a:off x="2954405" y="274340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線コネクタ 139">
            <a:extLst>
              <a:ext uri="{FF2B5EF4-FFF2-40B4-BE49-F238E27FC236}">
                <a16:creationId xmlns:a16="http://schemas.microsoft.com/office/drawing/2014/main" id="{CFC00DA5-47DB-E7F7-B446-3FEF190CE8F6}"/>
              </a:ext>
            </a:extLst>
          </p:cNvPr>
          <p:cNvCxnSpPr>
            <a:cxnSpLocks/>
          </p:cNvCxnSpPr>
          <p:nvPr/>
        </p:nvCxnSpPr>
        <p:spPr>
          <a:xfrm>
            <a:off x="3818073" y="274340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線コネクタ 140">
            <a:extLst>
              <a:ext uri="{FF2B5EF4-FFF2-40B4-BE49-F238E27FC236}">
                <a16:creationId xmlns:a16="http://schemas.microsoft.com/office/drawing/2014/main" id="{5222B847-2714-A422-6EDD-F71312538B6B}"/>
              </a:ext>
            </a:extLst>
          </p:cNvPr>
          <p:cNvCxnSpPr>
            <a:cxnSpLocks/>
          </p:cNvCxnSpPr>
          <p:nvPr/>
        </p:nvCxnSpPr>
        <p:spPr>
          <a:xfrm>
            <a:off x="4681741" y="274340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Box 50">
            <a:extLst>
              <a:ext uri="{FF2B5EF4-FFF2-40B4-BE49-F238E27FC236}">
                <a16:creationId xmlns:a16="http://schemas.microsoft.com/office/drawing/2014/main" id="{7FCFEBF8-71E9-293C-F7AD-53DFAC804216}"/>
              </a:ext>
            </a:extLst>
          </p:cNvPr>
          <p:cNvSpPr txBox="1"/>
          <p:nvPr/>
        </p:nvSpPr>
        <p:spPr>
          <a:xfrm>
            <a:off x="2002183" y="2039703"/>
            <a:ext cx="6799692"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21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ja-JP" altLang="en-US" sz="1200">
                <a:latin typeface="Trebuchet MS" panose="020B0603020202020204" pitchFamily="34" charset="0"/>
                <a:ea typeface="Meiryo UI" panose="020B0604030504040204" pitchFamily="50" charset="-128"/>
              </a:rPr>
              <a:t>実施スケジュール</a:t>
            </a:r>
            <a:endParaRPr lang="en-US" sz="1200">
              <a:latin typeface="Trebuchet MS" panose="020B0603020202020204" pitchFamily="34" charset="0"/>
              <a:ea typeface="Meiryo UI" panose="020B0604030504040204" pitchFamily="50" charset="-128"/>
            </a:endParaRPr>
          </a:p>
        </p:txBody>
      </p:sp>
      <p:cxnSp>
        <p:nvCxnSpPr>
          <p:cNvPr id="20" name="Straight Connector 51">
            <a:extLst>
              <a:ext uri="{FF2B5EF4-FFF2-40B4-BE49-F238E27FC236}">
                <a16:creationId xmlns:a16="http://schemas.microsoft.com/office/drawing/2014/main" id="{31ED6DE3-3FF5-9F39-5A52-7D35AF3FC3AF}"/>
              </a:ext>
            </a:extLst>
          </p:cNvPr>
          <p:cNvCxnSpPr/>
          <p:nvPr/>
        </p:nvCxnSpPr>
        <p:spPr>
          <a:xfrm>
            <a:off x="2002183" y="2088441"/>
            <a:ext cx="6799692"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1" name="直線コネクタ 128">
            <a:extLst>
              <a:ext uri="{FF2B5EF4-FFF2-40B4-BE49-F238E27FC236}">
                <a16:creationId xmlns:a16="http://schemas.microsoft.com/office/drawing/2014/main" id="{D3AB659D-A244-B055-B03C-89AAE607409E}"/>
              </a:ext>
            </a:extLst>
          </p:cNvPr>
          <p:cNvCxnSpPr>
            <a:cxnSpLocks/>
          </p:cNvCxnSpPr>
          <p:nvPr/>
        </p:nvCxnSpPr>
        <p:spPr>
          <a:xfrm flipH="1">
            <a:off x="2090737" y="212491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2" name="直線コネクタ 127">
            <a:extLst>
              <a:ext uri="{FF2B5EF4-FFF2-40B4-BE49-F238E27FC236}">
                <a16:creationId xmlns:a16="http://schemas.microsoft.com/office/drawing/2014/main" id="{1A1FA2A6-3AA7-2CF3-79F2-A49D5A3CDB38}"/>
              </a:ext>
            </a:extLst>
          </p:cNvPr>
          <p:cNvCxnSpPr>
            <a:cxnSpLocks/>
          </p:cNvCxnSpPr>
          <p:nvPr/>
        </p:nvCxnSpPr>
        <p:spPr>
          <a:xfrm flipH="1">
            <a:off x="2952460" y="212491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3" name="直線コネクタ 128">
            <a:extLst>
              <a:ext uri="{FF2B5EF4-FFF2-40B4-BE49-F238E27FC236}">
                <a16:creationId xmlns:a16="http://schemas.microsoft.com/office/drawing/2014/main" id="{ADF2C711-B71F-AE42-08B5-DA71BEE97E23}"/>
              </a:ext>
            </a:extLst>
          </p:cNvPr>
          <p:cNvCxnSpPr>
            <a:cxnSpLocks/>
          </p:cNvCxnSpPr>
          <p:nvPr/>
        </p:nvCxnSpPr>
        <p:spPr>
          <a:xfrm flipH="1">
            <a:off x="3814182" y="212491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4" name="直線コネクタ 127">
            <a:extLst>
              <a:ext uri="{FF2B5EF4-FFF2-40B4-BE49-F238E27FC236}">
                <a16:creationId xmlns:a16="http://schemas.microsoft.com/office/drawing/2014/main" id="{B19ED8E3-B48E-4D18-F756-58BC8A152F79}"/>
              </a:ext>
            </a:extLst>
          </p:cNvPr>
          <p:cNvCxnSpPr>
            <a:cxnSpLocks/>
          </p:cNvCxnSpPr>
          <p:nvPr/>
        </p:nvCxnSpPr>
        <p:spPr>
          <a:xfrm flipH="1">
            <a:off x="4675905" y="212491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5" name="直線コネクタ 128">
            <a:extLst>
              <a:ext uri="{FF2B5EF4-FFF2-40B4-BE49-F238E27FC236}">
                <a16:creationId xmlns:a16="http://schemas.microsoft.com/office/drawing/2014/main" id="{B51D2C82-81B7-4750-27E7-C546F2078694}"/>
              </a:ext>
            </a:extLst>
          </p:cNvPr>
          <p:cNvCxnSpPr>
            <a:cxnSpLocks/>
          </p:cNvCxnSpPr>
          <p:nvPr/>
        </p:nvCxnSpPr>
        <p:spPr>
          <a:xfrm flipH="1">
            <a:off x="5537627" y="212491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6" name="直線コネクタ 135">
            <a:extLst>
              <a:ext uri="{FF2B5EF4-FFF2-40B4-BE49-F238E27FC236}">
                <a16:creationId xmlns:a16="http://schemas.microsoft.com/office/drawing/2014/main" id="{BE6EEED9-7091-8A73-119F-75DD5477496A}"/>
              </a:ext>
            </a:extLst>
          </p:cNvPr>
          <p:cNvCxnSpPr>
            <a:cxnSpLocks/>
          </p:cNvCxnSpPr>
          <p:nvPr/>
        </p:nvCxnSpPr>
        <p:spPr>
          <a:xfrm>
            <a:off x="5545408" y="274340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直線コネクタ 136">
            <a:extLst>
              <a:ext uri="{FF2B5EF4-FFF2-40B4-BE49-F238E27FC236}">
                <a16:creationId xmlns:a16="http://schemas.microsoft.com/office/drawing/2014/main" id="{454F5863-73F5-DE13-0816-0F1AAAA52F3C}"/>
              </a:ext>
            </a:extLst>
          </p:cNvPr>
          <p:cNvCxnSpPr>
            <a:cxnSpLocks/>
          </p:cNvCxnSpPr>
          <p:nvPr/>
        </p:nvCxnSpPr>
        <p:spPr>
          <a:xfrm>
            <a:off x="6421893" y="274340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直線コネクタ 139">
            <a:extLst>
              <a:ext uri="{FF2B5EF4-FFF2-40B4-BE49-F238E27FC236}">
                <a16:creationId xmlns:a16="http://schemas.microsoft.com/office/drawing/2014/main" id="{CEC7D982-D139-18F7-DC11-5E39F8BC6A0E}"/>
              </a:ext>
            </a:extLst>
          </p:cNvPr>
          <p:cNvCxnSpPr>
            <a:cxnSpLocks/>
          </p:cNvCxnSpPr>
          <p:nvPr/>
        </p:nvCxnSpPr>
        <p:spPr>
          <a:xfrm>
            <a:off x="7306979" y="2743402"/>
            <a:ext cx="0" cy="2679499"/>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線矢印コネクタ 158">
            <a:extLst>
              <a:ext uri="{FF2B5EF4-FFF2-40B4-BE49-F238E27FC236}">
                <a16:creationId xmlns:a16="http://schemas.microsoft.com/office/drawing/2014/main" id="{5C78ED2D-ACF7-AD0B-47EC-8716C5547D0E}"/>
              </a:ext>
            </a:extLst>
          </p:cNvPr>
          <p:cNvCxnSpPr>
            <a:cxnSpLocks/>
          </p:cNvCxnSpPr>
          <p:nvPr/>
        </p:nvCxnSpPr>
        <p:spPr>
          <a:xfrm>
            <a:off x="2111510" y="3089405"/>
            <a:ext cx="160198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0" name="直線矢印コネクタ 158">
            <a:extLst>
              <a:ext uri="{FF2B5EF4-FFF2-40B4-BE49-F238E27FC236}">
                <a16:creationId xmlns:a16="http://schemas.microsoft.com/office/drawing/2014/main" id="{8B3AB129-4189-7286-2C49-E3805FA34891}"/>
              </a:ext>
            </a:extLst>
          </p:cNvPr>
          <p:cNvCxnSpPr>
            <a:cxnSpLocks/>
          </p:cNvCxnSpPr>
          <p:nvPr/>
        </p:nvCxnSpPr>
        <p:spPr>
          <a:xfrm>
            <a:off x="3869472" y="3089405"/>
            <a:ext cx="336050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1" name="直線矢印コネクタ 158">
            <a:extLst>
              <a:ext uri="{FF2B5EF4-FFF2-40B4-BE49-F238E27FC236}">
                <a16:creationId xmlns:a16="http://schemas.microsoft.com/office/drawing/2014/main" id="{A5E74DAD-2BC7-64CC-788E-35F9621352B0}"/>
              </a:ext>
            </a:extLst>
          </p:cNvPr>
          <p:cNvCxnSpPr>
            <a:cxnSpLocks/>
          </p:cNvCxnSpPr>
          <p:nvPr/>
        </p:nvCxnSpPr>
        <p:spPr>
          <a:xfrm>
            <a:off x="7365520" y="3089405"/>
            <a:ext cx="138294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2" name="直線矢印コネクタ 158">
            <a:extLst>
              <a:ext uri="{FF2B5EF4-FFF2-40B4-BE49-F238E27FC236}">
                <a16:creationId xmlns:a16="http://schemas.microsoft.com/office/drawing/2014/main" id="{4B2E8A49-535E-6196-FC73-0C1ACD638ADE}"/>
              </a:ext>
            </a:extLst>
          </p:cNvPr>
          <p:cNvCxnSpPr>
            <a:cxnSpLocks/>
          </p:cNvCxnSpPr>
          <p:nvPr/>
        </p:nvCxnSpPr>
        <p:spPr>
          <a:xfrm>
            <a:off x="2111510" y="4851456"/>
            <a:ext cx="213085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3" name="直線矢印コネクタ 158">
            <a:extLst>
              <a:ext uri="{FF2B5EF4-FFF2-40B4-BE49-F238E27FC236}">
                <a16:creationId xmlns:a16="http://schemas.microsoft.com/office/drawing/2014/main" id="{3307AEA1-3777-9878-72AF-2C3D8C3999B4}"/>
              </a:ext>
            </a:extLst>
          </p:cNvPr>
          <p:cNvCxnSpPr>
            <a:cxnSpLocks/>
          </p:cNvCxnSpPr>
          <p:nvPr/>
        </p:nvCxnSpPr>
        <p:spPr>
          <a:xfrm>
            <a:off x="4309755" y="4851456"/>
            <a:ext cx="201221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4" name="直線矢印コネクタ 158">
            <a:extLst>
              <a:ext uri="{FF2B5EF4-FFF2-40B4-BE49-F238E27FC236}">
                <a16:creationId xmlns:a16="http://schemas.microsoft.com/office/drawing/2014/main" id="{BFDCFA35-D3E5-B3DB-D4DA-B4C297F1E2F4}"/>
              </a:ext>
            </a:extLst>
          </p:cNvPr>
          <p:cNvCxnSpPr>
            <a:cxnSpLocks/>
          </p:cNvCxnSpPr>
          <p:nvPr/>
        </p:nvCxnSpPr>
        <p:spPr>
          <a:xfrm>
            <a:off x="6478641" y="4851456"/>
            <a:ext cx="226982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5" name="直線矢印コネクタ 158">
            <a:extLst>
              <a:ext uri="{FF2B5EF4-FFF2-40B4-BE49-F238E27FC236}">
                <a16:creationId xmlns:a16="http://schemas.microsoft.com/office/drawing/2014/main" id="{7B02858E-A5E9-DE04-AEAF-51CE301806D4}"/>
              </a:ext>
            </a:extLst>
          </p:cNvPr>
          <p:cNvCxnSpPr>
            <a:cxnSpLocks/>
          </p:cNvCxnSpPr>
          <p:nvPr/>
        </p:nvCxnSpPr>
        <p:spPr>
          <a:xfrm>
            <a:off x="2169674" y="3993615"/>
            <a:ext cx="1592982"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6" name="直線矢印コネクタ 158">
            <a:extLst>
              <a:ext uri="{FF2B5EF4-FFF2-40B4-BE49-F238E27FC236}">
                <a16:creationId xmlns:a16="http://schemas.microsoft.com/office/drawing/2014/main" id="{3F6DE5EB-F11E-CD6B-F9AA-5E759AB16A12}"/>
              </a:ext>
            </a:extLst>
          </p:cNvPr>
          <p:cNvCxnSpPr>
            <a:cxnSpLocks/>
          </p:cNvCxnSpPr>
          <p:nvPr/>
        </p:nvCxnSpPr>
        <p:spPr>
          <a:xfrm>
            <a:off x="3869472" y="3993615"/>
            <a:ext cx="2436614"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37" name="テキスト ボックス 216">
            <a:extLst>
              <a:ext uri="{FF2B5EF4-FFF2-40B4-BE49-F238E27FC236}">
                <a16:creationId xmlns:a16="http://schemas.microsoft.com/office/drawing/2014/main" id="{5CF1A067-F35D-D8E2-044B-23370447149E}"/>
              </a:ext>
            </a:extLst>
          </p:cNvPr>
          <p:cNvSpPr txBox="1"/>
          <p:nvPr/>
        </p:nvSpPr>
        <p:spPr>
          <a:xfrm>
            <a:off x="2002183" y="190999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Trebuchet MS" panose="020B0603020202020204" pitchFamily="34" charset="0"/>
                <a:ea typeface="Meiryo UI" panose="020B0604030504040204" pitchFamily="50" charset="-128"/>
              </a:rPr>
              <a:t>2025</a:t>
            </a:r>
            <a:r>
              <a:rPr kumimoji="1" lang="ja-JP" altLang="en-US" sz="1200">
                <a:solidFill>
                  <a:srgbClr val="575757"/>
                </a:solidFill>
                <a:latin typeface="Trebuchet MS" panose="020B0603020202020204" pitchFamily="34" charset="0"/>
                <a:ea typeface="Meiryo UI" panose="020B0604030504040204" pitchFamily="50" charset="-128"/>
              </a:rPr>
              <a:t>年</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38" name="テキスト ボックス 216">
            <a:extLst>
              <a:ext uri="{FF2B5EF4-FFF2-40B4-BE49-F238E27FC236}">
                <a16:creationId xmlns:a16="http://schemas.microsoft.com/office/drawing/2014/main" id="{994DF551-7FE6-37F4-877E-593C1BE994DD}"/>
              </a:ext>
            </a:extLst>
          </p:cNvPr>
          <p:cNvSpPr txBox="1"/>
          <p:nvPr/>
        </p:nvSpPr>
        <p:spPr>
          <a:xfrm>
            <a:off x="2887989" y="190999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Trebuchet MS" panose="020B0603020202020204" pitchFamily="34" charset="0"/>
                <a:ea typeface="Meiryo UI" panose="020B0604030504040204" pitchFamily="50" charset="-128"/>
              </a:rPr>
              <a:t>2026</a:t>
            </a:r>
            <a:r>
              <a:rPr kumimoji="1" lang="ja-JP" altLang="en-US" sz="1200">
                <a:solidFill>
                  <a:srgbClr val="575757"/>
                </a:solidFill>
                <a:latin typeface="Trebuchet MS" panose="020B0603020202020204" pitchFamily="34" charset="0"/>
                <a:ea typeface="Meiryo UI" panose="020B0604030504040204" pitchFamily="50" charset="-128"/>
              </a:rPr>
              <a:t>年</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39" name="テキスト ボックス 216">
            <a:extLst>
              <a:ext uri="{FF2B5EF4-FFF2-40B4-BE49-F238E27FC236}">
                <a16:creationId xmlns:a16="http://schemas.microsoft.com/office/drawing/2014/main" id="{319CFEAB-F28E-4069-BAAC-61750BD2E469}"/>
              </a:ext>
            </a:extLst>
          </p:cNvPr>
          <p:cNvSpPr txBox="1"/>
          <p:nvPr/>
        </p:nvSpPr>
        <p:spPr>
          <a:xfrm>
            <a:off x="3773796" y="190999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Trebuchet MS" panose="020B0603020202020204" pitchFamily="34" charset="0"/>
                <a:ea typeface="Meiryo UI" panose="020B0604030504040204" pitchFamily="50" charset="-128"/>
              </a:rPr>
              <a:t>2027</a:t>
            </a:r>
            <a:r>
              <a:rPr kumimoji="1" lang="ja-JP" altLang="en-US" sz="1200">
                <a:solidFill>
                  <a:srgbClr val="575757"/>
                </a:solidFill>
                <a:latin typeface="Trebuchet MS" panose="020B0603020202020204" pitchFamily="34" charset="0"/>
                <a:ea typeface="Meiryo UI" panose="020B0604030504040204" pitchFamily="50" charset="-128"/>
              </a:rPr>
              <a:t>年</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40" name="テキスト ボックス 216">
            <a:extLst>
              <a:ext uri="{FF2B5EF4-FFF2-40B4-BE49-F238E27FC236}">
                <a16:creationId xmlns:a16="http://schemas.microsoft.com/office/drawing/2014/main" id="{E7CBA4B1-800C-AB9A-E5EE-75C709A6F2C2}"/>
              </a:ext>
            </a:extLst>
          </p:cNvPr>
          <p:cNvSpPr txBox="1"/>
          <p:nvPr/>
        </p:nvSpPr>
        <p:spPr>
          <a:xfrm>
            <a:off x="4659602" y="190999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Trebuchet MS" panose="020B0603020202020204" pitchFamily="34" charset="0"/>
                <a:ea typeface="Meiryo UI" panose="020B0604030504040204" pitchFamily="50" charset="-128"/>
              </a:rPr>
              <a:t>2028</a:t>
            </a:r>
            <a:r>
              <a:rPr kumimoji="1" lang="ja-JP" altLang="en-US" sz="1200">
                <a:solidFill>
                  <a:srgbClr val="575757"/>
                </a:solidFill>
                <a:latin typeface="Trebuchet MS" panose="020B0603020202020204" pitchFamily="34" charset="0"/>
                <a:ea typeface="Meiryo UI" panose="020B0604030504040204" pitchFamily="50" charset="-128"/>
              </a:rPr>
              <a:t>年</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41" name="テキスト ボックス 216">
            <a:extLst>
              <a:ext uri="{FF2B5EF4-FFF2-40B4-BE49-F238E27FC236}">
                <a16:creationId xmlns:a16="http://schemas.microsoft.com/office/drawing/2014/main" id="{E0A29F42-3F89-23FD-5C37-5C68DA4D0818}"/>
              </a:ext>
            </a:extLst>
          </p:cNvPr>
          <p:cNvSpPr txBox="1"/>
          <p:nvPr/>
        </p:nvSpPr>
        <p:spPr>
          <a:xfrm>
            <a:off x="5545408" y="190999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Trebuchet MS" panose="020B0603020202020204" pitchFamily="34" charset="0"/>
                <a:ea typeface="Meiryo UI" panose="020B0604030504040204" pitchFamily="50" charset="-128"/>
              </a:rPr>
              <a:t>2029</a:t>
            </a:r>
            <a:r>
              <a:rPr kumimoji="1" lang="ja-JP" altLang="en-US" sz="1200">
                <a:solidFill>
                  <a:srgbClr val="575757"/>
                </a:solidFill>
                <a:latin typeface="Trebuchet MS" panose="020B0603020202020204" pitchFamily="34" charset="0"/>
                <a:ea typeface="Meiryo UI" panose="020B0604030504040204" pitchFamily="50" charset="-128"/>
              </a:rPr>
              <a:t>年</a:t>
            </a:r>
            <a:endParaRPr kumimoji="1" lang="en-US" sz="1200">
              <a:solidFill>
                <a:srgbClr val="575757"/>
              </a:solidFill>
              <a:latin typeface="Trebuchet MS" panose="020B0603020202020204" pitchFamily="34" charset="0"/>
              <a:ea typeface="Meiryo UI" panose="020B0604030504040204" pitchFamily="50" charset="-128"/>
            </a:endParaRPr>
          </a:p>
        </p:txBody>
      </p:sp>
      <p:sp>
        <p:nvSpPr>
          <p:cNvPr id="42" name="正方形/長方形 41">
            <a:extLst>
              <a:ext uri="{FF2B5EF4-FFF2-40B4-BE49-F238E27FC236}">
                <a16:creationId xmlns:a16="http://schemas.microsoft.com/office/drawing/2014/main" id="{A63EFF08-7C5D-1526-27A9-42CA54DB9EE8}"/>
              </a:ext>
            </a:extLst>
          </p:cNvPr>
          <p:cNvSpPr/>
          <p:nvPr/>
        </p:nvSpPr>
        <p:spPr>
          <a:xfrm>
            <a:off x="3111439" y="5472986"/>
            <a:ext cx="1107743" cy="298178"/>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a:r>
              <a:rPr lang="ja-JP" altLang="en-US" sz="1000" dirty="0">
                <a:solidFill>
                  <a:schemeClr val="tx1"/>
                </a:solidFill>
                <a:latin typeface="Trebuchet MS" panose="020B0603020202020204" pitchFamily="34" charset="0"/>
                <a:ea typeface="Meiryo UI" panose="020B0604030504040204" pitchFamily="50" charset="-128"/>
                <a:cs typeface="Arial" panose="020B0604020202020204" pitchFamily="34" charset="0"/>
              </a:rPr>
              <a:t>補助事業実施期間</a:t>
            </a:r>
          </a:p>
        </p:txBody>
      </p:sp>
      <p:cxnSp>
        <p:nvCxnSpPr>
          <p:cNvPr id="43" name="直線コネクタ 128">
            <a:extLst>
              <a:ext uri="{FF2B5EF4-FFF2-40B4-BE49-F238E27FC236}">
                <a16:creationId xmlns:a16="http://schemas.microsoft.com/office/drawing/2014/main" id="{A86D54FE-A6BB-1744-0A15-3F9F9FC4CAE1}"/>
              </a:ext>
            </a:extLst>
          </p:cNvPr>
          <p:cNvCxnSpPr>
            <a:cxnSpLocks/>
          </p:cNvCxnSpPr>
          <p:nvPr/>
        </p:nvCxnSpPr>
        <p:spPr>
          <a:xfrm flipH="1">
            <a:off x="6421893" y="212491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4" name="テキスト ボックス 216">
            <a:extLst>
              <a:ext uri="{FF2B5EF4-FFF2-40B4-BE49-F238E27FC236}">
                <a16:creationId xmlns:a16="http://schemas.microsoft.com/office/drawing/2014/main" id="{AC2964DC-353A-4CA2-E7DC-20D137E817E3}"/>
              </a:ext>
            </a:extLst>
          </p:cNvPr>
          <p:cNvSpPr txBox="1"/>
          <p:nvPr/>
        </p:nvSpPr>
        <p:spPr>
          <a:xfrm>
            <a:off x="6429674" y="190999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Trebuchet MS" panose="020B0603020202020204" pitchFamily="34" charset="0"/>
                <a:ea typeface="Meiryo UI" panose="020B0604030504040204" pitchFamily="50" charset="-128"/>
              </a:rPr>
              <a:t>2030</a:t>
            </a:r>
            <a:r>
              <a:rPr kumimoji="1" lang="ja-JP" altLang="en-US" sz="1200">
                <a:solidFill>
                  <a:srgbClr val="575757"/>
                </a:solidFill>
                <a:latin typeface="Trebuchet MS" panose="020B0603020202020204" pitchFamily="34" charset="0"/>
                <a:ea typeface="Meiryo UI" panose="020B0604030504040204" pitchFamily="50" charset="-128"/>
              </a:rPr>
              <a:t>年</a:t>
            </a:r>
            <a:endParaRPr kumimoji="1" lang="en-US" sz="1200">
              <a:solidFill>
                <a:srgbClr val="575757"/>
              </a:solidFill>
              <a:latin typeface="Trebuchet MS" panose="020B0603020202020204" pitchFamily="34" charset="0"/>
              <a:ea typeface="Meiryo UI" panose="020B0604030504040204" pitchFamily="50" charset="-128"/>
            </a:endParaRPr>
          </a:p>
        </p:txBody>
      </p:sp>
      <p:cxnSp>
        <p:nvCxnSpPr>
          <p:cNvPr id="45" name="直線コネクタ 128">
            <a:extLst>
              <a:ext uri="{FF2B5EF4-FFF2-40B4-BE49-F238E27FC236}">
                <a16:creationId xmlns:a16="http://schemas.microsoft.com/office/drawing/2014/main" id="{697F29BC-5935-3B38-70E0-FB10A846D6B6}"/>
              </a:ext>
            </a:extLst>
          </p:cNvPr>
          <p:cNvCxnSpPr>
            <a:cxnSpLocks/>
          </p:cNvCxnSpPr>
          <p:nvPr/>
        </p:nvCxnSpPr>
        <p:spPr>
          <a:xfrm flipH="1">
            <a:off x="7306979" y="2124917"/>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6" name="テキスト ボックス 216">
            <a:extLst>
              <a:ext uri="{FF2B5EF4-FFF2-40B4-BE49-F238E27FC236}">
                <a16:creationId xmlns:a16="http://schemas.microsoft.com/office/drawing/2014/main" id="{94267E83-7F2D-1BBF-22D9-F3D7E68895CC}"/>
              </a:ext>
            </a:extLst>
          </p:cNvPr>
          <p:cNvSpPr txBox="1"/>
          <p:nvPr/>
        </p:nvSpPr>
        <p:spPr>
          <a:xfrm>
            <a:off x="7314760" y="1909998"/>
            <a:ext cx="588376"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rgbClr val="575757"/>
                </a:solidFill>
                <a:latin typeface="Trebuchet MS" panose="020B0603020202020204" pitchFamily="34" charset="0"/>
                <a:ea typeface="Meiryo UI" panose="020B0604030504040204" pitchFamily="50" charset="-128"/>
              </a:rPr>
              <a:t>2031</a:t>
            </a:r>
            <a:r>
              <a:rPr kumimoji="1" lang="ja-JP" altLang="en-US" sz="1200">
                <a:solidFill>
                  <a:srgbClr val="575757"/>
                </a:solidFill>
                <a:latin typeface="Trebuchet MS" panose="020B0603020202020204" pitchFamily="34" charset="0"/>
                <a:ea typeface="Meiryo UI" panose="020B0604030504040204" pitchFamily="50" charset="-128"/>
              </a:rPr>
              <a:t>年</a:t>
            </a:r>
            <a:endParaRPr kumimoji="1" lang="en-US" sz="1200">
              <a:solidFill>
                <a:srgbClr val="575757"/>
              </a:solidFill>
              <a:latin typeface="Trebuchet MS" panose="020B0603020202020204" pitchFamily="34" charset="0"/>
              <a:ea typeface="Meiryo UI" panose="020B0604030504040204" pitchFamily="50" charset="-128"/>
            </a:endParaRPr>
          </a:p>
        </p:txBody>
      </p:sp>
      <p:grpSp>
        <p:nvGrpSpPr>
          <p:cNvPr id="47" name="グループ化 46">
            <a:extLst>
              <a:ext uri="{FF2B5EF4-FFF2-40B4-BE49-F238E27FC236}">
                <a16:creationId xmlns:a16="http://schemas.microsoft.com/office/drawing/2014/main" id="{8562A03B-3E2A-9A75-52E1-AA225F36D6FD}"/>
              </a:ext>
            </a:extLst>
          </p:cNvPr>
          <p:cNvGrpSpPr/>
          <p:nvPr/>
        </p:nvGrpSpPr>
        <p:grpSpPr>
          <a:xfrm>
            <a:off x="3332845" y="3593179"/>
            <a:ext cx="962646" cy="349187"/>
            <a:chOff x="3555702" y="4062658"/>
            <a:chExt cx="962646" cy="349187"/>
          </a:xfrm>
        </p:grpSpPr>
        <p:sp>
          <p:nvSpPr>
            <p:cNvPr id="48" name="二等辺三角形 126">
              <a:extLst>
                <a:ext uri="{FF2B5EF4-FFF2-40B4-BE49-F238E27FC236}">
                  <a16:creationId xmlns:a16="http://schemas.microsoft.com/office/drawing/2014/main" id="{FB754B6B-3CF5-98A5-FD8B-1894CCA00831}"/>
                </a:ext>
              </a:extLst>
            </p:cNvPr>
            <p:cNvSpPr/>
            <p:nvPr/>
          </p:nvSpPr>
          <p:spPr>
            <a:xfrm flipV="1">
              <a:off x="3955713" y="4303845"/>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49" name="角丸四角形 227">
              <a:extLst>
                <a:ext uri="{FF2B5EF4-FFF2-40B4-BE49-F238E27FC236}">
                  <a16:creationId xmlns:a16="http://schemas.microsoft.com/office/drawing/2014/main" id="{D7BD91EA-A59F-4079-D13A-689648212F06}"/>
                </a:ext>
              </a:extLst>
            </p:cNvPr>
            <p:cNvSpPr/>
            <p:nvPr/>
          </p:nvSpPr>
          <p:spPr>
            <a:xfrm>
              <a:off x="3555702" y="4062658"/>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0" name="グループ化 49">
            <a:extLst>
              <a:ext uri="{FF2B5EF4-FFF2-40B4-BE49-F238E27FC236}">
                <a16:creationId xmlns:a16="http://schemas.microsoft.com/office/drawing/2014/main" id="{7BBD4808-4587-300D-0357-8BA526F1C9CB}"/>
              </a:ext>
            </a:extLst>
          </p:cNvPr>
          <p:cNvGrpSpPr/>
          <p:nvPr/>
        </p:nvGrpSpPr>
        <p:grpSpPr>
          <a:xfrm>
            <a:off x="3739943" y="4432250"/>
            <a:ext cx="962646" cy="351589"/>
            <a:chOff x="3962800" y="4901729"/>
            <a:chExt cx="962646" cy="351589"/>
          </a:xfrm>
        </p:grpSpPr>
        <p:sp>
          <p:nvSpPr>
            <p:cNvPr id="51" name="二等辺三角形 194">
              <a:extLst>
                <a:ext uri="{FF2B5EF4-FFF2-40B4-BE49-F238E27FC236}">
                  <a16:creationId xmlns:a16="http://schemas.microsoft.com/office/drawing/2014/main" id="{B85ED616-F5FC-4F71-20AA-0314D5E373A4}"/>
                </a:ext>
              </a:extLst>
            </p:cNvPr>
            <p:cNvSpPr/>
            <p:nvPr/>
          </p:nvSpPr>
          <p:spPr>
            <a:xfrm flipV="1">
              <a:off x="4389945" y="5145318"/>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2" name="角丸四角形 227">
              <a:extLst>
                <a:ext uri="{FF2B5EF4-FFF2-40B4-BE49-F238E27FC236}">
                  <a16:creationId xmlns:a16="http://schemas.microsoft.com/office/drawing/2014/main" id="{92F97C54-C77C-C2AA-5F4C-2F11D2D83B7A}"/>
                </a:ext>
              </a:extLst>
            </p:cNvPr>
            <p:cNvSpPr/>
            <p:nvPr/>
          </p:nvSpPr>
          <p:spPr>
            <a:xfrm>
              <a:off x="3962800" y="4901729"/>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3" name="グループ化 52">
            <a:extLst>
              <a:ext uri="{FF2B5EF4-FFF2-40B4-BE49-F238E27FC236}">
                <a16:creationId xmlns:a16="http://schemas.microsoft.com/office/drawing/2014/main" id="{5B9FA2D4-09C5-3351-D840-36CB74BC2671}"/>
              </a:ext>
            </a:extLst>
          </p:cNvPr>
          <p:cNvGrpSpPr/>
          <p:nvPr/>
        </p:nvGrpSpPr>
        <p:grpSpPr>
          <a:xfrm>
            <a:off x="5878927" y="4432250"/>
            <a:ext cx="962646" cy="351589"/>
            <a:chOff x="6101784" y="4901729"/>
            <a:chExt cx="962646" cy="351589"/>
          </a:xfrm>
        </p:grpSpPr>
        <p:sp>
          <p:nvSpPr>
            <p:cNvPr id="54" name="二等辺三角形 197">
              <a:extLst>
                <a:ext uri="{FF2B5EF4-FFF2-40B4-BE49-F238E27FC236}">
                  <a16:creationId xmlns:a16="http://schemas.microsoft.com/office/drawing/2014/main" id="{022296BA-EE52-1C17-E5DC-D8F0CBBACB28}"/>
                </a:ext>
              </a:extLst>
            </p:cNvPr>
            <p:cNvSpPr/>
            <p:nvPr/>
          </p:nvSpPr>
          <p:spPr>
            <a:xfrm flipV="1">
              <a:off x="6528929" y="5145318"/>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5" name="角丸四角形 227">
              <a:extLst>
                <a:ext uri="{FF2B5EF4-FFF2-40B4-BE49-F238E27FC236}">
                  <a16:creationId xmlns:a16="http://schemas.microsoft.com/office/drawing/2014/main" id="{D6E50EB1-BE79-B3AF-6EB8-87C3B011BB0E}"/>
                </a:ext>
              </a:extLst>
            </p:cNvPr>
            <p:cNvSpPr/>
            <p:nvPr/>
          </p:nvSpPr>
          <p:spPr>
            <a:xfrm>
              <a:off x="6101784" y="4901729"/>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grpSp>
        <p:nvGrpSpPr>
          <p:cNvPr id="56" name="グループ化 55">
            <a:extLst>
              <a:ext uri="{FF2B5EF4-FFF2-40B4-BE49-F238E27FC236}">
                <a16:creationId xmlns:a16="http://schemas.microsoft.com/office/drawing/2014/main" id="{0939E4AC-79C1-0514-CD8C-1797754D68DE}"/>
              </a:ext>
            </a:extLst>
          </p:cNvPr>
          <p:cNvGrpSpPr/>
          <p:nvPr/>
        </p:nvGrpSpPr>
        <p:grpSpPr>
          <a:xfrm>
            <a:off x="3267991" y="2649961"/>
            <a:ext cx="962649" cy="355070"/>
            <a:chOff x="3490848" y="3119440"/>
            <a:chExt cx="962649" cy="355070"/>
          </a:xfrm>
        </p:grpSpPr>
        <p:sp>
          <p:nvSpPr>
            <p:cNvPr id="57" name="二等辺三角形 200">
              <a:extLst>
                <a:ext uri="{FF2B5EF4-FFF2-40B4-BE49-F238E27FC236}">
                  <a16:creationId xmlns:a16="http://schemas.microsoft.com/office/drawing/2014/main" id="{6CB641C6-D717-DA7B-FAFB-5F009EFF07AD}"/>
                </a:ext>
              </a:extLst>
            </p:cNvPr>
            <p:cNvSpPr/>
            <p:nvPr/>
          </p:nvSpPr>
          <p:spPr>
            <a:xfrm flipV="1">
              <a:off x="3890860" y="3366510"/>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58" name="角丸四角形 227">
              <a:extLst>
                <a:ext uri="{FF2B5EF4-FFF2-40B4-BE49-F238E27FC236}">
                  <a16:creationId xmlns:a16="http://schemas.microsoft.com/office/drawing/2014/main" id="{6FBA1E73-1384-F3AE-A24F-2AE455331465}"/>
                </a:ext>
              </a:extLst>
            </p:cNvPr>
            <p:cNvSpPr/>
            <p:nvPr/>
          </p:nvSpPr>
          <p:spPr>
            <a:xfrm>
              <a:off x="3490848" y="3119440"/>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rgbClr val="575757"/>
                  </a:solidFill>
                  <a:latin typeface="Meiryo UI" panose="020B0604030504040204" pitchFamily="50" charset="-128"/>
                  <a:ea typeface="Meiryo UI" panose="020B0604030504040204" pitchFamily="50" charset="-128"/>
                </a:rPr>
                <a:t>設備導入完了</a:t>
              </a:r>
            </a:p>
          </p:txBody>
        </p:sp>
      </p:grpSp>
      <p:grpSp>
        <p:nvGrpSpPr>
          <p:cNvPr id="59" name="グループ化 58">
            <a:extLst>
              <a:ext uri="{FF2B5EF4-FFF2-40B4-BE49-F238E27FC236}">
                <a16:creationId xmlns:a16="http://schemas.microsoft.com/office/drawing/2014/main" id="{262B5104-1F12-8E20-7450-515F6B0FBAC0}"/>
              </a:ext>
            </a:extLst>
          </p:cNvPr>
          <p:cNvGrpSpPr/>
          <p:nvPr/>
        </p:nvGrpSpPr>
        <p:grpSpPr>
          <a:xfrm>
            <a:off x="6816173" y="2649961"/>
            <a:ext cx="962649" cy="355070"/>
            <a:chOff x="7064430" y="3119440"/>
            <a:chExt cx="962649" cy="355070"/>
          </a:xfrm>
        </p:grpSpPr>
        <p:sp>
          <p:nvSpPr>
            <p:cNvPr id="60" name="二等辺三角形 203">
              <a:extLst>
                <a:ext uri="{FF2B5EF4-FFF2-40B4-BE49-F238E27FC236}">
                  <a16:creationId xmlns:a16="http://schemas.microsoft.com/office/drawing/2014/main" id="{45CF98A8-89FF-DF3A-EAA3-28026845E1C8}"/>
                </a:ext>
              </a:extLst>
            </p:cNvPr>
            <p:cNvSpPr/>
            <p:nvPr/>
          </p:nvSpPr>
          <p:spPr>
            <a:xfrm flipV="1">
              <a:off x="7467028" y="3366510"/>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1" name="角丸四角形 227">
              <a:extLst>
                <a:ext uri="{FF2B5EF4-FFF2-40B4-BE49-F238E27FC236}">
                  <a16:creationId xmlns:a16="http://schemas.microsoft.com/office/drawing/2014/main" id="{6814147A-AD28-06DE-11CE-2435F95E51CF}"/>
                </a:ext>
              </a:extLst>
            </p:cNvPr>
            <p:cNvSpPr/>
            <p:nvPr/>
          </p:nvSpPr>
          <p:spPr>
            <a:xfrm>
              <a:off x="7064430" y="3119440"/>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cxnSp>
        <p:nvCxnSpPr>
          <p:cNvPr id="62" name="直線矢印コネクタ 158">
            <a:extLst>
              <a:ext uri="{FF2B5EF4-FFF2-40B4-BE49-F238E27FC236}">
                <a16:creationId xmlns:a16="http://schemas.microsoft.com/office/drawing/2014/main" id="{99939F51-C964-EF17-EC8C-BDF08C7A0A5E}"/>
              </a:ext>
            </a:extLst>
          </p:cNvPr>
          <p:cNvCxnSpPr>
            <a:cxnSpLocks/>
          </p:cNvCxnSpPr>
          <p:nvPr/>
        </p:nvCxnSpPr>
        <p:spPr>
          <a:xfrm>
            <a:off x="6593669" y="3993615"/>
            <a:ext cx="2154791"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grpSp>
        <p:nvGrpSpPr>
          <p:cNvPr id="63" name="グループ化 62">
            <a:extLst>
              <a:ext uri="{FF2B5EF4-FFF2-40B4-BE49-F238E27FC236}">
                <a16:creationId xmlns:a16="http://schemas.microsoft.com/office/drawing/2014/main" id="{24FEEC44-0C6C-8632-3C56-1AF966E236EE}"/>
              </a:ext>
            </a:extLst>
          </p:cNvPr>
          <p:cNvGrpSpPr/>
          <p:nvPr/>
        </p:nvGrpSpPr>
        <p:grpSpPr>
          <a:xfrm>
            <a:off x="5939360" y="3593179"/>
            <a:ext cx="962649" cy="349187"/>
            <a:chOff x="6219367" y="4108332"/>
            <a:chExt cx="962649" cy="349187"/>
          </a:xfrm>
        </p:grpSpPr>
        <p:sp>
          <p:nvSpPr>
            <p:cNvPr id="64" name="二等辺三角形 55">
              <a:extLst>
                <a:ext uri="{FF2B5EF4-FFF2-40B4-BE49-F238E27FC236}">
                  <a16:creationId xmlns:a16="http://schemas.microsoft.com/office/drawing/2014/main" id="{8469B43B-52B7-5E5D-7547-AE47D9577710}"/>
                </a:ext>
              </a:extLst>
            </p:cNvPr>
            <p:cNvSpPr/>
            <p:nvPr/>
          </p:nvSpPr>
          <p:spPr>
            <a:xfrm flipV="1">
              <a:off x="6619379" y="4349519"/>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rgbClr val="575757"/>
                </a:solidFill>
                <a:latin typeface="Meiryo UI" panose="020B0604030504040204" pitchFamily="50" charset="-128"/>
                <a:ea typeface="Meiryo UI" panose="020B0604030504040204" pitchFamily="50" charset="-128"/>
              </a:endParaRPr>
            </a:p>
          </p:txBody>
        </p:sp>
        <p:sp>
          <p:nvSpPr>
            <p:cNvPr id="65" name="角丸四角形 227">
              <a:extLst>
                <a:ext uri="{FF2B5EF4-FFF2-40B4-BE49-F238E27FC236}">
                  <a16:creationId xmlns:a16="http://schemas.microsoft.com/office/drawing/2014/main" id="{0228A52E-41A3-43CC-2D67-302667B90C20}"/>
                </a:ext>
              </a:extLst>
            </p:cNvPr>
            <p:cNvSpPr/>
            <p:nvPr/>
          </p:nvSpPr>
          <p:spPr>
            <a:xfrm>
              <a:off x="6219367" y="4108332"/>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900">
                  <a:solidFill>
                    <a:srgbClr val="575757"/>
                  </a:solidFill>
                  <a:latin typeface="Meiryo UI" panose="020B0604030504040204" pitchFamily="50" charset="-128"/>
                  <a:ea typeface="Meiryo UI" panose="020B0604030504040204" pitchFamily="50" charset="-128"/>
                </a:rPr>
                <a:t>XXX</a:t>
              </a:r>
              <a:endParaRPr kumimoji="1" lang="ja-JP" altLang="en-US" sz="900">
                <a:solidFill>
                  <a:srgbClr val="575757"/>
                </a:solidFill>
                <a:latin typeface="Meiryo UI" panose="020B0604030504040204" pitchFamily="50" charset="-128"/>
                <a:ea typeface="Meiryo UI" panose="020B0604030504040204" pitchFamily="50" charset="-128"/>
              </a:endParaRPr>
            </a:p>
          </p:txBody>
        </p:sp>
      </p:grpSp>
      <p:sp>
        <p:nvSpPr>
          <p:cNvPr id="66" name="スライド番号プレースホルダー 65">
            <a:extLst>
              <a:ext uri="{FF2B5EF4-FFF2-40B4-BE49-F238E27FC236}">
                <a16:creationId xmlns:a16="http://schemas.microsoft.com/office/drawing/2014/main" id="{B1FDD650-93EE-0916-D547-8D6591EBBC3D}"/>
              </a:ext>
            </a:extLst>
          </p:cNvPr>
          <p:cNvSpPr>
            <a:spLocks noGrp="1"/>
          </p:cNvSpPr>
          <p:nvPr>
            <p:ph type="sldNum" sz="quarter" idx="12"/>
          </p:nvPr>
        </p:nvSpPr>
        <p:spPr/>
        <p:txBody>
          <a:bodyPr/>
          <a:lstStyle/>
          <a:p>
            <a:fld id="{70AD163A-2AD1-4CCD-B429-51A5FDE21725}" type="slidenum">
              <a:rPr kumimoji="1" lang="ja-JP" altLang="en-US" smtClean="0"/>
              <a:t>33</a:t>
            </a:fld>
            <a:endParaRPr kumimoji="1" lang="ja-JP" altLang="en-US"/>
          </a:p>
        </p:txBody>
      </p:sp>
      <p:sp>
        <p:nvSpPr>
          <p:cNvPr id="67" name="四角形: 1 つの角を切り取る 66">
            <a:extLst>
              <a:ext uri="{FF2B5EF4-FFF2-40B4-BE49-F238E27FC236}">
                <a16:creationId xmlns:a16="http://schemas.microsoft.com/office/drawing/2014/main" id="{59324427-9F90-7D05-5D3D-1153757DA0F9}"/>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経営力　ア</a:t>
            </a:r>
            <a:r>
              <a:rPr kumimoji="1" lang="ja-JP" altLang="en-US" sz="800" b="1">
                <a:solidFill>
                  <a:schemeClr val="tx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イ ウ エ　</a:t>
            </a:r>
            <a:endParaRPr kumimoji="1" lang="ja-JP" altLang="en-US" sz="800">
              <a:solidFill>
                <a:schemeClr val="bg1"/>
              </a:solidFill>
            </a:endParaRPr>
          </a:p>
        </p:txBody>
      </p:sp>
      <p:sp>
        <p:nvSpPr>
          <p:cNvPr id="68" name="四角形: 1 つの角を切り取る 67">
            <a:extLst>
              <a:ext uri="{FF2B5EF4-FFF2-40B4-BE49-F238E27FC236}">
                <a16:creationId xmlns:a16="http://schemas.microsoft.com/office/drawing/2014/main" id="{61E5D55D-FF1F-3E6A-839C-E4DBE0159F9C}"/>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波及効果　ア</a:t>
            </a:r>
            <a:r>
              <a:rPr kumimoji="1" lang="en-US" altLang="ja-JP" sz="800" b="1">
                <a:solidFill>
                  <a:schemeClr val="bg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イ ウ</a:t>
            </a:r>
            <a:r>
              <a:rPr kumimoji="1" lang="en-US" altLang="ja-JP" sz="800" b="1">
                <a:solidFill>
                  <a:schemeClr val="bg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　</a:t>
            </a:r>
            <a:endParaRPr kumimoji="1" lang="ja-JP" altLang="en-US" sz="800">
              <a:solidFill>
                <a:schemeClr val="bg1"/>
              </a:solidFill>
            </a:endParaRPr>
          </a:p>
        </p:txBody>
      </p:sp>
      <p:sp>
        <p:nvSpPr>
          <p:cNvPr id="69" name="四角形: 1 つの角を切り取る 68">
            <a:extLst>
              <a:ext uri="{FF2B5EF4-FFF2-40B4-BE49-F238E27FC236}">
                <a16:creationId xmlns:a16="http://schemas.microsoft.com/office/drawing/2014/main" id="{CF87A1C8-0D69-8FAF-5F3F-F70E0199B368}"/>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4465598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a:solidFill>
                  <a:schemeClr val="tx2"/>
                </a:solidFill>
                <a:latin typeface="Meiryo UI" panose="020B0604030504040204" pitchFamily="50" charset="-128"/>
                <a:ea typeface="Meiryo UI" panose="020B0604030504040204" pitchFamily="50" charset="-128"/>
                <a:cs typeface="+mn-cs"/>
              </a:rPr>
              <a:t>実現可能性</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ア</a:t>
            </a:r>
            <a:r>
              <a:rPr lang="en-US" altLang="ja-JP" sz="1200">
                <a:solidFill>
                  <a:schemeClr val="tx2"/>
                </a:solidFill>
                <a:latin typeface="Meiryo UI" panose="020B0604030504040204" pitchFamily="50" charset="-128"/>
                <a:ea typeface="Meiryo UI" panose="020B0604030504040204" pitchFamily="50" charset="-128"/>
                <a:cs typeface="+mn-cs"/>
              </a:rPr>
              <a:t>)</a:t>
            </a:r>
            <a:r>
              <a:rPr lang="ja-JP" altLang="en-US" sz="1200">
                <a:solidFill>
                  <a:schemeClr val="tx2"/>
                </a:solidFill>
                <a:latin typeface="Meiryo UI" panose="020B0604030504040204" pitchFamily="50" charset="-128"/>
                <a:ea typeface="Meiryo UI" panose="020B0604030504040204" pitchFamily="50" charset="-128"/>
                <a:cs typeface="+mn-cs"/>
              </a:rPr>
              <a:t>／実施上の課題</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9F987559-8635-C564-F223-43C5A7D3A139}"/>
              </a:ext>
            </a:extLst>
          </p:cNvPr>
          <p:cNvSpPr/>
          <p:nvPr/>
        </p:nvSpPr>
        <p:spPr>
          <a:xfrm>
            <a:off x="404208" y="1854474"/>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人材調達</a:t>
            </a:r>
            <a:endParaRPr kumimoji="1" lang="en-US" altLang="ja-JP" sz="1200" b="1">
              <a:solidFill>
                <a:srgbClr val="575757"/>
              </a:solidFill>
              <a:latin typeface="Meiryo UI" panose="020B0604030504040204" pitchFamily="50" charset="-128"/>
              <a:ea typeface="Meiryo UI" panose="020B0604030504040204" pitchFamily="50" charset="-128"/>
            </a:endParaRPr>
          </a:p>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・育成</a:t>
            </a:r>
          </a:p>
        </p:txBody>
      </p:sp>
      <p:sp>
        <p:nvSpPr>
          <p:cNvPr id="6" name="正方形/長方形 5">
            <a:extLst>
              <a:ext uri="{FF2B5EF4-FFF2-40B4-BE49-F238E27FC236}">
                <a16:creationId xmlns:a16="http://schemas.microsoft.com/office/drawing/2014/main" id="{E77818A2-09F5-7756-4D39-10B60EABF0CA}"/>
              </a:ext>
            </a:extLst>
          </p:cNvPr>
          <p:cNvSpPr/>
          <p:nvPr/>
        </p:nvSpPr>
        <p:spPr>
          <a:xfrm>
            <a:off x="404208" y="2672573"/>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資金調達</a:t>
            </a:r>
          </a:p>
        </p:txBody>
      </p:sp>
      <p:sp>
        <p:nvSpPr>
          <p:cNvPr id="7" name="正方形/長方形 6">
            <a:extLst>
              <a:ext uri="{FF2B5EF4-FFF2-40B4-BE49-F238E27FC236}">
                <a16:creationId xmlns:a16="http://schemas.microsoft.com/office/drawing/2014/main" id="{3D3BB3C9-E572-D698-A73F-9DFD0F64D2FB}"/>
              </a:ext>
            </a:extLst>
          </p:cNvPr>
          <p:cNvSpPr/>
          <p:nvPr/>
        </p:nvSpPr>
        <p:spPr>
          <a:xfrm>
            <a:off x="404208" y="3490671"/>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材料調達</a:t>
            </a:r>
          </a:p>
        </p:txBody>
      </p:sp>
      <p:sp>
        <p:nvSpPr>
          <p:cNvPr id="8" name="正方形/長方形 7">
            <a:extLst>
              <a:ext uri="{FF2B5EF4-FFF2-40B4-BE49-F238E27FC236}">
                <a16:creationId xmlns:a16="http://schemas.microsoft.com/office/drawing/2014/main" id="{E1A83C2F-E55D-A905-BE76-DCBA69346293}"/>
              </a:ext>
            </a:extLst>
          </p:cNvPr>
          <p:cNvSpPr/>
          <p:nvPr/>
        </p:nvSpPr>
        <p:spPr>
          <a:xfrm>
            <a:off x="404208" y="4308771"/>
            <a:ext cx="1035056" cy="685682"/>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0" lvl="1" algn="ctr" defTabSz="742950"/>
            <a:r>
              <a:rPr kumimoji="1" lang="ja-JP" altLang="en-US" sz="1200" b="1">
                <a:solidFill>
                  <a:srgbClr val="575757"/>
                </a:solidFill>
                <a:latin typeface="Meiryo UI" panose="020B0604030504040204" pitchFamily="50" charset="-128"/>
                <a:ea typeface="Meiryo UI" panose="020B0604030504040204" pitchFamily="50" charset="-128"/>
              </a:rPr>
              <a:t>販路開拓</a:t>
            </a:r>
          </a:p>
        </p:txBody>
      </p:sp>
      <p:sp>
        <p:nvSpPr>
          <p:cNvPr id="9" name="正方形/長方形 8">
            <a:extLst>
              <a:ext uri="{FF2B5EF4-FFF2-40B4-BE49-F238E27FC236}">
                <a16:creationId xmlns:a16="http://schemas.microsoft.com/office/drawing/2014/main" id="{700EE8ED-465C-6AAC-E63B-CB10EADA4C89}"/>
              </a:ext>
            </a:extLst>
          </p:cNvPr>
          <p:cNvSpPr/>
          <p:nvPr/>
        </p:nvSpPr>
        <p:spPr>
          <a:xfrm>
            <a:off x="1504907" y="1854474"/>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ja-JP" altLang="en-US" sz="1050">
                <a:solidFill>
                  <a:schemeClr val="tx1"/>
                </a:solidFill>
                <a:latin typeface="Meiryo UI" panose="020B0604030504040204" pitchFamily="50" charset="-128"/>
                <a:ea typeface="Meiryo UI" panose="020B0604030504040204" pitchFamily="50" charset="-128"/>
              </a:rPr>
              <a:t>人員の</a:t>
            </a:r>
            <a:r>
              <a:rPr kumimoji="1" lang="en-US" altLang="ja-JP" sz="1050">
                <a:solidFill>
                  <a:schemeClr val="tx1"/>
                </a:solidFill>
                <a:latin typeface="Meiryo UI" panose="020B0604030504040204" pitchFamily="50" charset="-128"/>
                <a:ea typeface="Meiryo UI" panose="020B0604030504040204" pitchFamily="50" charset="-128"/>
              </a:rPr>
              <a:t>30%</a:t>
            </a:r>
            <a:r>
              <a:rPr kumimoji="1" lang="ja-JP" altLang="en-US" sz="1050">
                <a:solidFill>
                  <a:schemeClr val="tx1"/>
                </a:solidFill>
                <a:latin typeface="Meiryo UI" panose="020B0604030504040204" pitchFamily="50" charset="-128"/>
                <a:ea typeface="Meiryo UI" panose="020B0604030504040204" pitchFamily="50" charset="-128"/>
              </a:rPr>
              <a:t>は</a:t>
            </a:r>
            <a:r>
              <a:rPr kumimoji="1" lang="en-US" altLang="ja-JP" sz="1050">
                <a:solidFill>
                  <a:schemeClr val="tx1"/>
                </a:solidFill>
                <a:latin typeface="Meiryo UI" panose="020B0604030504040204" pitchFamily="50" charset="-128"/>
                <a:ea typeface="Meiryo UI" panose="020B0604030504040204" pitchFamily="50" charset="-128"/>
              </a:rPr>
              <a:t>A</a:t>
            </a:r>
            <a:r>
              <a:rPr kumimoji="1" lang="ja-JP" altLang="en-US" sz="1050">
                <a:solidFill>
                  <a:schemeClr val="tx1"/>
                </a:solidFill>
                <a:latin typeface="Meiryo UI" panose="020B0604030504040204" pitchFamily="50" charset="-128"/>
                <a:ea typeface="Meiryo UI" panose="020B0604030504040204" pitchFamily="50" charset="-128"/>
              </a:rPr>
              <a:t>部署から投入、</a:t>
            </a:r>
            <a:r>
              <a:rPr kumimoji="1" lang="en-US" altLang="ja-JP" sz="1050">
                <a:solidFill>
                  <a:schemeClr val="tx1"/>
                </a:solidFill>
                <a:latin typeface="Meiryo UI" panose="020B0604030504040204" pitchFamily="50" charset="-128"/>
                <a:ea typeface="Meiryo UI" panose="020B0604030504040204" pitchFamily="50" charset="-128"/>
              </a:rPr>
              <a:t>70</a:t>
            </a:r>
            <a:r>
              <a:rPr kumimoji="1" lang="ja-JP" altLang="en-US" sz="1050">
                <a:solidFill>
                  <a:schemeClr val="tx1"/>
                </a:solidFill>
                <a:latin typeface="Meiryo UI" panose="020B0604030504040204" pitchFamily="50" charset="-128"/>
                <a:ea typeface="Meiryo UI" panose="020B0604030504040204" pitchFamily="50" charset="-128"/>
              </a:rPr>
              <a:t>％は新規で雇用予定</a:t>
            </a:r>
            <a:endParaRPr kumimoji="1" lang="en-US" altLang="ja-JP" sz="1050">
              <a:solidFill>
                <a:schemeClr val="tx1"/>
              </a:solidFill>
              <a:latin typeface="Meiryo UI" panose="020B0604030504040204" pitchFamily="50" charset="-128"/>
              <a:ea typeface="Meiryo UI" panose="020B0604030504040204" pitchFamily="50" charset="-128"/>
            </a:endParaRPr>
          </a:p>
          <a:p>
            <a:pPr marL="177800" lvl="1" indent="-171450" defTabSz="742950">
              <a:buFont typeface="Arial" panose="020B0604020202020204" pitchFamily="34" charset="0"/>
              <a:buChar char="•"/>
            </a:pPr>
            <a:r>
              <a:rPr kumimoji="1" lang="ja-JP" altLang="en-US" sz="1050">
                <a:solidFill>
                  <a:schemeClr val="tx1"/>
                </a:solidFill>
                <a:latin typeface="Meiryo UI" panose="020B0604030504040204" pitchFamily="50" charset="-128"/>
                <a:ea typeface="Meiryo UI" panose="020B0604030504040204" pitchFamily="50" charset="-128"/>
              </a:rPr>
              <a:t>教育制度を導入予定</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882453ED-46AE-ABCB-4D8C-CC13D4BC9BE8}"/>
              </a:ext>
            </a:extLst>
          </p:cNvPr>
          <p:cNvSpPr/>
          <p:nvPr/>
        </p:nvSpPr>
        <p:spPr>
          <a:xfrm>
            <a:off x="1504907" y="2672573"/>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01505244-33D3-25D8-4377-D5B6B9FF032E}"/>
              </a:ext>
            </a:extLst>
          </p:cNvPr>
          <p:cNvSpPr/>
          <p:nvPr/>
        </p:nvSpPr>
        <p:spPr>
          <a:xfrm>
            <a:off x="1504907" y="3490671"/>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5B68CA91-6698-C315-ACAD-717E2D98E6EB}"/>
              </a:ext>
            </a:extLst>
          </p:cNvPr>
          <p:cNvSpPr/>
          <p:nvPr/>
        </p:nvSpPr>
        <p:spPr>
          <a:xfrm>
            <a:off x="1504907" y="4308771"/>
            <a:ext cx="7347739" cy="685682"/>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177800" lvl="1" indent="-171450" defTabSz="7429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endParaRPr kumimoji="1" lang="ja-JP" altLang="en-US" sz="1050">
              <a:solidFill>
                <a:schemeClr val="tx1"/>
              </a:solidFill>
              <a:latin typeface="Meiryo UI" panose="020B0604030504040204" pitchFamily="50" charset="-128"/>
              <a:ea typeface="Meiryo UI" panose="020B0604030504040204" pitchFamily="50" charset="-128"/>
            </a:endParaRPr>
          </a:p>
        </p:txBody>
      </p:sp>
      <p:sp>
        <p:nvSpPr>
          <p:cNvPr id="22" name="スライド番号プレースホルダー 21">
            <a:extLst>
              <a:ext uri="{FF2B5EF4-FFF2-40B4-BE49-F238E27FC236}">
                <a16:creationId xmlns:a16="http://schemas.microsoft.com/office/drawing/2014/main" id="{10F945FE-8D00-1841-3203-A9143B225014}"/>
              </a:ext>
            </a:extLst>
          </p:cNvPr>
          <p:cNvSpPr>
            <a:spLocks noGrp="1"/>
          </p:cNvSpPr>
          <p:nvPr>
            <p:ph type="sldNum" sz="quarter" idx="12"/>
          </p:nvPr>
        </p:nvSpPr>
        <p:spPr/>
        <p:txBody>
          <a:bodyPr/>
          <a:lstStyle/>
          <a:p>
            <a:fld id="{70AD163A-2AD1-4CCD-B429-51A5FDE21725}" type="slidenum">
              <a:rPr kumimoji="1" lang="ja-JP" altLang="en-US" smtClean="0"/>
              <a:t>34</a:t>
            </a:fld>
            <a:endParaRPr kumimoji="1" lang="ja-JP" altLang="en-US"/>
          </a:p>
        </p:txBody>
      </p:sp>
      <p:sp>
        <p:nvSpPr>
          <p:cNvPr id="23" name="四角形: 1 つの角を切り取る 22">
            <a:extLst>
              <a:ext uri="{FF2B5EF4-FFF2-40B4-BE49-F238E27FC236}">
                <a16:creationId xmlns:a16="http://schemas.microsoft.com/office/drawing/2014/main" id="{E4991602-BDE3-45C6-8403-4C738B087ABF}"/>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経営力　ア</a:t>
            </a:r>
            <a:r>
              <a:rPr kumimoji="1" lang="ja-JP" altLang="en-US" sz="800" b="1">
                <a:solidFill>
                  <a:schemeClr val="tx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イ ウ エ　</a:t>
            </a:r>
            <a:endParaRPr kumimoji="1" lang="ja-JP" altLang="en-US" sz="800">
              <a:solidFill>
                <a:schemeClr val="bg1"/>
              </a:solidFill>
            </a:endParaRPr>
          </a:p>
        </p:txBody>
      </p:sp>
      <p:sp>
        <p:nvSpPr>
          <p:cNvPr id="25" name="四角形: 1 つの角を切り取る 24">
            <a:extLst>
              <a:ext uri="{FF2B5EF4-FFF2-40B4-BE49-F238E27FC236}">
                <a16:creationId xmlns:a16="http://schemas.microsoft.com/office/drawing/2014/main" id="{67D2064E-82C5-1BED-8ECE-DD5FBD627713}"/>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bg1"/>
                </a:solidFill>
                <a:latin typeface="Meiryo UI" panose="020B0604030504040204" pitchFamily="50" charset="-128"/>
                <a:ea typeface="Meiryo UI" panose="020B0604030504040204" pitchFamily="50" charset="-128"/>
              </a:rPr>
              <a:t>波及効果　ア</a:t>
            </a:r>
            <a:r>
              <a:rPr kumimoji="1" lang="en-US" altLang="ja-JP" sz="800" b="1">
                <a:solidFill>
                  <a:schemeClr val="bg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イ ウ</a:t>
            </a:r>
            <a:r>
              <a:rPr kumimoji="1" lang="en-US" altLang="ja-JP" sz="800" b="1">
                <a:solidFill>
                  <a:schemeClr val="bg1"/>
                </a:solidFill>
                <a:latin typeface="Meiryo UI" panose="020B0604030504040204" pitchFamily="50" charset="-128"/>
                <a:ea typeface="Meiryo UI" panose="020B0604030504040204" pitchFamily="50" charset="-128"/>
              </a:rPr>
              <a:t> </a:t>
            </a:r>
            <a:r>
              <a:rPr kumimoji="1" lang="ja-JP" altLang="en-US" sz="800" b="1">
                <a:solidFill>
                  <a:schemeClr val="bg1"/>
                </a:solidFill>
                <a:latin typeface="Meiryo UI" panose="020B0604030504040204" pitchFamily="50" charset="-128"/>
                <a:ea typeface="Meiryo UI" panose="020B0604030504040204" pitchFamily="50" charset="-128"/>
              </a:rPr>
              <a:t>　</a:t>
            </a:r>
            <a:endParaRPr kumimoji="1" lang="ja-JP" altLang="en-US" sz="800">
              <a:solidFill>
                <a:schemeClr val="bg1"/>
              </a:solidFill>
            </a:endParaRPr>
          </a:p>
        </p:txBody>
      </p:sp>
      <p:sp>
        <p:nvSpPr>
          <p:cNvPr id="26" name="四角形: 1 つの角を切り取る 25">
            <a:extLst>
              <a:ext uri="{FF2B5EF4-FFF2-40B4-BE49-F238E27FC236}">
                <a16:creationId xmlns:a16="http://schemas.microsoft.com/office/drawing/2014/main" id="{756B1E21-115C-2307-001C-787854B26D02}"/>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a:solidFill>
                  <a:schemeClr val="tx1"/>
                </a:solidFill>
                <a:latin typeface="Meiryo UI" panose="020B0604030504040204" pitchFamily="50" charset="-128"/>
                <a:ea typeface="Meiryo UI" panose="020B0604030504040204" pitchFamily="50" charset="-128"/>
              </a:rPr>
              <a:t>実現可能性　ア </a:t>
            </a:r>
            <a:r>
              <a:rPr kumimoji="1" lang="ja-JP" altLang="en-US" sz="800" b="1">
                <a:solidFill>
                  <a:schemeClr val="bg1"/>
                </a:solidFill>
                <a:latin typeface="Meiryo UI" panose="020B0604030504040204" pitchFamily="50" charset="-128"/>
                <a:ea typeface="Meiryo UI" panose="020B0604030504040204" pitchFamily="50" charset="-128"/>
              </a:rPr>
              <a:t>イ ウ</a:t>
            </a:r>
            <a:endParaRPr kumimoji="1" lang="ja-JP" altLang="en-US" sz="800">
              <a:solidFill>
                <a:schemeClr val="bg1"/>
              </a:solidFill>
            </a:endParaRPr>
          </a:p>
        </p:txBody>
      </p:sp>
    </p:spTree>
    <p:extLst>
      <p:ext uri="{BB962C8B-B14F-4D97-AF65-F5344CB8AC3E}">
        <p14:creationId xmlns:p14="http://schemas.microsoft.com/office/powerpoint/2010/main" val="11893203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29C996EE-570E-85C5-EA61-9EB8FDFF671B}"/>
              </a:ext>
            </a:extLst>
          </p:cNvPr>
          <p:cNvPicPr>
            <a:picLocks noChangeAspect="1"/>
          </p:cNvPicPr>
          <p:nvPr/>
        </p:nvPicPr>
        <p:blipFill>
          <a:blip r:embed="rId2"/>
          <a:stretch>
            <a:fillRect/>
          </a:stretch>
        </p:blipFill>
        <p:spPr>
          <a:xfrm>
            <a:off x="277152" y="1691664"/>
            <a:ext cx="5628715" cy="2950821"/>
          </a:xfrm>
          <a:prstGeom prst="rect">
            <a:avLst/>
          </a:prstGeom>
          <a:ln>
            <a:noFill/>
          </a:ln>
          <a:effectLst>
            <a:outerShdw blurRad="50800" dist="38100" dir="2700000" algn="tl" rotWithShape="0">
              <a:prstClr val="black">
                <a:alpha val="40000"/>
              </a:prstClr>
            </a:outerShdw>
          </a:effectLst>
        </p:spPr>
      </p:pic>
      <p:pic>
        <p:nvPicPr>
          <p:cNvPr id="3" name="図 2">
            <a:extLst>
              <a:ext uri="{FF2B5EF4-FFF2-40B4-BE49-F238E27FC236}">
                <a16:creationId xmlns:a16="http://schemas.microsoft.com/office/drawing/2014/main" id="{344A40FE-D55C-90BE-D70A-70C68D02E378}"/>
              </a:ext>
            </a:extLst>
          </p:cNvPr>
          <p:cNvPicPr>
            <a:picLocks noChangeAspect="1"/>
          </p:cNvPicPr>
          <p:nvPr/>
        </p:nvPicPr>
        <p:blipFill>
          <a:blip r:embed="rId3"/>
          <a:stretch>
            <a:fillRect/>
          </a:stretch>
        </p:blipFill>
        <p:spPr>
          <a:xfrm>
            <a:off x="4872990" y="3734885"/>
            <a:ext cx="4118610" cy="2422075"/>
          </a:xfrm>
          <a:prstGeom prst="rect">
            <a:avLst/>
          </a:prstGeom>
          <a:solidFill>
            <a:schemeClr val="accent1">
              <a:lumMod val="20000"/>
              <a:lumOff val="80000"/>
            </a:schemeClr>
          </a:solidFill>
        </p:spPr>
      </p:pic>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42563"/>
            <a:ext cx="4734380" cy="249718"/>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実現可能性</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イ</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／財務状況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5" name="正方形/長方形 4">
            <a:extLst>
              <a:ext uri="{FF2B5EF4-FFF2-40B4-BE49-F238E27FC236}">
                <a16:creationId xmlns:a16="http://schemas.microsoft.com/office/drawing/2014/main" id="{7E5507DF-9C21-81E1-6B5E-C7EEABF17252}"/>
              </a:ext>
            </a:extLst>
          </p:cNvPr>
          <p:cNvSpPr/>
          <p:nvPr/>
        </p:nvSpPr>
        <p:spPr>
          <a:xfrm rot="1252812">
            <a:off x="2021145" y="2957485"/>
            <a:ext cx="2140728" cy="419177"/>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p>
            <a:pPr algn="ctr" eaLnBrk="0" fontAlgn="base" hangingPunct="0">
              <a:spcBef>
                <a:spcPct val="0"/>
              </a:spcBef>
              <a:spcAft>
                <a:spcPct val="0"/>
              </a:spcAft>
            </a:pPr>
            <a:r>
              <a:rPr kumimoji="1" lang="ja-JP" altLang="en-US" sz="2800" b="1" dirty="0">
                <a:solidFill>
                  <a:schemeClr val="bg1">
                    <a:lumMod val="50000"/>
                    <a:alpha val="70000"/>
                  </a:schemeClr>
                </a:solidFill>
                <a:latin typeface="Century Gothic" panose="020B0502020202020204" pitchFamily="34" charset="0"/>
                <a:ea typeface="Meiryo UI" panose="020B0604030504040204" pitchFamily="50" charset="-128"/>
                <a:cs typeface="Meiryo UI" panose="020B0604030504040204" pitchFamily="50" charset="-128"/>
              </a:rPr>
              <a:t>サンプル</a:t>
            </a:r>
          </a:p>
        </p:txBody>
      </p:sp>
      <p:sp>
        <p:nvSpPr>
          <p:cNvPr id="7" name="スライド番号プレースホルダー 6">
            <a:extLst>
              <a:ext uri="{FF2B5EF4-FFF2-40B4-BE49-F238E27FC236}">
                <a16:creationId xmlns:a16="http://schemas.microsoft.com/office/drawing/2014/main" id="{11F45BD2-55C0-8046-1856-969DDF820BBA}"/>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35</a:t>
            </a:fld>
            <a:endParaRPr kumimoji="1" lang="ja-JP" altLang="en-US" dirty="0"/>
          </a:p>
        </p:txBody>
      </p:sp>
      <p:sp>
        <p:nvSpPr>
          <p:cNvPr id="8" name="四角形: 1 つの角を切り取る 7">
            <a:extLst>
              <a:ext uri="{FF2B5EF4-FFF2-40B4-BE49-F238E27FC236}">
                <a16:creationId xmlns:a16="http://schemas.microsoft.com/office/drawing/2014/main" id="{CB8CB092-C090-9233-C72D-64657543264A}"/>
              </a:ext>
            </a:extLst>
          </p:cNvPr>
          <p:cNvSpPr/>
          <p:nvPr/>
        </p:nvSpPr>
        <p:spPr>
          <a:xfrm>
            <a:off x="3742"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経営力　ア</a:t>
            </a:r>
            <a:r>
              <a:rPr kumimoji="1" lang="ja-JP" altLang="en-US" sz="800" b="1" dirty="0">
                <a:solidFill>
                  <a:schemeClr val="tx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10" name="四角形: 1 つの角を切り取る 9">
            <a:extLst>
              <a:ext uri="{FF2B5EF4-FFF2-40B4-BE49-F238E27FC236}">
                <a16:creationId xmlns:a16="http://schemas.microsoft.com/office/drawing/2014/main" id="{2706B0F9-F1E6-3BDC-F851-9DEB24C88577}"/>
              </a:ext>
            </a:extLst>
          </p:cNvPr>
          <p:cNvSpPr/>
          <p:nvPr/>
        </p:nvSpPr>
        <p:spPr>
          <a:xfrm>
            <a:off x="2316593" y="-621"/>
            <a:ext cx="2160000" cy="191121"/>
          </a:xfrm>
          <a:prstGeom prst="snip1Rect">
            <a:avLst>
              <a:gd name="adj" fmla="val 50000"/>
            </a:avLst>
          </a:prstGeom>
          <a:solidFill>
            <a:schemeClr val="accent3">
              <a:lumMod val="60000"/>
              <a:lumOff val="4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イ ウ</a:t>
            </a:r>
            <a:r>
              <a:rPr kumimoji="1" lang="en-US" altLang="ja-JP" sz="800" b="1" dirty="0">
                <a:solidFill>
                  <a:schemeClr val="bg1"/>
                </a:solidFill>
                <a:latin typeface="Meiryo UI" panose="020B0604030504040204" pitchFamily="50" charset="-128"/>
                <a:ea typeface="Meiryo UI" panose="020B0604030504040204" pitchFamily="50" charset="-128"/>
              </a:rPr>
              <a:t> </a:t>
            </a:r>
            <a:r>
              <a:rPr kumimoji="1" lang="ja-JP" altLang="en-US" sz="800" b="1" dirty="0">
                <a:solidFill>
                  <a:schemeClr val="bg1"/>
                </a:solidFill>
                <a:latin typeface="Meiryo UI" panose="020B0604030504040204" pitchFamily="50" charset="-128"/>
                <a:ea typeface="Meiryo UI" panose="020B0604030504040204" pitchFamily="50" charset="-128"/>
              </a:rPr>
              <a:t>　</a:t>
            </a:r>
            <a:endParaRPr kumimoji="1" lang="ja-JP" altLang="en-US" sz="800" dirty="0">
              <a:solidFill>
                <a:schemeClr val="bg1"/>
              </a:solidFill>
            </a:endParaRPr>
          </a:p>
        </p:txBody>
      </p:sp>
      <p:sp>
        <p:nvSpPr>
          <p:cNvPr id="12" name="四角形: 1 つの角を切り取る 11">
            <a:extLst>
              <a:ext uri="{FF2B5EF4-FFF2-40B4-BE49-F238E27FC236}">
                <a16:creationId xmlns:a16="http://schemas.microsoft.com/office/drawing/2014/main" id="{89CCE223-D742-F5C1-34EF-7D9921BAE2BA}"/>
              </a:ext>
            </a:extLst>
          </p:cNvPr>
          <p:cNvSpPr/>
          <p:nvPr/>
        </p:nvSpPr>
        <p:spPr>
          <a:xfrm>
            <a:off x="4629444" y="-621"/>
            <a:ext cx="2380956"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実現可能性　</a:t>
            </a:r>
            <a:r>
              <a:rPr kumimoji="1" lang="ja-JP" altLang="en-US" sz="800" b="1" dirty="0">
                <a:solidFill>
                  <a:schemeClr val="bg1"/>
                </a:solidFill>
                <a:latin typeface="Meiryo UI" panose="020B0604030504040204" pitchFamily="50" charset="-128"/>
                <a:ea typeface="Meiryo UI" panose="020B0604030504040204" pitchFamily="50" charset="-128"/>
              </a:rPr>
              <a:t>ア </a:t>
            </a:r>
            <a:r>
              <a:rPr kumimoji="1" lang="ja-JP" altLang="en-US" sz="800" b="1" dirty="0">
                <a:solidFill>
                  <a:schemeClr val="tx1"/>
                </a:solidFill>
                <a:latin typeface="Meiryo UI" panose="020B0604030504040204" pitchFamily="50" charset="-128"/>
                <a:ea typeface="Meiryo UI" panose="020B0604030504040204" pitchFamily="50" charset="-128"/>
              </a:rPr>
              <a:t>イ</a:t>
            </a:r>
            <a:r>
              <a:rPr kumimoji="1" lang="ja-JP" altLang="en-US" sz="800" b="1" dirty="0">
                <a:solidFill>
                  <a:schemeClr val="bg1"/>
                </a:solidFill>
                <a:latin typeface="Meiryo UI" panose="020B0604030504040204" pitchFamily="50" charset="-128"/>
                <a:ea typeface="Meiryo UI" panose="020B0604030504040204" pitchFamily="50" charset="-128"/>
              </a:rPr>
              <a:t> ウ</a:t>
            </a:r>
            <a:endParaRPr kumimoji="1" lang="ja-JP" altLang="en-US" sz="800" dirty="0">
              <a:solidFill>
                <a:schemeClr val="bg1"/>
              </a:solidFill>
            </a:endParaRPr>
          </a:p>
        </p:txBody>
      </p:sp>
    </p:spTree>
    <p:extLst>
      <p:ext uri="{BB962C8B-B14F-4D97-AF65-F5344CB8AC3E}">
        <p14:creationId xmlns:p14="http://schemas.microsoft.com/office/powerpoint/2010/main" val="249096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1ABBDC8-4E8F-2598-F38F-7EF65C8137C9}"/>
              </a:ext>
            </a:extLst>
          </p:cNvPr>
          <p:cNvSpPr>
            <a:spLocks noGrp="1"/>
          </p:cNvSpPr>
          <p:nvPr>
            <p:ph type="sldNum" sz="quarter" idx="12"/>
          </p:nvPr>
        </p:nvSpPr>
        <p:spPr/>
        <p:txBody>
          <a:bodyPr/>
          <a:lstStyle/>
          <a:p>
            <a:fld id="{70AD163A-2AD1-4CCD-B429-51A5FDE21725}" type="slidenum">
              <a:rPr kumimoji="1" lang="ja-JP" altLang="en-US" smtClean="0"/>
              <a:t>36</a:t>
            </a:fld>
            <a:endParaRPr kumimoji="1" lang="ja-JP" altLang="en-US"/>
          </a:p>
        </p:txBody>
      </p:sp>
    </p:spTree>
    <p:extLst>
      <p:ext uri="{BB962C8B-B14F-4D97-AF65-F5344CB8AC3E}">
        <p14:creationId xmlns:p14="http://schemas.microsoft.com/office/powerpoint/2010/main" val="1209543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p:cNvGrpSpPr/>
        <p:nvPr/>
      </p:nvGrpSpPr>
      <p:grpSpPr>
        <a:xfrm>
          <a:off x="0" y="0"/>
          <a:ext cx="0" cy="0"/>
          <a:chOff x="0" y="0"/>
          <a:chExt cx="0" cy="0"/>
        </a:xfrm>
      </p:grpSpPr>
      <p:sp>
        <p:nvSpPr>
          <p:cNvPr id="8" name="Title 6">
            <a:extLst>
              <a:ext uri="{FF2B5EF4-FFF2-40B4-BE49-F238E27FC236}">
                <a16:creationId xmlns:a16="http://schemas.microsoft.com/office/drawing/2014/main" id="{2282A81C-3AE1-39F8-4C3C-788401D5B533}"/>
              </a:ext>
            </a:extLst>
          </p:cNvPr>
          <p:cNvSpPr txBox="1">
            <a:spLocks/>
          </p:cNvSpPr>
          <p:nvPr/>
        </p:nvSpPr>
        <p:spPr>
          <a:xfrm>
            <a:off x="1614144" y="293717"/>
            <a:ext cx="5915712" cy="61412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①経営力について</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／売上高</a:t>
            </a:r>
            <a:r>
              <a:rPr kumimoji="1" lang="en-US" altLang="ja-JP" sz="1400" dirty="0">
                <a:solidFill>
                  <a:schemeClr val="tx2"/>
                </a:solidFill>
                <a:latin typeface="Meiryo UI" panose="020B0604030504040204" pitchFamily="50" charset="-128"/>
                <a:ea typeface="Meiryo UI" panose="020B0604030504040204" pitchFamily="50" charset="-128"/>
              </a:rPr>
              <a:t>100</a:t>
            </a:r>
            <a:r>
              <a:rPr kumimoji="1" lang="ja-JP" altLang="en-US" sz="1400" dirty="0">
                <a:solidFill>
                  <a:schemeClr val="tx2"/>
                </a:solidFill>
                <a:latin typeface="Meiryo UI" panose="020B0604030504040204" pitchFamily="50" charset="-128"/>
                <a:ea typeface="Meiryo UI" panose="020B0604030504040204" pitchFamily="50" charset="-128"/>
              </a:rPr>
              <a:t>億円ビジョン</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a:t>
            </a:r>
            <a:r>
              <a:rPr kumimoji="1" lang="en-US" altLang="ja-JP" sz="1400" dirty="0">
                <a:solidFill>
                  <a:schemeClr val="tx2"/>
                </a:solidFill>
                <a:latin typeface="Meiryo UI" panose="020B0604030504040204" pitchFamily="50" charset="-128"/>
                <a:ea typeface="Meiryo UI" panose="020B0604030504040204" pitchFamily="50" charset="-128"/>
              </a:rPr>
              <a:t>100</a:t>
            </a:r>
            <a:r>
              <a:rPr kumimoji="1" lang="ja-JP" altLang="en-US" sz="1400" dirty="0">
                <a:solidFill>
                  <a:schemeClr val="tx2"/>
                </a:solidFill>
                <a:latin typeface="Meiryo UI" panose="020B0604030504040204" pitchFamily="50" charset="-128"/>
                <a:ea typeface="Meiryo UI" panose="020B0604030504040204" pitchFamily="50" charset="-128"/>
              </a:rPr>
              <a:t>億宣言</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／補助事業の概要</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／売上高成長率</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／付加価値増加率</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／投資の規模</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イ</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／外部環境</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イ</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／内部環境</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lang="ja-JP" altLang="en-US" sz="1400" dirty="0">
                <a:solidFill>
                  <a:schemeClr val="tx2"/>
                </a:solidFill>
                <a:latin typeface="Meiryo UI" panose="020B0604030504040204" pitchFamily="50" charset="-128"/>
                <a:ea typeface="Meiryo UI" panose="020B0604030504040204" pitchFamily="50" charset="-128"/>
                <a:cs typeface="+mn-cs"/>
              </a:rPr>
              <a:t>経営力</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イ</a:t>
            </a:r>
            <a:r>
              <a:rPr lang="en-US" altLang="ja-JP" sz="1400" dirty="0">
                <a:solidFill>
                  <a:schemeClr val="tx2"/>
                </a:solidFill>
                <a:latin typeface="Meiryo UI" panose="020B0604030504040204" pitchFamily="50" charset="-128"/>
                <a:ea typeface="Meiryo UI" panose="020B0604030504040204" pitchFamily="50" charset="-128"/>
                <a:cs typeface="+mn-cs"/>
              </a:rPr>
              <a:t>)</a:t>
            </a:r>
            <a:r>
              <a:rPr lang="ja-JP" altLang="en-US" sz="1400" dirty="0">
                <a:solidFill>
                  <a:schemeClr val="tx2"/>
                </a:solidFill>
                <a:latin typeface="Meiryo UI" panose="020B0604030504040204" pitchFamily="50" charset="-128"/>
                <a:ea typeface="Meiryo UI" panose="020B0604030504040204" pitchFamily="50" charset="-128"/>
                <a:cs typeface="+mn-cs"/>
              </a:rPr>
              <a:t>／外部環境、内部環境を踏まえた差別化戦略</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ウ</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／管理体制</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経営力</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エ</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／コンソーシアム</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②波及効果について</a:t>
            </a:r>
            <a:endParaRPr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波及効果</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／賃上げ計画</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波及効果</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イ</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／参加企業や地域企業への波及効果</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波及効果</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ウ</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a:t>
            </a:r>
            <a:r>
              <a:rPr lang="ja-JP" altLang="en-US" sz="1400" dirty="0">
                <a:solidFill>
                  <a:schemeClr val="tx2"/>
                </a:solidFill>
                <a:latin typeface="Meiryo UI" panose="020B0604030504040204" pitchFamily="50" charset="-128"/>
                <a:ea typeface="Meiryo UI" panose="020B0604030504040204" pitchFamily="50" charset="-128"/>
                <a:cs typeface="+mn-cs"/>
              </a:rPr>
              <a:t>地域のモデル企業</a:t>
            </a:r>
            <a:endParaRPr lang="en-US" altLang="ja-JP" sz="1400" b="1" dirty="0">
              <a:solidFill>
                <a:schemeClr val="tx2"/>
              </a:solidFill>
              <a:latin typeface="Meiryo UI" panose="020B0604030504040204" pitchFamily="50" charset="-128"/>
              <a:ea typeface="Meiryo UI" panose="020B0604030504040204" pitchFamily="50" charset="-128"/>
            </a:endParaRPr>
          </a:p>
          <a:p>
            <a:pPr>
              <a:spcBef>
                <a:spcPts val="600"/>
              </a:spcBef>
            </a:pPr>
            <a:r>
              <a:rPr kumimoji="1" lang="ja-JP" altLang="en-US" sz="1400" b="1" dirty="0">
                <a:solidFill>
                  <a:schemeClr val="tx2"/>
                </a:solidFill>
                <a:latin typeface="Meiryo UI" panose="020B0604030504040204" pitchFamily="50" charset="-128"/>
                <a:ea typeface="Meiryo UI" panose="020B0604030504040204" pitchFamily="50" charset="-128"/>
              </a:rPr>
              <a:t>③実現可能性について</a:t>
            </a:r>
            <a:endParaRPr kumimoji="1" lang="en-US" altLang="ja-JP" sz="1400" b="1"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／実施体制</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／スケジュール</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ア</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／実施上の課題</a:t>
            </a:r>
            <a:endParaRPr kumimoji="1" lang="en-US" altLang="ja-JP" sz="1400" dirty="0">
              <a:solidFill>
                <a:schemeClr val="tx2"/>
              </a:solidFill>
              <a:latin typeface="Meiryo UI" panose="020B0604030504040204" pitchFamily="50" charset="-128"/>
              <a:ea typeface="Meiryo UI" panose="020B0604030504040204" pitchFamily="50" charset="-128"/>
            </a:endParaRPr>
          </a:p>
          <a:p>
            <a:pPr lvl="1">
              <a:spcBef>
                <a:spcPts val="163"/>
              </a:spcBef>
            </a:pPr>
            <a:r>
              <a:rPr kumimoji="1" lang="ja-JP" altLang="en-US" sz="1400" dirty="0">
                <a:solidFill>
                  <a:schemeClr val="tx2"/>
                </a:solidFill>
                <a:latin typeface="Meiryo UI" panose="020B0604030504040204" pitchFamily="50" charset="-128"/>
                <a:ea typeface="Meiryo UI" panose="020B0604030504040204" pitchFamily="50" charset="-128"/>
              </a:rPr>
              <a:t>実現可能性</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イ</a:t>
            </a:r>
            <a:r>
              <a:rPr kumimoji="1" lang="en-US" altLang="ja-JP" sz="1400" dirty="0">
                <a:solidFill>
                  <a:schemeClr val="tx2"/>
                </a:solidFill>
                <a:latin typeface="Meiryo UI" panose="020B0604030504040204" pitchFamily="50" charset="-128"/>
                <a:ea typeface="Meiryo UI" panose="020B0604030504040204" pitchFamily="50" charset="-128"/>
              </a:rPr>
              <a:t>)</a:t>
            </a:r>
            <a:r>
              <a:rPr kumimoji="1" lang="ja-JP" altLang="en-US" sz="1400" dirty="0">
                <a:solidFill>
                  <a:schemeClr val="tx2"/>
                </a:solidFill>
                <a:latin typeface="Meiryo UI" panose="020B0604030504040204" pitchFamily="50" charset="-128"/>
                <a:ea typeface="Meiryo UI" panose="020B0604030504040204" pitchFamily="50" charset="-128"/>
              </a:rPr>
              <a:t>／財務状況</a:t>
            </a:r>
            <a:endParaRPr kumimoji="1" lang="en-US" altLang="ja-JP" sz="1400" dirty="0">
              <a:solidFill>
                <a:schemeClr val="tx2"/>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D67CAB5B-5F2D-BF35-1543-B60BCACEAD3B}"/>
              </a:ext>
            </a:extLst>
          </p:cNvPr>
          <p:cNvSpPr/>
          <p:nvPr/>
        </p:nvSpPr>
        <p:spPr>
          <a:xfrm>
            <a:off x="0" y="4018"/>
            <a:ext cx="9144000" cy="579398"/>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r>
              <a:rPr kumimoji="1" lang="ja-JP" altLang="en-US" sz="1662" b="1" dirty="0">
                <a:solidFill>
                  <a:schemeClr val="tx1"/>
                </a:solidFill>
                <a:latin typeface="Meiryo UI" panose="020B0604030504040204" pitchFamily="50" charset="-128"/>
                <a:ea typeface="Meiryo UI" panose="020B0604030504040204" pitchFamily="50" charset="-128"/>
              </a:rPr>
              <a:t>目次</a:t>
            </a:r>
            <a:endParaRPr kumimoji="1" lang="en-US" altLang="ja-JP" sz="1662" b="1" dirty="0">
              <a:solidFill>
                <a:schemeClr val="tx1"/>
              </a:solidFill>
              <a:latin typeface="Meiryo UI" panose="020B0604030504040204" pitchFamily="50" charset="-128"/>
              <a:ea typeface="Meiryo UI" panose="020B0604030504040204" pitchFamily="50" charset="-128"/>
            </a:endParaRPr>
          </a:p>
        </p:txBody>
      </p:sp>
      <p:sp>
        <p:nvSpPr>
          <p:cNvPr id="3" name="スライド番号プレースホルダー 2">
            <a:extLst>
              <a:ext uri="{FF2B5EF4-FFF2-40B4-BE49-F238E27FC236}">
                <a16:creationId xmlns:a16="http://schemas.microsoft.com/office/drawing/2014/main" id="{6A9DDBE1-179C-F57B-6B7C-61FACD39D60F}"/>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3</a:t>
            </a:fld>
            <a:endParaRPr kumimoji="1" lang="ja-JP" altLang="en-US"/>
          </a:p>
        </p:txBody>
      </p:sp>
    </p:spTree>
    <p:extLst>
      <p:ext uri="{BB962C8B-B14F-4D97-AF65-F5344CB8AC3E}">
        <p14:creationId xmlns:p14="http://schemas.microsoft.com/office/powerpoint/2010/main" val="6356090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5ED4E4"/>
        </a:solidFill>
        <a:effectLst/>
      </p:bgPr>
    </p:bg>
    <p:spTree>
      <p:nvGrpSpPr>
        <p:cNvPr id="1" name="">
          <a:extLst>
            <a:ext uri="{FF2B5EF4-FFF2-40B4-BE49-F238E27FC236}">
              <a16:creationId xmlns:a16="http://schemas.microsoft.com/office/drawing/2014/main" id="{29B07798-D458-3AD8-0009-336E73CE57FB}"/>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BA6262E-8850-2BBF-4ED1-656CF74E0A9B}"/>
              </a:ext>
            </a:extLst>
          </p:cNvPr>
          <p:cNvSpPr txBox="1">
            <a:spLocks/>
          </p:cNvSpPr>
          <p:nvPr/>
        </p:nvSpPr>
        <p:spPr>
          <a:xfrm>
            <a:off x="1644866" y="2973388"/>
            <a:ext cx="5854267" cy="5733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3600" dirty="0">
                <a:solidFill>
                  <a:schemeClr val="tx2"/>
                </a:solidFill>
                <a:latin typeface="Meiryo UI" panose="020B0604030504040204" pitchFamily="50" charset="-128"/>
                <a:ea typeface="Meiryo UI" panose="020B0604030504040204" pitchFamily="50" charset="-128"/>
              </a:rPr>
              <a:t>①経営力について</a:t>
            </a:r>
          </a:p>
          <a:p>
            <a:pPr marL="0" indent="0">
              <a:buNone/>
            </a:pPr>
            <a:endParaRPr lang="en-US" altLang="ja-JP" sz="3600" dirty="0">
              <a:solidFill>
                <a:schemeClr val="tx2"/>
              </a:solidFill>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B692D891-9EC7-DFE0-286F-B6539F0DCCF7}"/>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4</a:t>
            </a:fld>
            <a:endParaRPr kumimoji="1" lang="ja-JP" altLang="en-US"/>
          </a:p>
        </p:txBody>
      </p:sp>
    </p:spTree>
    <p:extLst>
      <p:ext uri="{BB962C8B-B14F-4D97-AF65-F5344CB8AC3E}">
        <p14:creationId xmlns:p14="http://schemas.microsoft.com/office/powerpoint/2010/main" val="2784555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77A6206D-E68F-4828-50E6-52B9FA24E8B8}"/>
              </a:ext>
            </a:extLst>
          </p:cNvPr>
          <p:cNvSpPr/>
          <p:nvPr/>
        </p:nvSpPr>
        <p:spPr>
          <a:xfrm>
            <a:off x="163143" y="1743455"/>
            <a:ext cx="8828457" cy="4214669"/>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4" y="242563"/>
            <a:ext cx="2658045"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／売上高</a:t>
            </a:r>
            <a:r>
              <a:rPr lang="en-US" altLang="ja-JP" sz="1200" dirty="0">
                <a:solidFill>
                  <a:schemeClr val="tx2"/>
                </a:solidFill>
                <a:latin typeface="Meiryo UI" panose="020B0604030504040204" pitchFamily="50" charset="-128"/>
                <a:ea typeface="Meiryo UI" panose="020B0604030504040204" pitchFamily="50" charset="-128"/>
                <a:cs typeface="+mn-cs"/>
              </a:rPr>
              <a:t>100</a:t>
            </a:r>
            <a:r>
              <a:rPr lang="ja-JP" altLang="en-US" sz="1200" dirty="0">
                <a:solidFill>
                  <a:schemeClr val="tx2"/>
                </a:solidFill>
                <a:latin typeface="Meiryo UI" panose="020B0604030504040204" pitchFamily="50" charset="-128"/>
                <a:ea typeface="Meiryo UI" panose="020B0604030504040204" pitchFamily="50" charset="-128"/>
                <a:cs typeface="+mn-cs"/>
              </a:rPr>
              <a:t>億円ビジョン</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16" name="四角形: 1 つの角を切り取る 15">
            <a:extLst>
              <a:ext uri="{FF2B5EF4-FFF2-40B4-BE49-F238E27FC236}">
                <a16:creationId xmlns:a16="http://schemas.microsoft.com/office/drawing/2014/main" id="{1AA53C19-509D-1B55-B4EE-0EDBB107133D}"/>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20" name="四角形: 1 つの角を切り取る 19">
            <a:extLst>
              <a:ext uri="{FF2B5EF4-FFF2-40B4-BE49-F238E27FC236}">
                <a16:creationId xmlns:a16="http://schemas.microsoft.com/office/drawing/2014/main" id="{CAEBE01A-2C16-1C1C-D3BF-06902ADA2393}"/>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21" name="四角形: 1 つの角を切り取る 20">
            <a:extLst>
              <a:ext uri="{FF2B5EF4-FFF2-40B4-BE49-F238E27FC236}">
                <a16:creationId xmlns:a16="http://schemas.microsoft.com/office/drawing/2014/main" id="{6571BC3D-6302-BA0E-A0E9-6171D95BD52B}"/>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6" name="スライド番号プレースホルダー 5">
            <a:extLst>
              <a:ext uri="{FF2B5EF4-FFF2-40B4-BE49-F238E27FC236}">
                <a16:creationId xmlns:a16="http://schemas.microsoft.com/office/drawing/2014/main" id="{3077BD68-62A9-BC05-9EFC-FE055BD29B9C}"/>
              </a:ext>
            </a:extLst>
          </p:cNvPr>
          <p:cNvSpPr>
            <a:spLocks noGrp="1"/>
          </p:cNvSpPr>
          <p:nvPr>
            <p:ph type="sldNum" sz="quarter" idx="12"/>
          </p:nvPr>
        </p:nvSpPr>
        <p:spPr/>
        <p:txBody>
          <a:bodyPr/>
          <a:lstStyle/>
          <a:p>
            <a:fld id="{70AD163A-2AD1-4CCD-B429-51A5FDE21725}" type="slidenum">
              <a:rPr kumimoji="1" lang="ja-JP" altLang="en-US" smtClean="0"/>
              <a:t>5</a:t>
            </a:fld>
            <a:endParaRPr kumimoji="1" lang="ja-JP" altLang="en-US"/>
          </a:p>
        </p:txBody>
      </p:sp>
    </p:spTree>
    <p:extLst>
      <p:ext uri="{BB962C8B-B14F-4D97-AF65-F5344CB8AC3E}">
        <p14:creationId xmlns:p14="http://schemas.microsoft.com/office/powerpoint/2010/main" val="15256009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248E6-65EB-E669-D28F-72480DB8CE40}"/>
            </a:ext>
          </a:extLst>
        </p:cNvPr>
        <p:cNvGrpSpPr/>
        <p:nvPr/>
      </p:nvGrpSpPr>
      <p:grpSpPr>
        <a:xfrm>
          <a:off x="0" y="0"/>
          <a:ext cx="0" cy="0"/>
          <a:chOff x="0" y="0"/>
          <a:chExt cx="0" cy="0"/>
        </a:xfrm>
      </p:grpSpPr>
      <p:sp>
        <p:nvSpPr>
          <p:cNvPr id="2" name="正方形/長方形 1">
            <a:extLst>
              <a:ext uri="{FF2B5EF4-FFF2-40B4-BE49-F238E27FC236}">
                <a16:creationId xmlns:a16="http://schemas.microsoft.com/office/drawing/2014/main" id="{E6D4B9BA-1AC0-189C-551F-C7A56CCC9514}"/>
              </a:ext>
            </a:extLst>
          </p:cNvPr>
          <p:cNvSpPr/>
          <p:nvPr/>
        </p:nvSpPr>
        <p:spPr>
          <a:xfrm>
            <a:off x="161905" y="1671385"/>
            <a:ext cx="8828457" cy="4779579"/>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en-US" altLang="ja-JP" sz="1200" dirty="0">
                <a:solidFill>
                  <a:schemeClr val="tx1"/>
                </a:solidFill>
                <a:latin typeface="Meiryo UI" panose="020B0604030504040204" pitchFamily="50" charset="-128"/>
                <a:ea typeface="Meiryo UI" panose="020B0604030504040204" pitchFamily="50" charset="-128"/>
              </a:rPr>
              <a:t>100</a:t>
            </a:r>
            <a:r>
              <a:rPr kumimoji="1" lang="ja-JP" altLang="en-US" sz="1200" dirty="0">
                <a:solidFill>
                  <a:schemeClr val="tx1"/>
                </a:solidFill>
                <a:latin typeface="Meiryo UI" panose="020B0604030504040204" pitchFamily="50" charset="-128"/>
                <a:ea typeface="Meiryo UI" panose="020B0604030504040204" pitchFamily="50" charset="-128"/>
              </a:rPr>
              <a:t>億宣言</a:t>
            </a:r>
            <a:endParaRPr kumimoji="1" lang="en-US" altLang="ja-JP" sz="1200"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p:txBody>
      </p:sp>
      <p:sp>
        <p:nvSpPr>
          <p:cNvPr id="4" name="タイトル 3">
            <a:extLst>
              <a:ext uri="{FF2B5EF4-FFF2-40B4-BE49-F238E27FC236}">
                <a16:creationId xmlns:a16="http://schemas.microsoft.com/office/drawing/2014/main" id="{977F6713-88F1-D7AC-695F-D3CB52D88652}"/>
              </a:ext>
            </a:extLst>
          </p:cNvPr>
          <p:cNvSpPr txBox="1">
            <a:spLocks/>
          </p:cNvSpPr>
          <p:nvPr/>
        </p:nvSpPr>
        <p:spPr>
          <a:xfrm>
            <a:off x="511874" y="242563"/>
            <a:ext cx="2658045" cy="334047"/>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a:t>
            </a:r>
            <a:r>
              <a:rPr lang="en-US" altLang="ja-JP" sz="1200" dirty="0">
                <a:solidFill>
                  <a:schemeClr val="tx2"/>
                </a:solidFill>
                <a:latin typeface="Meiryo UI" panose="020B0604030504040204" pitchFamily="50" charset="-128"/>
                <a:ea typeface="Meiryo UI" panose="020B0604030504040204" pitchFamily="50" charset="-128"/>
                <a:cs typeface="+mn-cs"/>
              </a:rPr>
              <a:t>100</a:t>
            </a:r>
            <a:r>
              <a:rPr lang="ja-JP" altLang="en-US" sz="1200" dirty="0">
                <a:solidFill>
                  <a:schemeClr val="tx2"/>
                </a:solidFill>
                <a:latin typeface="Meiryo UI" panose="020B0604030504040204" pitchFamily="50" charset="-128"/>
                <a:ea typeface="Meiryo UI" panose="020B0604030504040204" pitchFamily="50" charset="-128"/>
                <a:cs typeface="+mn-cs"/>
              </a:rPr>
              <a:t>億宣言</a:t>
            </a:r>
          </a:p>
        </p:txBody>
      </p:sp>
      <p:sp>
        <p:nvSpPr>
          <p:cNvPr id="15" name="タイトル 3">
            <a:extLst>
              <a:ext uri="{FF2B5EF4-FFF2-40B4-BE49-F238E27FC236}">
                <a16:creationId xmlns:a16="http://schemas.microsoft.com/office/drawing/2014/main" id="{C13F30E5-863A-7FB8-37F2-E25A6B81BDE8}"/>
              </a:ext>
            </a:extLst>
          </p:cNvPr>
          <p:cNvSpPr txBox="1">
            <a:spLocks/>
          </p:cNvSpPr>
          <p:nvPr/>
        </p:nvSpPr>
        <p:spPr>
          <a:xfrm>
            <a:off x="511875" y="492281"/>
            <a:ext cx="8479725" cy="631669"/>
          </a:xfrm>
          <a:prstGeom prst="rect">
            <a:avLst/>
          </a:prstGeom>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16" name="四角形: 1 つの角を切り取る 15">
            <a:extLst>
              <a:ext uri="{FF2B5EF4-FFF2-40B4-BE49-F238E27FC236}">
                <a16:creationId xmlns:a16="http://schemas.microsoft.com/office/drawing/2014/main" id="{C75F7D1C-4D76-96ED-32E8-96A51B5C5770}"/>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20" name="四角形: 1 つの角を切り取る 19">
            <a:extLst>
              <a:ext uri="{FF2B5EF4-FFF2-40B4-BE49-F238E27FC236}">
                <a16:creationId xmlns:a16="http://schemas.microsoft.com/office/drawing/2014/main" id="{34AD13F8-E62F-1189-9764-7955469A26D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21" name="四角形: 1 つの角を切り取る 20">
            <a:extLst>
              <a:ext uri="{FF2B5EF4-FFF2-40B4-BE49-F238E27FC236}">
                <a16:creationId xmlns:a16="http://schemas.microsoft.com/office/drawing/2014/main" id="{551AC9F8-31D1-4302-0494-4A094D98947E}"/>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
        <p:nvSpPr>
          <p:cNvPr id="6" name="スライド番号プレースホルダー 5">
            <a:extLst>
              <a:ext uri="{FF2B5EF4-FFF2-40B4-BE49-F238E27FC236}">
                <a16:creationId xmlns:a16="http://schemas.microsoft.com/office/drawing/2014/main" id="{288D17BD-691D-5CC3-A446-8BC67F6F964E}"/>
              </a:ext>
            </a:extLst>
          </p:cNvPr>
          <p:cNvSpPr>
            <a:spLocks noGrp="1"/>
          </p:cNvSpPr>
          <p:nvPr>
            <p:ph type="sldNum" sz="quarter" idx="12"/>
          </p:nvPr>
        </p:nvSpPr>
        <p:spPr>
          <a:xfrm>
            <a:off x="7086600" y="6492875"/>
            <a:ext cx="2057400" cy="365125"/>
          </a:xfrm>
        </p:spPr>
        <p:txBody>
          <a:bodyPr/>
          <a:lstStyle/>
          <a:p>
            <a:fld id="{70AD163A-2AD1-4CCD-B429-51A5FDE21725}" type="slidenum">
              <a:rPr kumimoji="1" lang="ja-JP" altLang="en-US" smtClean="0"/>
              <a:t>6</a:t>
            </a:fld>
            <a:endParaRPr kumimoji="1" lang="ja-JP" altLang="en-US" dirty="0"/>
          </a:p>
        </p:txBody>
      </p:sp>
      <p:pic>
        <p:nvPicPr>
          <p:cNvPr id="12" name="図 11">
            <a:extLst>
              <a:ext uri="{FF2B5EF4-FFF2-40B4-BE49-F238E27FC236}">
                <a16:creationId xmlns:a16="http://schemas.microsoft.com/office/drawing/2014/main" id="{6A13DD46-95B0-D09C-19CE-0D11D9DC3A9D}"/>
              </a:ext>
            </a:extLst>
          </p:cNvPr>
          <p:cNvPicPr>
            <a:picLocks noChangeAspect="1"/>
          </p:cNvPicPr>
          <p:nvPr/>
        </p:nvPicPr>
        <p:blipFill>
          <a:blip r:embed="rId2"/>
          <a:stretch>
            <a:fillRect/>
          </a:stretch>
        </p:blipFill>
        <p:spPr>
          <a:xfrm>
            <a:off x="511874" y="1934932"/>
            <a:ext cx="5679968" cy="3195867"/>
          </a:xfrm>
          <a:prstGeom prst="rect">
            <a:avLst/>
          </a:prstGeom>
          <a:solidFill>
            <a:schemeClr val="bg1"/>
          </a:solidFill>
        </p:spPr>
      </p:pic>
      <p:sp>
        <p:nvSpPr>
          <p:cNvPr id="9" name="正方形/長方形 8">
            <a:extLst>
              <a:ext uri="{FF2B5EF4-FFF2-40B4-BE49-F238E27FC236}">
                <a16:creationId xmlns:a16="http://schemas.microsoft.com/office/drawing/2014/main" id="{375374C7-A670-CA58-78D1-070AEC4F3F3D}"/>
              </a:ext>
            </a:extLst>
          </p:cNvPr>
          <p:cNvSpPr/>
          <p:nvPr/>
        </p:nvSpPr>
        <p:spPr>
          <a:xfrm rot="1252812">
            <a:off x="1925961" y="3105747"/>
            <a:ext cx="2941265" cy="575930"/>
          </a:xfrm>
          <a:prstGeom prst="rect">
            <a:avLst/>
          </a:prstGeom>
          <a:solidFill>
            <a:srgbClr val="FFFF00">
              <a:alpha val="50196"/>
            </a:srgbClr>
          </a:solidFill>
          <a:ln w="12700" cap="flat" cmpd="sng" algn="ctr">
            <a:noFill/>
            <a:prstDash val="solid"/>
            <a:round/>
            <a:headEnd type="none" w="med" len="med"/>
            <a:tailEnd type="none" w="med" len="med"/>
          </a:ln>
        </p:spPr>
        <p:txBody>
          <a:bodyPr vert="horz" wrap="none" lIns="36000" tIns="72000" rIns="36000" bIns="72000" numCol="1" rtlCol="0" anchor="ctr" anchorCtr="1" compatLnSpc="1"/>
          <a:lstStyle/>
          <a:p>
            <a:pPr algn="ctr" eaLnBrk="0" fontAlgn="base" hangingPunct="0">
              <a:spcBef>
                <a:spcPct val="0"/>
              </a:spcBef>
              <a:spcAft>
                <a:spcPct val="0"/>
              </a:spcAft>
            </a:pPr>
            <a:r>
              <a:rPr kumimoji="1" lang="ja-JP" altLang="en-US" sz="2800" b="1" dirty="0">
                <a:solidFill>
                  <a:schemeClr val="bg1">
                    <a:lumMod val="50000"/>
                    <a:alpha val="70000"/>
                  </a:schemeClr>
                </a:solidFill>
                <a:latin typeface="Century Gothic" panose="020B0502020202020204" pitchFamily="34" charset="0"/>
                <a:ea typeface="Meiryo UI" panose="020B0604030504040204" pitchFamily="50" charset="-128"/>
                <a:cs typeface="Meiryo UI" panose="020B0604030504040204" pitchFamily="50" charset="-128"/>
              </a:rPr>
              <a:t>サンプル</a:t>
            </a:r>
          </a:p>
        </p:txBody>
      </p:sp>
      <p:pic>
        <p:nvPicPr>
          <p:cNvPr id="18" name="図 17">
            <a:extLst>
              <a:ext uri="{FF2B5EF4-FFF2-40B4-BE49-F238E27FC236}">
                <a16:creationId xmlns:a16="http://schemas.microsoft.com/office/drawing/2014/main" id="{B12C2487-BEAE-5FEE-C13F-526F42F356FA}"/>
              </a:ext>
            </a:extLst>
          </p:cNvPr>
          <p:cNvPicPr>
            <a:picLocks noChangeAspect="1"/>
          </p:cNvPicPr>
          <p:nvPr/>
        </p:nvPicPr>
        <p:blipFill>
          <a:blip r:embed="rId3"/>
          <a:stretch>
            <a:fillRect/>
          </a:stretch>
        </p:blipFill>
        <p:spPr>
          <a:xfrm>
            <a:off x="5555017" y="4606232"/>
            <a:ext cx="3203373" cy="1709498"/>
          </a:xfrm>
          <a:prstGeom prst="rect">
            <a:avLst/>
          </a:prstGeom>
          <a:solidFill>
            <a:schemeClr val="bg1">
              <a:lumMod val="95000"/>
            </a:schemeClr>
          </a:solidFill>
          <a:ln w="38100">
            <a:solidFill>
              <a:schemeClr val="bg1">
                <a:lumMod val="95000"/>
              </a:schemeClr>
            </a:solidFill>
          </a:ln>
        </p:spPr>
      </p:pic>
    </p:spTree>
    <p:extLst>
      <p:ext uri="{BB962C8B-B14F-4D97-AF65-F5344CB8AC3E}">
        <p14:creationId xmlns:p14="http://schemas.microsoft.com/office/powerpoint/2010/main" val="25120423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13B09AAD-7A6E-9918-3BD8-600908B6F007}"/>
              </a:ext>
            </a:extLst>
          </p:cNvPr>
          <p:cNvSpPr/>
          <p:nvPr/>
        </p:nvSpPr>
        <p:spPr>
          <a:xfrm>
            <a:off x="1083742" y="1708865"/>
            <a:ext cx="7905920" cy="4372374"/>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23973"/>
            <a:ext cx="216000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／補助事業の概要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正方形/長方形 1">
            <a:extLst>
              <a:ext uri="{FF2B5EF4-FFF2-40B4-BE49-F238E27FC236}">
                <a16:creationId xmlns:a16="http://schemas.microsoft.com/office/drawing/2014/main" id="{FBD4FA60-5E38-0436-6197-1B6537D8154E}"/>
              </a:ext>
            </a:extLst>
          </p:cNvPr>
          <p:cNvSpPr/>
          <p:nvPr/>
        </p:nvSpPr>
        <p:spPr>
          <a:xfrm>
            <a:off x="1135538" y="1716981"/>
            <a:ext cx="5980236" cy="196567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D18FAAFE-37D1-B744-1F79-219B4D83BD6E}"/>
              </a:ext>
            </a:extLst>
          </p:cNvPr>
          <p:cNvSpPr/>
          <p:nvPr/>
        </p:nvSpPr>
        <p:spPr>
          <a:xfrm>
            <a:off x="154338" y="1708866"/>
            <a:ext cx="852808" cy="4329489"/>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事業戦略</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en-US" altLang="ja-JP" sz="1200" b="1" dirty="0">
                <a:solidFill>
                  <a:schemeClr val="tx1"/>
                </a:solidFill>
                <a:latin typeface="Meiryo UI" panose="020B0604030504040204" pitchFamily="50" charset="-128"/>
                <a:ea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rPr>
              <a:t>経営者のシナリオ</a:t>
            </a:r>
            <a:r>
              <a:rPr kumimoji="1" lang="en-US" altLang="ja-JP" sz="1200" b="1" dirty="0">
                <a:solidFill>
                  <a:schemeClr val="tx1"/>
                </a:solidFill>
                <a:latin typeface="Meiryo UI" panose="020B0604030504040204" pitchFamily="50" charset="-128"/>
                <a:ea typeface="Meiryo UI" panose="020B0604030504040204" pitchFamily="50" charset="-128"/>
              </a:rPr>
              <a:t>)</a:t>
            </a:r>
          </a:p>
        </p:txBody>
      </p:sp>
      <p:sp>
        <p:nvSpPr>
          <p:cNvPr id="8" name="正方形/長方形 7">
            <a:extLst>
              <a:ext uri="{FF2B5EF4-FFF2-40B4-BE49-F238E27FC236}">
                <a16:creationId xmlns:a16="http://schemas.microsoft.com/office/drawing/2014/main" id="{1AB237C8-ADEA-A255-42FA-978B940868EE}"/>
              </a:ext>
            </a:extLst>
          </p:cNvPr>
          <p:cNvSpPr/>
          <p:nvPr/>
        </p:nvSpPr>
        <p:spPr>
          <a:xfrm>
            <a:off x="7044001" y="1708866"/>
            <a:ext cx="852808" cy="2066861"/>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事業費</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（補助額）</a:t>
            </a:r>
          </a:p>
        </p:txBody>
      </p:sp>
      <p:sp>
        <p:nvSpPr>
          <p:cNvPr id="9" name="正方形/長方形 8">
            <a:extLst>
              <a:ext uri="{FF2B5EF4-FFF2-40B4-BE49-F238E27FC236}">
                <a16:creationId xmlns:a16="http://schemas.microsoft.com/office/drawing/2014/main" id="{F06548BF-6D0D-B0C6-4D17-EFFD9BD2BB6D}"/>
              </a:ext>
            </a:extLst>
          </p:cNvPr>
          <p:cNvSpPr/>
          <p:nvPr/>
        </p:nvSpPr>
        <p:spPr>
          <a:xfrm>
            <a:off x="7896809" y="2507528"/>
            <a:ext cx="1141973" cy="469232"/>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en-US" altLang="ja-JP" sz="1200" dirty="0">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千円</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千円）</a:t>
            </a:r>
          </a:p>
        </p:txBody>
      </p:sp>
      <p:sp>
        <p:nvSpPr>
          <p:cNvPr id="17" name="スライド番号プレースホルダー 16">
            <a:extLst>
              <a:ext uri="{FF2B5EF4-FFF2-40B4-BE49-F238E27FC236}">
                <a16:creationId xmlns:a16="http://schemas.microsoft.com/office/drawing/2014/main" id="{D594F946-0479-A84C-FC69-F3268E24FCD5}"/>
              </a:ext>
            </a:extLst>
          </p:cNvPr>
          <p:cNvSpPr>
            <a:spLocks noGrp="1"/>
          </p:cNvSpPr>
          <p:nvPr>
            <p:ph type="sldNum" sz="quarter" idx="12"/>
          </p:nvPr>
        </p:nvSpPr>
        <p:spPr>
          <a:xfrm>
            <a:off x="7078929" y="6483591"/>
            <a:ext cx="2057400" cy="365125"/>
          </a:xfrm>
        </p:spPr>
        <p:txBody>
          <a:bodyPr/>
          <a:lstStyle/>
          <a:p>
            <a:fld id="{70AD163A-2AD1-4CCD-B429-51A5FDE21725}" type="slidenum">
              <a:rPr kumimoji="1" lang="ja-JP" altLang="en-US" smtClean="0"/>
              <a:t>7</a:t>
            </a:fld>
            <a:endParaRPr kumimoji="1" lang="ja-JP" altLang="en-US" dirty="0"/>
          </a:p>
        </p:txBody>
      </p:sp>
      <p:sp>
        <p:nvSpPr>
          <p:cNvPr id="26" name="四角形: 1 つの角を切り取る 25">
            <a:extLst>
              <a:ext uri="{FF2B5EF4-FFF2-40B4-BE49-F238E27FC236}">
                <a16:creationId xmlns:a16="http://schemas.microsoft.com/office/drawing/2014/main" id="{3CD91AEA-731E-9AEC-718B-71C5225FADC8}"/>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27" name="四角形: 1 つの角を切り取る 26">
            <a:extLst>
              <a:ext uri="{FF2B5EF4-FFF2-40B4-BE49-F238E27FC236}">
                <a16:creationId xmlns:a16="http://schemas.microsoft.com/office/drawing/2014/main" id="{1DCA2DC9-D133-F3EA-B41F-CB4D7E1BBA2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28" name="四角形: 1 つの角を切り取る 27">
            <a:extLst>
              <a:ext uri="{FF2B5EF4-FFF2-40B4-BE49-F238E27FC236}">
                <a16:creationId xmlns:a16="http://schemas.microsoft.com/office/drawing/2014/main" id="{E50AAD9C-8322-BDDD-F7A5-EA199E006592}"/>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Tree>
    <p:extLst>
      <p:ext uri="{BB962C8B-B14F-4D97-AF65-F5344CB8AC3E}">
        <p14:creationId xmlns:p14="http://schemas.microsoft.com/office/powerpoint/2010/main" val="2266406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13B09AAD-7A6E-9918-3BD8-600908B6F007}"/>
              </a:ext>
            </a:extLst>
          </p:cNvPr>
          <p:cNvSpPr/>
          <p:nvPr/>
        </p:nvSpPr>
        <p:spPr>
          <a:xfrm>
            <a:off x="1083742" y="1314450"/>
            <a:ext cx="7905920" cy="5509862"/>
          </a:xfrm>
          <a:prstGeom prst="rect">
            <a:avLst/>
          </a:prstGeom>
          <a:solidFill>
            <a:schemeClr val="bg1"/>
          </a:solid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詳細</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（当該補助事業が事業戦略に効果的に組み込まれていることをご記載ください。）</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A03AB354-B6A4-E17B-B254-41498A8BC2B3}"/>
              </a:ext>
            </a:extLst>
          </p:cNvPr>
          <p:cNvSpPr txBox="1">
            <a:spLocks/>
          </p:cNvSpPr>
          <p:nvPr/>
        </p:nvSpPr>
        <p:spPr>
          <a:xfrm>
            <a:off x="511875" y="223973"/>
            <a:ext cx="2160000" cy="236566"/>
          </a:xfrm>
          <a:prstGeom prst="rect">
            <a:avLst/>
          </a:prstGeom>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200" dirty="0">
                <a:solidFill>
                  <a:schemeClr val="tx2"/>
                </a:solidFill>
                <a:latin typeface="Meiryo UI" panose="020B0604030504040204" pitchFamily="50" charset="-128"/>
                <a:ea typeface="Meiryo UI" panose="020B0604030504040204" pitchFamily="50" charset="-128"/>
                <a:cs typeface="+mn-cs"/>
              </a:rPr>
              <a:t>経営力</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ア</a:t>
            </a:r>
            <a:r>
              <a:rPr lang="en-US" altLang="ja-JP" sz="1200" dirty="0">
                <a:solidFill>
                  <a:schemeClr val="tx2"/>
                </a:solidFill>
                <a:latin typeface="Meiryo UI" panose="020B0604030504040204" pitchFamily="50" charset="-128"/>
                <a:ea typeface="Meiryo UI" panose="020B0604030504040204" pitchFamily="50" charset="-128"/>
                <a:cs typeface="+mn-cs"/>
              </a:rPr>
              <a:t>)</a:t>
            </a:r>
            <a:r>
              <a:rPr lang="ja-JP" altLang="en-US" sz="1200" dirty="0">
                <a:solidFill>
                  <a:schemeClr val="tx2"/>
                </a:solidFill>
                <a:latin typeface="Meiryo UI" panose="020B0604030504040204" pitchFamily="50" charset="-128"/>
                <a:ea typeface="Meiryo UI" panose="020B0604030504040204" pitchFamily="50" charset="-128"/>
                <a:cs typeface="+mn-cs"/>
              </a:rPr>
              <a:t>／補助事業の概要</a:t>
            </a:r>
          </a:p>
        </p:txBody>
      </p:sp>
      <p:sp>
        <p:nvSpPr>
          <p:cNvPr id="15" name="タイトル 3">
            <a:extLst>
              <a:ext uri="{FF2B5EF4-FFF2-40B4-BE49-F238E27FC236}">
                <a16:creationId xmlns:a16="http://schemas.microsoft.com/office/drawing/2014/main" id="{9D12A233-739B-3196-7D2D-694657480BC3}"/>
              </a:ext>
            </a:extLst>
          </p:cNvPr>
          <p:cNvSpPr txBox="1">
            <a:spLocks/>
          </p:cNvSpPr>
          <p:nvPr/>
        </p:nvSpPr>
        <p:spPr>
          <a:xfrm>
            <a:off x="511875" y="492281"/>
            <a:ext cx="8479725" cy="631669"/>
          </a:xfrm>
          <a:prstGeom prst="rect">
            <a:avLst/>
          </a:prstGeom>
          <a:solidFill>
            <a:schemeClr val="bg1"/>
          </a:solidFill>
          <a:ln>
            <a:solidFill>
              <a:schemeClr val="tx1"/>
            </a:solidFill>
            <a:prstDash val="sysDash"/>
          </a:ln>
        </p:spPr>
        <p:txBody>
          <a:bodyPr vert="horz"/>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400" dirty="0">
                <a:solidFill>
                  <a:schemeClr val="tx2"/>
                </a:solidFill>
                <a:latin typeface="Meiryo UI" panose="020B0604030504040204" pitchFamily="50" charset="-128"/>
                <a:ea typeface="Meiryo UI" panose="020B0604030504040204" pitchFamily="50" charset="-128"/>
                <a:cs typeface="+mn-cs"/>
              </a:rPr>
              <a:t>（スライドの内容を簡潔に記載してください）</a:t>
            </a:r>
          </a:p>
        </p:txBody>
      </p:sp>
      <p:sp>
        <p:nvSpPr>
          <p:cNvPr id="2" name="正方形/長方形 1">
            <a:extLst>
              <a:ext uri="{FF2B5EF4-FFF2-40B4-BE49-F238E27FC236}">
                <a16:creationId xmlns:a16="http://schemas.microsoft.com/office/drawing/2014/main" id="{FBD4FA60-5E38-0436-6197-1B6537D8154E}"/>
              </a:ext>
            </a:extLst>
          </p:cNvPr>
          <p:cNvSpPr/>
          <p:nvPr/>
        </p:nvSpPr>
        <p:spPr>
          <a:xfrm>
            <a:off x="1135538" y="2460054"/>
            <a:ext cx="5980236" cy="1965671"/>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t" anchorCtr="0" forceAA="0" compatLnSpc="1">
            <a:prstTxWarp prst="textNoShape">
              <a:avLst/>
            </a:prstTxWarp>
            <a:noAutofit/>
          </a:bodyPr>
          <a:lstStyle/>
          <a:p>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D18FAAFE-37D1-B744-1F79-219B4D83BD6E}"/>
              </a:ext>
            </a:extLst>
          </p:cNvPr>
          <p:cNvSpPr/>
          <p:nvPr/>
        </p:nvSpPr>
        <p:spPr>
          <a:xfrm>
            <a:off x="154338" y="1325609"/>
            <a:ext cx="852808" cy="5455820"/>
          </a:xfrm>
          <a:prstGeom prst="rect">
            <a:avLst/>
          </a:prstGeom>
          <a:solidFill>
            <a:schemeClr val="accent1">
              <a:lumMod val="40000"/>
              <a:lumOff val="6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補助事業</a:t>
            </a:r>
            <a:endParaRPr kumimoji="1" lang="en-US" altLang="ja-JP" sz="1200" b="1"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b="1" dirty="0">
                <a:solidFill>
                  <a:schemeClr val="tx1"/>
                </a:solidFill>
                <a:latin typeface="Meiryo UI" panose="020B0604030504040204" pitchFamily="50" charset="-128"/>
                <a:ea typeface="Meiryo UI" panose="020B0604030504040204" pitchFamily="50" charset="-128"/>
              </a:rPr>
              <a:t>の内容</a:t>
            </a:r>
            <a:endParaRPr kumimoji="1" lang="en-US" altLang="ja-JP" sz="1200" b="1" dirty="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35A17A69-EE87-8A76-D008-5EA383984950}"/>
              </a:ext>
            </a:extLst>
          </p:cNvPr>
          <p:cNvSpPr/>
          <p:nvPr/>
        </p:nvSpPr>
        <p:spPr>
          <a:xfrm>
            <a:off x="5922791" y="4627413"/>
            <a:ext cx="3080570" cy="2154015"/>
          </a:xfrm>
          <a:prstGeom prst="rect">
            <a:avLst/>
          </a:prstGeom>
          <a:solidFill>
            <a:schemeClr val="bg1">
              <a:lumMod val="95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en-US" altLang="ja-JP" sz="1200" dirty="0">
              <a:solidFill>
                <a:srgbClr val="575757"/>
              </a:solidFill>
              <a:latin typeface="Meiryo UI" panose="020B0604030504040204" pitchFamily="50" charset="-128"/>
              <a:ea typeface="Meiryo UI" panose="020B0604030504040204" pitchFamily="50" charset="-128"/>
            </a:endParaRPr>
          </a:p>
          <a:p>
            <a:pPr algn="ctr" defTabSz="742950"/>
            <a:r>
              <a:rPr kumimoji="1" lang="ja-JP" altLang="en-US" sz="1200" dirty="0">
                <a:solidFill>
                  <a:schemeClr val="tx1"/>
                </a:solidFill>
                <a:latin typeface="Meiryo UI" panose="020B0604030504040204" pitchFamily="50" charset="-128"/>
                <a:ea typeface="Meiryo UI" panose="020B0604030504040204" pitchFamily="50" charset="-128"/>
              </a:rPr>
              <a:t>写真等を活用し、設備投資</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defTabSz="742950"/>
            <a:r>
              <a:rPr kumimoji="1" lang="ja-JP" altLang="en-US" sz="1200" dirty="0">
                <a:solidFill>
                  <a:schemeClr val="tx1"/>
                </a:solidFill>
                <a:latin typeface="Meiryo UI" panose="020B0604030504040204" pitchFamily="50" charset="-128"/>
                <a:ea typeface="Meiryo UI" panose="020B0604030504040204" pitchFamily="50" charset="-128"/>
              </a:rPr>
              <a:t>の内容が伝わりやすいよう工夫ください。</a:t>
            </a:r>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7" name="スライド番号プレースホルダー 16">
            <a:extLst>
              <a:ext uri="{FF2B5EF4-FFF2-40B4-BE49-F238E27FC236}">
                <a16:creationId xmlns:a16="http://schemas.microsoft.com/office/drawing/2014/main" id="{D594F946-0479-A84C-FC69-F3268E24FCD5}"/>
              </a:ext>
            </a:extLst>
          </p:cNvPr>
          <p:cNvSpPr>
            <a:spLocks noGrp="1"/>
          </p:cNvSpPr>
          <p:nvPr>
            <p:ph type="sldNum" sz="quarter" idx="12"/>
          </p:nvPr>
        </p:nvSpPr>
        <p:spPr>
          <a:xfrm>
            <a:off x="7086600" y="6480629"/>
            <a:ext cx="2057400" cy="365125"/>
          </a:xfrm>
        </p:spPr>
        <p:txBody>
          <a:bodyPr/>
          <a:lstStyle/>
          <a:p>
            <a:fld id="{70AD163A-2AD1-4CCD-B429-51A5FDE21725}" type="slidenum">
              <a:rPr kumimoji="1" lang="ja-JP" altLang="en-US" smtClean="0"/>
              <a:t>8</a:t>
            </a:fld>
            <a:endParaRPr kumimoji="1" lang="ja-JP" altLang="en-US" dirty="0"/>
          </a:p>
        </p:txBody>
      </p:sp>
      <p:sp>
        <p:nvSpPr>
          <p:cNvPr id="26" name="四角形: 1 つの角を切り取る 25">
            <a:extLst>
              <a:ext uri="{FF2B5EF4-FFF2-40B4-BE49-F238E27FC236}">
                <a16:creationId xmlns:a16="http://schemas.microsoft.com/office/drawing/2014/main" id="{3CD91AEA-731E-9AEC-718B-71C5225FADC8}"/>
              </a:ext>
            </a:extLst>
          </p:cNvPr>
          <p:cNvSpPr/>
          <p:nvPr/>
        </p:nvSpPr>
        <p:spPr>
          <a:xfrm>
            <a:off x="3742" y="-621"/>
            <a:ext cx="2160000" cy="191121"/>
          </a:xfrm>
          <a:prstGeom prst="snip1Rect">
            <a:avLst>
              <a:gd name="adj" fmla="val 50000"/>
            </a:avLst>
          </a:prstGeom>
          <a:solidFill>
            <a:schemeClr val="accent5"/>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tx1"/>
                </a:solidFill>
                <a:latin typeface="Meiryo UI" panose="020B0604030504040204" pitchFamily="50" charset="-128"/>
                <a:ea typeface="Meiryo UI" panose="020B0604030504040204" pitchFamily="50" charset="-128"/>
              </a:rPr>
              <a:t>経営力　ア </a:t>
            </a:r>
            <a:r>
              <a:rPr kumimoji="1" lang="ja-JP" altLang="en-US" sz="800" b="1" dirty="0">
                <a:solidFill>
                  <a:schemeClr val="bg1"/>
                </a:solidFill>
                <a:latin typeface="Meiryo UI" panose="020B0604030504040204" pitchFamily="50" charset="-128"/>
                <a:ea typeface="Meiryo UI" panose="020B0604030504040204" pitchFamily="50" charset="-128"/>
              </a:rPr>
              <a:t>イ ウ エ　</a:t>
            </a:r>
            <a:endParaRPr kumimoji="1" lang="ja-JP" altLang="en-US" sz="800" dirty="0">
              <a:solidFill>
                <a:schemeClr val="bg1"/>
              </a:solidFill>
            </a:endParaRPr>
          </a:p>
        </p:txBody>
      </p:sp>
      <p:sp>
        <p:nvSpPr>
          <p:cNvPr id="27" name="四角形: 1 つの角を切り取る 26">
            <a:extLst>
              <a:ext uri="{FF2B5EF4-FFF2-40B4-BE49-F238E27FC236}">
                <a16:creationId xmlns:a16="http://schemas.microsoft.com/office/drawing/2014/main" id="{1DCA2DC9-D133-F3EA-B41F-CB4D7E1BBA2A}"/>
              </a:ext>
            </a:extLst>
          </p:cNvPr>
          <p:cNvSpPr/>
          <p:nvPr/>
        </p:nvSpPr>
        <p:spPr>
          <a:xfrm>
            <a:off x="2316593" y="-621"/>
            <a:ext cx="2160000"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波及効果　ア イ ウ</a:t>
            </a:r>
            <a:endParaRPr kumimoji="1" lang="ja-JP" altLang="en-US" sz="800" dirty="0"/>
          </a:p>
        </p:txBody>
      </p:sp>
      <p:sp>
        <p:nvSpPr>
          <p:cNvPr id="28" name="四角形: 1 つの角を切り取る 27">
            <a:extLst>
              <a:ext uri="{FF2B5EF4-FFF2-40B4-BE49-F238E27FC236}">
                <a16:creationId xmlns:a16="http://schemas.microsoft.com/office/drawing/2014/main" id="{E50AAD9C-8322-BDDD-F7A5-EA199E006592}"/>
              </a:ext>
            </a:extLst>
          </p:cNvPr>
          <p:cNvSpPr/>
          <p:nvPr/>
        </p:nvSpPr>
        <p:spPr>
          <a:xfrm>
            <a:off x="4629444" y="-621"/>
            <a:ext cx="2380956" cy="191121"/>
          </a:xfrm>
          <a:prstGeom prst="snip1Rect">
            <a:avLst>
              <a:gd name="adj" fmla="val 50000"/>
            </a:avLst>
          </a:prstGeom>
          <a:solidFill>
            <a:schemeClr val="bg2">
              <a:lumMod val="90000"/>
            </a:schemeClr>
          </a:solidFill>
          <a:ln>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800" b="1" dirty="0">
                <a:solidFill>
                  <a:schemeClr val="bg1"/>
                </a:solidFill>
                <a:latin typeface="Meiryo UI" panose="020B0604030504040204" pitchFamily="50" charset="-128"/>
                <a:ea typeface="Meiryo UI" panose="020B0604030504040204" pitchFamily="50" charset="-128"/>
              </a:rPr>
              <a:t>実現可能性　ア イ ウ</a:t>
            </a:r>
            <a:endParaRPr kumimoji="1" lang="ja-JP" altLang="en-US" sz="800" dirty="0">
              <a:solidFill>
                <a:schemeClr val="bg1"/>
              </a:solidFill>
            </a:endParaRPr>
          </a:p>
        </p:txBody>
      </p:sp>
    </p:spTree>
    <p:extLst>
      <p:ext uri="{BB962C8B-B14F-4D97-AF65-F5344CB8AC3E}">
        <p14:creationId xmlns:p14="http://schemas.microsoft.com/office/powerpoint/2010/main" val="1889607325"/>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3afe849-0a7d-4b5c-a4c6-e09e509d0d50" xsi:nil="true"/>
    <lcf76f155ced4ddcb4097134ff3c332f xmlns="f10c3115-b683-47ad-a799-ba10eee1d248">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8FBEE853CA869F449199A068B448201D" ma:contentTypeVersion="14" ma:contentTypeDescription="新しいドキュメントを作成します。" ma:contentTypeScope="" ma:versionID="a0472d2fcb066cfa1cd1aa6029393c84">
  <xsd:schema xmlns:xsd="http://www.w3.org/2001/XMLSchema" xmlns:xs="http://www.w3.org/2001/XMLSchema" xmlns:p="http://schemas.microsoft.com/office/2006/metadata/properties" xmlns:ns2="f10c3115-b683-47ad-a799-ba10eee1d248" xmlns:ns3="f3afe849-0a7d-4b5c-a4c6-e09e509d0d50" targetNamespace="http://schemas.microsoft.com/office/2006/metadata/properties" ma:root="true" ma:fieldsID="22f88e309560f5069342eaf7ad0a2a3a" ns2:_="" ns3:_="">
    <xsd:import namespace="f10c3115-b683-47ad-a799-ba10eee1d248"/>
    <xsd:import namespace="f3afe849-0a7d-4b5c-a4c6-e09e509d0d5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0c3115-b683-47ad-a799-ba10eee1d24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f804ebf9-b652-43cc-9369-06696671cd4d"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descrip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3afe849-0a7d-4b5c-a4c6-e09e509d0d50"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3e1f6f2-a16b-4373-8af0-88f70ab48b12}" ma:internalName="TaxCatchAll" ma:showField="CatchAllData" ma:web="f3afe849-0a7d-4b5c-a4c6-e09e509d0d5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15E5606-7102-4EDD-8250-8FF6EDACD1BF}">
  <ds:schemaRefs>
    <ds:schemaRef ds:uri="http://schemas.microsoft.com/office/2006/documentManagement/types"/>
    <ds:schemaRef ds:uri="http://purl.org/dc/elements/1.1/"/>
    <ds:schemaRef ds:uri="http://purl.org/dc/terms/"/>
    <ds:schemaRef ds:uri="http://www.w3.org/XML/1998/namespace"/>
    <ds:schemaRef ds:uri="http://schemas.microsoft.com/office/2006/metadata/properties"/>
    <ds:schemaRef ds:uri="e76ef90a-f268-4ef6-9530-1f7b9b7df3c1"/>
    <ds:schemaRef ds:uri="http://purl.org/dc/dcmitype/"/>
    <ds:schemaRef ds:uri="http://schemas.microsoft.com/office/infopath/2007/PartnerControls"/>
    <ds:schemaRef ds:uri="http://schemas.openxmlformats.org/package/2006/metadata/core-properties"/>
    <ds:schemaRef ds:uri="09ff7ea9-f1d2-4e03-a6ea-85841ea43851"/>
    <ds:schemaRef ds:uri="f3afe849-0a7d-4b5c-a4c6-e09e509d0d50"/>
    <ds:schemaRef ds:uri="f10c3115-b683-47ad-a799-ba10eee1d248"/>
  </ds:schemaRefs>
</ds:datastoreItem>
</file>

<file path=customXml/itemProps2.xml><?xml version="1.0" encoding="utf-8"?>
<ds:datastoreItem xmlns:ds="http://schemas.openxmlformats.org/officeDocument/2006/customXml" ds:itemID="{B62F6702-7286-425F-A90C-02FB6CB566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10c3115-b683-47ad-a799-ba10eee1d248"/>
    <ds:schemaRef ds:uri="f3afe849-0a7d-4b5c-a4c6-e09e509d0d5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6CE84D2-ED56-471D-AAE4-BAFAD208B74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TM10001114[[fn=ギャラリー]]</Template>
  <TotalTime>3692</TotalTime>
  <Words>4985</Words>
  <PresentationFormat>画面に合わせる (4:3)</PresentationFormat>
  <Paragraphs>870</Paragraphs>
  <Slides>37</Slides>
  <Notes>2</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37</vt:i4>
      </vt:variant>
    </vt:vector>
  </HeadingPairs>
  <TitlesOfParts>
    <vt:vector size="49" baseType="lpstr">
      <vt:lpstr>EYInterstate</vt:lpstr>
      <vt:lpstr>Meiryo UI</vt:lpstr>
      <vt:lpstr>Yu Gothic UI</vt:lpstr>
      <vt:lpstr>メイリオ</vt:lpstr>
      <vt:lpstr>游ゴシック</vt:lpstr>
      <vt:lpstr>Arial</vt:lpstr>
      <vt:lpstr>Calibri</vt:lpstr>
      <vt:lpstr>Calibri Light</vt:lpstr>
      <vt:lpstr>Century Gothic</vt:lpstr>
      <vt:lpstr>Trebuchet MS</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2025-02-07T06:10:36Z</dcterms:created>
  <dcterms:modified xsi:type="dcterms:W3CDTF">2025-03-28T06:47:00Z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0x0101008FBEE853CA869F449199A068B448201D</vt:lpwstr>
  </property>
</Properties>
</file>