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445" r:id="rId4"/>
    <p:sldId id="2145705365" r:id="rId5"/>
    <p:sldId id="2145705390" r:id="rId6"/>
    <p:sldId id="2145705394" r:id="rId7"/>
    <p:sldId id="2145705444" r:id="rId8"/>
    <p:sldId id="2145705434" r:id="rId9"/>
    <p:sldId id="2145705425" r:id="rId10"/>
    <p:sldId id="2145705446" r:id="rId11"/>
    <p:sldId id="2145705447" r:id="rId12"/>
    <p:sldId id="2145705438" r:id="rId13"/>
    <p:sldId id="2145705439" r:id="rId14"/>
    <p:sldId id="2145705440" r:id="rId15"/>
    <p:sldId id="2145705443" r:id="rId16"/>
    <p:sldId id="2145705382" r:id="rId17"/>
    <p:sldId id="2145705448" r:id="rId18"/>
    <p:sldId id="2145705442" r:id="rId19"/>
    <p:sldId id="214570544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101" d="100"/>
          <a:sy n="101" d="100"/>
        </p:scale>
        <p:origin x="185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2026/1/19</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2026/1/19</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952235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224521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46520844-C8CE-538F-BD69-634C123CBF0A}"/>
              </a:ext>
            </a:extLst>
          </p:cNvPr>
          <p:cNvPicPr>
            <a:picLocks noChangeAspect="1"/>
          </p:cNvPicPr>
          <p:nvPr/>
        </p:nvPicPr>
        <p:blipFill>
          <a:blip r:embed="rId2"/>
          <a:stretch>
            <a:fillRect/>
          </a:stretch>
        </p:blipFill>
        <p:spPr>
          <a:xfrm>
            <a:off x="57262" y="1575750"/>
            <a:ext cx="9029476" cy="1918296"/>
          </a:xfrm>
          <a:prstGeom prst="rect">
            <a:avLst/>
          </a:prstGeom>
        </p:spPr>
      </p:pic>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27CF5B2D-A717-52F9-E00E-53C29B58542B}"/>
              </a:ext>
            </a:extLst>
          </p:cNvPr>
          <p:cNvPicPr>
            <a:picLocks noChangeAspect="1"/>
          </p:cNvPicPr>
          <p:nvPr/>
        </p:nvPicPr>
        <p:blipFill>
          <a:blip r:embed="rId2"/>
          <a:stretch>
            <a:fillRect/>
          </a:stretch>
        </p:blipFill>
        <p:spPr>
          <a:xfrm>
            <a:off x="79898" y="1591990"/>
            <a:ext cx="8984204" cy="2356024"/>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CFF6FFC-04B4-2028-6113-1C4370284FAE}"/>
              </a:ext>
            </a:extLst>
          </p:cNvPr>
          <p:cNvPicPr>
            <a:picLocks noChangeAspect="1"/>
          </p:cNvPicPr>
          <p:nvPr/>
        </p:nvPicPr>
        <p:blipFill>
          <a:blip r:embed="rId2"/>
          <a:stretch>
            <a:fillRect/>
          </a:stretch>
        </p:blipFill>
        <p:spPr>
          <a:xfrm>
            <a:off x="64889" y="928741"/>
            <a:ext cx="9014222" cy="2176878"/>
          </a:xfrm>
          <a:prstGeom prst="rect">
            <a:avLst/>
          </a:prstGeom>
        </p:spPr>
      </p:pic>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 name="テキスト ボックス 4">
            <a:extLst>
              <a:ext uri="{FF2B5EF4-FFF2-40B4-BE49-F238E27FC236}">
                <a16:creationId xmlns:a16="http://schemas.microsoft.com/office/drawing/2014/main" id="{0E935647-89AC-666A-33D0-353E6FF53725}"/>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254B8C59-CFBF-EDCD-53CA-39FB823AF171}"/>
              </a:ext>
            </a:extLst>
          </p:cNvPr>
          <p:cNvPicPr>
            <a:picLocks noChangeAspect="1"/>
          </p:cNvPicPr>
          <p:nvPr/>
        </p:nvPicPr>
        <p:blipFill>
          <a:blip r:embed="rId2"/>
          <a:stretch>
            <a:fillRect/>
          </a:stretch>
        </p:blipFill>
        <p:spPr>
          <a:xfrm>
            <a:off x="52494" y="3423050"/>
            <a:ext cx="9039011" cy="2182865"/>
          </a:xfrm>
          <a:prstGeom prst="rect">
            <a:avLst/>
          </a:prstGeom>
        </p:spPr>
      </p:pic>
      <p:pic>
        <p:nvPicPr>
          <p:cNvPr id="15" name="図 14">
            <a:extLst>
              <a:ext uri="{FF2B5EF4-FFF2-40B4-BE49-F238E27FC236}">
                <a16:creationId xmlns:a16="http://schemas.microsoft.com/office/drawing/2014/main" id="{E64486D1-3D84-1BCC-FAD1-42A8EA6C0FB8}"/>
              </a:ext>
            </a:extLst>
          </p:cNvPr>
          <p:cNvPicPr>
            <a:picLocks noChangeAspect="1"/>
          </p:cNvPicPr>
          <p:nvPr/>
        </p:nvPicPr>
        <p:blipFill>
          <a:blip r:embed="rId3"/>
          <a:stretch>
            <a:fillRect/>
          </a:stretch>
        </p:blipFill>
        <p:spPr>
          <a:xfrm>
            <a:off x="52495" y="1099154"/>
            <a:ext cx="9039010" cy="2182865"/>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2694107" y="1629529"/>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591129" y="1696763"/>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591129" y="2412942"/>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591129" y="3129121"/>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2694107" y="1696763"/>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2694107" y="2412942"/>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2694107" y="3129121"/>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3836455" y="2172807"/>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3882947" y="3615755"/>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33" name="正方形/長方形 32">
            <a:extLst>
              <a:ext uri="{FF2B5EF4-FFF2-40B4-BE49-F238E27FC236}">
                <a16:creationId xmlns:a16="http://schemas.microsoft.com/office/drawing/2014/main" id="{AF0AB25B-B142-815A-0BC8-B9A4AC38F180}"/>
              </a:ext>
            </a:extLst>
          </p:cNvPr>
          <p:cNvSpPr/>
          <p:nvPr/>
        </p:nvSpPr>
        <p:spPr>
          <a:xfrm>
            <a:off x="4809117" y="1625811"/>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r>
              <a:rPr lang="en-US"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例</a:t>
            </a:r>
            <a:r>
              <a:rPr lang="en-US"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34" name="正方形/長方形 33">
            <a:extLst>
              <a:ext uri="{FF2B5EF4-FFF2-40B4-BE49-F238E27FC236}">
                <a16:creationId xmlns:a16="http://schemas.microsoft.com/office/drawing/2014/main" id="{73F15278-8461-8E0D-982A-B01163DE8510}"/>
              </a:ext>
            </a:extLst>
          </p:cNvPr>
          <p:cNvSpPr/>
          <p:nvPr/>
        </p:nvSpPr>
        <p:spPr>
          <a:xfrm>
            <a:off x="4809117" y="169304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5,000,000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5" name="正方形/長方形 34">
            <a:extLst>
              <a:ext uri="{FF2B5EF4-FFF2-40B4-BE49-F238E27FC236}">
                <a16:creationId xmlns:a16="http://schemas.microsoft.com/office/drawing/2014/main" id="{1DB89DA6-4B9E-0A0F-97C3-FC664710A1A0}"/>
              </a:ext>
            </a:extLst>
          </p:cNvPr>
          <p:cNvSpPr/>
          <p:nvPr/>
        </p:nvSpPr>
        <p:spPr>
          <a:xfrm>
            <a:off x="4809117" y="2409224"/>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a:solidFill>
                  <a:schemeClr val="tx1"/>
                </a:solidFill>
                <a:latin typeface="Arial" panose="020B0604020202020204" pitchFamily="34" charset="0"/>
                <a:ea typeface="Meiryo UI" panose="020B0604030504040204" pitchFamily="50" charset="-128"/>
              </a:rPr>
              <a:t>2,000,000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6" name="正方形/長方形 35">
            <a:extLst>
              <a:ext uri="{FF2B5EF4-FFF2-40B4-BE49-F238E27FC236}">
                <a16:creationId xmlns:a16="http://schemas.microsoft.com/office/drawing/2014/main" id="{9AE61A52-84A5-77A6-A704-CD36961B5EDD}"/>
              </a:ext>
            </a:extLst>
          </p:cNvPr>
          <p:cNvSpPr/>
          <p:nvPr/>
        </p:nvSpPr>
        <p:spPr>
          <a:xfrm>
            <a:off x="4809117" y="3125403"/>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a:solidFill>
                  <a:schemeClr val="tx1"/>
                </a:solidFill>
                <a:latin typeface="Arial" panose="020B0604020202020204" pitchFamily="34" charset="0"/>
                <a:ea typeface="Meiryo UI" panose="020B0604030504040204" pitchFamily="50" charset="-128"/>
              </a:rPr>
              <a:t>40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7" name="正方形/長方形 19">
            <a:extLst>
              <a:ext uri="{FF2B5EF4-FFF2-40B4-BE49-F238E27FC236}">
                <a16:creationId xmlns:a16="http://schemas.microsoft.com/office/drawing/2014/main" id="{D665FBB9-B58C-ED85-E1DA-C08C69839AFB}"/>
              </a:ext>
            </a:extLst>
          </p:cNvPr>
          <p:cNvSpPr/>
          <p:nvPr/>
        </p:nvSpPr>
        <p:spPr>
          <a:xfrm>
            <a:off x="5951465" y="2169089"/>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39" name="正方形/長方形 19">
            <a:extLst>
              <a:ext uri="{FF2B5EF4-FFF2-40B4-BE49-F238E27FC236}">
                <a16:creationId xmlns:a16="http://schemas.microsoft.com/office/drawing/2014/main" id="{506978B1-F102-B087-3B0A-854310ADC47F}"/>
              </a:ext>
            </a:extLst>
          </p:cNvPr>
          <p:cNvSpPr/>
          <p:nvPr/>
        </p:nvSpPr>
        <p:spPr>
          <a:xfrm>
            <a:off x="5997957" y="3612037"/>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3822584" y="2871619"/>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42" name="正方形/長方形 19">
            <a:extLst>
              <a:ext uri="{FF2B5EF4-FFF2-40B4-BE49-F238E27FC236}">
                <a16:creationId xmlns:a16="http://schemas.microsoft.com/office/drawing/2014/main" id="{E9C94D65-72AC-622E-FDDA-B89D2C53C56B}"/>
              </a:ext>
            </a:extLst>
          </p:cNvPr>
          <p:cNvSpPr/>
          <p:nvPr/>
        </p:nvSpPr>
        <p:spPr>
          <a:xfrm>
            <a:off x="5927969" y="2867901"/>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3" name="図 2">
            <a:extLst>
              <a:ext uri="{FF2B5EF4-FFF2-40B4-BE49-F238E27FC236}">
                <a16:creationId xmlns:a16="http://schemas.microsoft.com/office/drawing/2014/main" id="{8F3FFDC1-9B6F-B4F7-4EA4-5C8EEAEB39B7}"/>
              </a:ext>
            </a:extLst>
          </p:cNvPr>
          <p:cNvPicPr>
            <a:picLocks noChangeAspect="1"/>
          </p:cNvPicPr>
          <p:nvPr/>
        </p:nvPicPr>
        <p:blipFill>
          <a:blip r:embed="rId2"/>
          <a:stretch>
            <a:fillRect/>
          </a:stretch>
        </p:blipFill>
        <p:spPr>
          <a:xfrm>
            <a:off x="133945" y="718288"/>
            <a:ext cx="8876109" cy="5421424"/>
          </a:xfrm>
          <a:prstGeom prst="rect">
            <a:avLst/>
          </a:prstGeom>
        </p:spPr>
      </p:pic>
    </p:spTree>
    <p:extLst>
      <p:ext uri="{BB962C8B-B14F-4D97-AF65-F5344CB8AC3E}">
        <p14:creationId xmlns:p14="http://schemas.microsoft.com/office/powerpoint/2010/main" val="618404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3" name="図 2">
            <a:extLst>
              <a:ext uri="{FF2B5EF4-FFF2-40B4-BE49-F238E27FC236}">
                <a16:creationId xmlns:a16="http://schemas.microsoft.com/office/drawing/2014/main" id="{5C4FB1F8-379F-1FAA-4C2E-2172D978324F}"/>
              </a:ext>
            </a:extLst>
          </p:cNvPr>
          <p:cNvPicPr>
            <a:picLocks noChangeAspect="1"/>
          </p:cNvPicPr>
          <p:nvPr/>
        </p:nvPicPr>
        <p:blipFill>
          <a:blip r:embed="rId2"/>
          <a:stretch>
            <a:fillRect/>
          </a:stretch>
        </p:blipFill>
        <p:spPr>
          <a:xfrm>
            <a:off x="130822" y="492281"/>
            <a:ext cx="8882356" cy="6309790"/>
          </a:xfrm>
          <a:prstGeom prst="rect">
            <a:avLst/>
          </a:prstGeom>
        </p:spPr>
      </p:pic>
      <p:sp>
        <p:nvSpPr>
          <p:cNvPr id="2" name="テキスト ボックス 1">
            <a:extLst>
              <a:ext uri="{FF2B5EF4-FFF2-40B4-BE49-F238E27FC236}">
                <a16:creationId xmlns:a16="http://schemas.microsoft.com/office/drawing/2014/main" id="{EA811557-5A69-F393-043B-320726B58ABA}"/>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31752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1425731"/>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3468952"/>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2691552"/>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394056"/>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160128"/>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160128"/>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4423327"/>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3664739"/>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5430700"/>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22128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296640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40945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551345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4628011"/>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4619719"/>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551345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40945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40945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551345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452836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410736"/>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3767269"/>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3674193"/>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40945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4915815"/>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551345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3774975"/>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139028"/>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22128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296640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5494414"/>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317841"/>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414856"/>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3659991"/>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4435152"/>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3440515"/>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3503716"/>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1831075"/>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210302"/>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4563746"/>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a:solidFill>
                  <a:srgbClr val="575757"/>
                </a:solidFill>
                <a:latin typeface="Arial" panose="020B0604020202020204" pitchFamily="34" charset="0"/>
                <a:ea typeface="Meiryo UI" panose="020B0604030504040204" pitchFamily="50" charset="-128"/>
              </a:rPr>
              <a:t>(B)</a:t>
            </a:r>
            <a:r>
              <a:rPr lang="ja-JP" altLang="en-US" sz="1050" b="1">
                <a:solidFill>
                  <a:srgbClr val="575757"/>
                </a:solidFill>
                <a:latin typeface="Arial" panose="020B0604020202020204" pitchFamily="34" charset="0"/>
                <a:ea typeface="Meiryo UI" panose="020B0604030504040204" pitchFamily="50" charset="-128"/>
              </a:rPr>
              <a:t>ー</a:t>
            </a:r>
            <a:r>
              <a:rPr lang="en-US" altLang="ja-JP" sz="1050" b="1">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2500824"/>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1573603"/>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1651090"/>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3660035"/>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3781709"/>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143596"/>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1796607"/>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386636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1796607"/>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386636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094478"/>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16424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094478"/>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16424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1955127"/>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1796606"/>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406873"/>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406873"/>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1784291"/>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2781200"/>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3778109"/>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4775019"/>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1782127"/>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2781200"/>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3778109"/>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4775019"/>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1784291"/>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2781200"/>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3778109"/>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4775019"/>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344226"/>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344226"/>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1585009"/>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1585009"/>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1911235"/>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1776037"/>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1909119"/>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2726071"/>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3543023"/>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4359975"/>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1909119"/>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2726071"/>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3543023"/>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4359975"/>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3511628"/>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467629"/>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467629"/>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220112"/>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691267"/>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162421"/>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2833004"/>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746966"/>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220112"/>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691267"/>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162421"/>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603468"/>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2811218"/>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2833004"/>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226643"/>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226540"/>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2948420"/>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1989699"/>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746070"/>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126814"/>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1945827"/>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393237"/>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3864392"/>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331866"/>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220112"/>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691267"/>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162422"/>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736935"/>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3960619"/>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431774"/>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4902928"/>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343975"/>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3703424"/>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474536"/>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2815720"/>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151159"/>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206631"/>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133744"/>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4604898"/>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072372"/>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474536"/>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3589952"/>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037744"/>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109977"/>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1799835"/>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1766338"/>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493736"/>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2838173"/>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2842658"/>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2655878"/>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208394"/>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474536"/>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1764862"/>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2633659"/>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3933366"/>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404520"/>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4875675"/>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1791808"/>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087825"/>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2843250"/>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198041"/>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198041"/>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198041"/>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2843250"/>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2841433"/>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3825750"/>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4409077"/>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3825749"/>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4409077"/>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3825750"/>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4409077"/>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3825750"/>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4409077"/>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2508837"/>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218578"/>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184054"/>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1842993"/>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5" name="テキスト プレースホルダー 7">
            <a:extLst>
              <a:ext uri="{FF2B5EF4-FFF2-40B4-BE49-F238E27FC236}">
                <a16:creationId xmlns:a16="http://schemas.microsoft.com/office/drawing/2014/main" id="{94834A1C-56BE-8F6F-D6A1-9146AE7440F1}"/>
              </a:ext>
            </a:extLst>
          </p:cNvPr>
          <p:cNvSpPr txBox="1">
            <a:spLocks/>
          </p:cNvSpPr>
          <p:nvPr/>
        </p:nvSpPr>
        <p:spPr>
          <a:xfrm>
            <a:off x="182631" y="591254"/>
            <a:ext cx="8694669" cy="43998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342900" indent="-342900">
              <a:spcBef>
                <a:spcPts val="0"/>
              </a:spcBef>
              <a:spcAft>
                <a:spcPts val="600"/>
              </a:spcAft>
              <a:buFont typeface="+mj-lt"/>
              <a:buAutoNum type="arabicPeriod"/>
            </a:pPr>
            <a:r>
              <a:rPr kumimoji="1" lang="ja-JP" altLang="en-US" sz="1400" dirty="0">
                <a:solidFill>
                  <a:schemeClr val="tx2"/>
                </a:solidFill>
              </a:rPr>
              <a:t>本事業の応募申請時において、公募要領（申請日時点の内容。以下同じ。）の「１．事業の目的・補助対象者について（３）補助対象者」の要件を全て満たしていること（不採択又は交付決定の取消となる補助金交付候補者に該当しないことを含む）。</a:t>
            </a:r>
            <a:endParaRPr kumimoji="1" lang="en-US" altLang="ja-JP" sz="1400" dirty="0">
              <a:solidFill>
                <a:schemeClr val="tx2"/>
              </a:solidFill>
            </a:endParaRPr>
          </a:p>
          <a:p>
            <a:pPr marL="342900" indent="-342900">
              <a:spcBef>
                <a:spcPts val="0"/>
              </a:spcBef>
              <a:spcAft>
                <a:spcPts val="600"/>
              </a:spcAft>
              <a:buFont typeface="+mj-lt"/>
              <a:buAutoNum type="arabicPeriod"/>
            </a:pPr>
            <a:r>
              <a:rPr kumimoji="1" lang="ja-JP" altLang="en-US" sz="1400" dirty="0">
                <a:solidFill>
                  <a:schemeClr val="tx2"/>
                </a:solidFill>
              </a:rPr>
              <a:t>公募要領の「１．事業の目的・補助対象者について（３）補助対象者」に記載の「＜賃上げ要件を満たさなかった場合の補助金返還について＞」の内容を理解した上で、下記の事項に応じること。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賃上げ要件を満たすことができなかった場合に補助金の返還に応じること。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目標水準について交付決定までに従業員又は従業員代表者等に対して表明すること。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公正取引委員会の「労務費の適切な転嫁のための価格交渉に関する指針」に遵守し、補助金の採択後から最終年度の「給与支給総額」又は「従業員の１人当たり給与支給総額」の報告までの間に当該指針に遵守していないことが明らかとなった場合、交付決定の取消・補助金の返還に応じ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申請する補助対象経費が、公募要領の「２．</a:t>
            </a:r>
            <a:r>
              <a:rPr kumimoji="1" lang="ja-JP" altLang="ja-JP" sz="1400" dirty="0">
                <a:solidFill>
                  <a:schemeClr val="tx2"/>
                </a:solidFill>
              </a:rPr>
              <a:t>対象経費の区分、補助率及び限度額等について</a:t>
            </a:r>
            <a:r>
              <a:rPr kumimoji="1" lang="ja-JP" altLang="en-US" sz="1400" dirty="0">
                <a:solidFill>
                  <a:schemeClr val="tx2"/>
                </a:solidFill>
              </a:rPr>
              <a:t>」に掲げる要件を全て満たしていること。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交付決定後、投資計画書の内容については、差し支えない範囲でホームページに掲載することに同意すること。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公募要領の「５．補助事業者の義務等」に掲げる内容を理解したうえで同意すること。</a:t>
            </a:r>
            <a:endParaRPr kumimoji="1" lang="en-US" altLang="ja-JP" sz="1400" dirty="0">
              <a:solidFill>
                <a:schemeClr val="tx2"/>
              </a:solidFill>
            </a:endParaRPr>
          </a:p>
        </p:txBody>
      </p:sp>
      <p:sp>
        <p:nvSpPr>
          <p:cNvPr id="6" name="テキスト プレースホルダー 7">
            <a:extLst>
              <a:ext uri="{FF2B5EF4-FFF2-40B4-BE49-F238E27FC236}">
                <a16:creationId xmlns:a16="http://schemas.microsoft.com/office/drawing/2014/main" id="{32BB8B88-CE12-9B34-E8AB-1C22CD389E5A}"/>
              </a:ext>
            </a:extLst>
          </p:cNvPr>
          <p:cNvSpPr txBox="1">
            <a:spLocks/>
          </p:cNvSpPr>
          <p:nvPr/>
        </p:nvSpPr>
        <p:spPr>
          <a:xfrm>
            <a:off x="411231" y="5277555"/>
            <a:ext cx="3665469" cy="3993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spcBef>
                <a:spcPts val="0"/>
              </a:spcBef>
              <a:spcAft>
                <a:spcPts val="600"/>
              </a:spcAft>
              <a:buNone/>
            </a:pPr>
            <a:r>
              <a:rPr kumimoji="1" lang="ja-JP" altLang="en-US" sz="1400">
                <a:solidFill>
                  <a:schemeClr val="tx2"/>
                </a:solidFill>
              </a:rPr>
              <a:t>以上の事項を確認し、遵守することを誓約する。</a:t>
            </a:r>
            <a:endParaRPr kumimoji="1" lang="en-US" altLang="ja-JP" sz="1400">
              <a:solidFill>
                <a:schemeClr val="tx2"/>
              </a:solidFill>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spTree>
    <p:extLst>
      <p:ext uri="{BB962C8B-B14F-4D97-AF65-F5344CB8AC3E}">
        <p14:creationId xmlns:p14="http://schemas.microsoft.com/office/powerpoint/2010/main" val="37644656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3484715"/>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229675"/>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2837423"/>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229675"/>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183556"/>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183955"/>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050840"/>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050840"/>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050840"/>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2704475"/>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2704707"/>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3351600"/>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3353428"/>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188196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1880294"/>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253866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195879"/>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2548854"/>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1886199"/>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49387231"/>
              </p:ext>
            </p:extLst>
          </p:nvPr>
        </p:nvGraphicFramePr>
        <p:xfrm>
          <a:off x="433138" y="4261818"/>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1528453"/>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1351289"/>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195879"/>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4024369335"/>
              </p:ext>
            </p:extLst>
          </p:nvPr>
        </p:nvGraphicFramePr>
        <p:xfrm>
          <a:off x="250906" y="3431178"/>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1427152"/>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1462457"/>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1488721"/>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194167223"/>
              </p:ext>
            </p:extLst>
          </p:nvPr>
        </p:nvGraphicFramePr>
        <p:xfrm>
          <a:off x="4843915" y="3431178"/>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1784800"/>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1640837757"/>
              </p:ext>
            </p:extLst>
          </p:nvPr>
        </p:nvGraphicFramePr>
        <p:xfrm>
          <a:off x="250906" y="3431179"/>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1427153"/>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1462458"/>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1442756"/>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1098145112"/>
              </p:ext>
            </p:extLst>
          </p:nvPr>
        </p:nvGraphicFramePr>
        <p:xfrm>
          <a:off x="4843915" y="3431179"/>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1843889"/>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1758575"/>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1741757"/>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2552183"/>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2565042"/>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1751699"/>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2565042"/>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2565042"/>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1664632"/>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1579676"/>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1852785"/>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2601128"/>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2601128"/>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2297710"/>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2298476"/>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2602951"/>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2602951"/>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1781113"/>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1945093"/>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1601815"/>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dirty="0">
                <a:latin typeface="Trebuchet MS" panose="020B0603020202020204" pitchFamily="34" charset="0"/>
                <a:ea typeface="Meiryo UI" panose="020B0604030504040204" pitchFamily="50" charset="-128"/>
              </a:rPr>
              <a:t>事業項目</a:t>
            </a:r>
            <a:endParaRPr lang="en-US" sz="1200" dirty="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1663964"/>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2291660"/>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142038"/>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023777"/>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5192119"/>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1929023"/>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1605586"/>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dirty="0">
                <a:latin typeface="Trebuchet MS" panose="020B0603020202020204" pitchFamily="34" charset="0"/>
                <a:ea typeface="Meiryo UI" panose="020B0604030504040204" pitchFamily="50" charset="-128"/>
              </a:rPr>
              <a:t>実施スケジュール</a:t>
            </a:r>
            <a:endParaRPr lang="en-US" sz="1200" dirty="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1654324"/>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2309285"/>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2655288"/>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2655288"/>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2655288"/>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4417339"/>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4417339"/>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4417339"/>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3559498"/>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3559498"/>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038869"/>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169080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1475881"/>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159062"/>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3998133"/>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3998133"/>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2215844"/>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2215844"/>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3559498"/>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159062"/>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1401899"/>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2219998"/>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3038096"/>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3856196"/>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1401899"/>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2219998"/>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3038096"/>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3856196"/>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dirty="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958349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1373668"/>
            <a:ext cx="8828457" cy="52144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23975"/>
            <a:ext cx="7905920" cy="54576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3975"/>
            <a:ext cx="852808" cy="54576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1331984"/>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1667633"/>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5646</Words>
  <PresentationFormat>画面に合わせる (4:3)</PresentationFormat>
  <Paragraphs>818</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2026-01-19T01:32:16Z</dcterms:created>
  <dcterms:modified xsi:type="dcterms:W3CDTF">2026-01-19T02:25:15Z</dcterms:modified>
</cp:coreProperties>
</file>