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9"/>
  </p:notesMasterIdLst>
  <p:handoutMasterIdLst>
    <p:handoutMasterId r:id="rId40"/>
  </p:handoutMasterIdLst>
  <p:sldIdLst>
    <p:sldId id="2145705358" r:id="rId2"/>
    <p:sldId id="2145705366" r:id="rId3"/>
    <p:sldId id="2145705361" r:id="rId4"/>
    <p:sldId id="2145705365" r:id="rId5"/>
    <p:sldId id="2145705390" r:id="rId6"/>
    <p:sldId id="2145705394" r:id="rId7"/>
    <p:sldId id="2145705430" r:id="rId8"/>
    <p:sldId id="2145705434" r:id="rId9"/>
    <p:sldId id="2145705425" r:id="rId10"/>
    <p:sldId id="2145705421" r:id="rId11"/>
    <p:sldId id="2145705372" r:id="rId12"/>
    <p:sldId id="2145705438" r:id="rId13"/>
    <p:sldId id="2145705439" r:id="rId14"/>
    <p:sldId id="2145705440" r:id="rId15"/>
    <p:sldId id="2145705443" r:id="rId16"/>
    <p:sldId id="2145705382" r:id="rId17"/>
    <p:sldId id="2145705441" r:id="rId18"/>
    <p:sldId id="2145705442" r:id="rId19"/>
    <p:sldId id="2145705429" r:id="rId20"/>
    <p:sldId id="2145705381" r:id="rId21"/>
    <p:sldId id="2145705368" r:id="rId22"/>
    <p:sldId id="2145705386" r:id="rId23"/>
    <p:sldId id="2145705369" r:id="rId24"/>
    <p:sldId id="2145705373" r:id="rId25"/>
    <p:sldId id="2145705371" r:id="rId26"/>
    <p:sldId id="2145705418" r:id="rId27"/>
    <p:sldId id="2145705419" r:id="rId28"/>
    <p:sldId id="2145705391" r:id="rId29"/>
    <p:sldId id="2145705377" r:id="rId30"/>
    <p:sldId id="2145705399" r:id="rId31"/>
    <p:sldId id="2145705392" r:id="rId32"/>
    <p:sldId id="2145705380" r:id="rId33"/>
    <p:sldId id="2145705387" r:id="rId34"/>
    <p:sldId id="2145705417" r:id="rId35"/>
    <p:sldId id="2145705384" r:id="rId36"/>
    <p:sldId id="2145705385" r:id="rId37"/>
    <p:sldId id="2145705437" r:id="rId38"/>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70" d="100"/>
          <a:sy n="70" d="100"/>
        </p:scale>
        <p:origin x="2814" y="8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2026/1/28</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2026/1/28</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10</a:t>
            </a:fld>
            <a:endParaRPr kumimoji="1" lang="ja-JP" altLang="en-US"/>
          </a:p>
        </p:txBody>
      </p:sp>
    </p:spTree>
    <p:extLst>
      <p:ext uri="{BB962C8B-B14F-4D97-AF65-F5344CB8AC3E}">
        <p14:creationId xmlns:p14="http://schemas.microsoft.com/office/powerpoint/2010/main" val="37716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34</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8420448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61" r:id="rId3"/>
    <p:sldLayoutId id="2147483662" r:id="rId4"/>
    <p:sldLayoutId id="2147483674"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a:solidFill>
                  <a:schemeClr val="tx1"/>
                </a:solidFill>
                <a:latin typeface="Meiryo UI" panose="020B0604030504040204" pitchFamily="50" charset="-128"/>
                <a:ea typeface="Meiryo UI" panose="020B0604030504040204" pitchFamily="50" charset="-128"/>
              </a:rPr>
              <a:t>【</a:t>
            </a:r>
            <a:r>
              <a:rPr kumimoji="1" lang="ja-JP" altLang="en-US" sz="1662" b="1">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a:t>本資料に記載している項目に必要情報を入力し、「投資計画書」を作成してください。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申請にあたっては、</a:t>
            </a:r>
            <a:r>
              <a:rPr kumimoji="1" lang="en-US" altLang="ja-JP" sz="1400" b="1">
                <a:solidFill>
                  <a:srgbClr val="FF0000"/>
                </a:solidFill>
              </a:rPr>
              <a:t>PDF</a:t>
            </a:r>
            <a:r>
              <a:rPr kumimoji="1" lang="ja-JP" altLang="en-US" sz="1400" b="1">
                <a:solidFill>
                  <a:srgbClr val="FF0000"/>
                </a:solidFill>
              </a:rPr>
              <a:t>形式に変換した上で提出してください</a:t>
            </a:r>
            <a:r>
              <a:rPr kumimoji="1" lang="ja-JP" altLang="en-US" sz="1400"/>
              <a:t>。</a:t>
            </a:r>
          </a:p>
          <a:p>
            <a:pPr marL="278606" indent="-278606">
              <a:lnSpc>
                <a:spcPct val="100000"/>
              </a:lnSpc>
              <a:spcBef>
                <a:spcPts val="0"/>
              </a:spcBef>
              <a:spcAft>
                <a:spcPts val="600"/>
              </a:spcAft>
              <a:buFont typeface="Arial" panose="020B0604020202020204" pitchFamily="34" charset="0"/>
              <a:buChar char="•"/>
            </a:pPr>
            <a:r>
              <a:rPr kumimoji="1" lang="ja-JP" altLang="en-US" sz="1400"/>
              <a:t>適宜、必要な項目についてはスライドを複製の上、ご記載いただくことは可能ですが、表紙含め、</a:t>
            </a:r>
            <a:r>
              <a:rPr kumimoji="1" lang="en-US" altLang="ja-JP" sz="1400" b="1">
                <a:solidFill>
                  <a:srgbClr val="FF0000"/>
                </a:solidFill>
              </a:rPr>
              <a:t>40</a:t>
            </a:r>
            <a:r>
              <a:rPr kumimoji="1" lang="ja-JP" altLang="en-US" sz="1400" b="1">
                <a:solidFill>
                  <a:srgbClr val="FF0000"/>
                </a:solidFill>
              </a:rPr>
              <a:t>ページ以内で作成</a:t>
            </a:r>
            <a:r>
              <a:rPr kumimoji="1" lang="ja-JP" altLang="en-US" sz="1400"/>
              <a:t>してください。</a:t>
            </a:r>
            <a:r>
              <a:rPr kumimoji="1" lang="en-US" altLang="ja-JP" sz="1400"/>
              <a:t>40</a:t>
            </a:r>
            <a:r>
              <a:rPr kumimoji="1" lang="ja-JP" altLang="en-US" sz="1400"/>
              <a:t>ページを超えている場合、審査を行わない場合があります。（コンソーシアム形式のため、複数枚での記入を許容しているページ数に限り、</a:t>
            </a:r>
            <a:r>
              <a:rPr kumimoji="1" lang="en-US" altLang="ja-JP" sz="1400"/>
              <a:t>40</a:t>
            </a:r>
            <a:r>
              <a:rPr kumimoji="1" lang="ja-JP" altLang="en-US" sz="1400"/>
              <a:t>ページを超えても差し支えありません。）</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a:solidFill>
                  <a:srgbClr val="FF0000"/>
                </a:solidFill>
              </a:rPr>
              <a:t>各ページの記載ガイドについて十分な言及がない場合は、審査において十分に評価されない可能性があります</a:t>
            </a:r>
            <a:r>
              <a:rPr kumimoji="1" lang="ja-JP" altLang="en-US" sz="1400"/>
              <a:t>。なお、事実・データ等の記載は、その出典を明記してください。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記載する数字は、投資</a:t>
            </a:r>
            <a:r>
              <a:rPr kumimoji="1" lang="ja-JP" altLang="en-US" sz="1400">
                <a:solidFill>
                  <a:schemeClr val="tx1"/>
                </a:solidFill>
                <a:latin typeface="Meiryo UI" panose="020B0604030504040204" pitchFamily="50" charset="-128"/>
                <a:ea typeface="Meiryo UI" panose="020B0604030504040204" pitchFamily="50" charset="-128"/>
              </a:rPr>
              <a:t>計画書別紙</a:t>
            </a:r>
            <a:r>
              <a:rPr kumimoji="1" lang="ja-JP" altLang="en-US" sz="1400"/>
              <a:t>（</a:t>
            </a:r>
            <a:r>
              <a:rPr kumimoji="1" lang="en-US" altLang="ja-JP" sz="1400"/>
              <a:t>Excel</a:t>
            </a:r>
            <a:r>
              <a:rPr kumimoji="1" lang="ja-JP" altLang="en-US" sz="1400"/>
              <a:t>）</a:t>
            </a:r>
            <a:r>
              <a:rPr kumimoji="1" lang="ja-JP" altLang="en-US" sz="140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a:t>必要に応じて、参考資料（自由様式）を挿入してください。（補助事業に関する事業計画（</a:t>
            </a:r>
            <a:r>
              <a:rPr kumimoji="1" lang="en-US" altLang="ja-JP" sz="1400"/>
              <a:t>PL</a:t>
            </a:r>
            <a:r>
              <a:rPr kumimoji="1" lang="ja-JP" altLang="en-US" sz="1400"/>
              <a:t>・</a:t>
            </a:r>
            <a:r>
              <a:rPr kumimoji="1" lang="en-US" altLang="ja-JP" sz="1400"/>
              <a:t>CF</a:t>
            </a:r>
            <a:r>
              <a:rPr kumimoji="1" lang="ja-JP" altLang="en-US" sz="1400"/>
              <a:t>など）・</a:t>
            </a:r>
            <a:r>
              <a:rPr kumimoji="1" lang="en-US" altLang="ja-JP" sz="1400"/>
              <a:t>DCF</a:t>
            </a:r>
            <a:r>
              <a:rPr kumimoji="1" lang="ja-JP" altLang="en-US" sz="140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a:t>投資計画書の内容については、採択された場合に事業の成果の発表や事例集の作成等に活用させていただく場合があります。その際は、</a:t>
            </a:r>
            <a:r>
              <a:rPr kumimoji="1" lang="ja-JP" altLang="en-US" sz="1400" b="1">
                <a:solidFill>
                  <a:srgbClr val="FF0000"/>
                </a:solidFill>
              </a:rPr>
              <a:t>差し支えない範囲での公表にご協力をお願いする場合があります</a:t>
            </a:r>
            <a:r>
              <a:rPr kumimoji="1" lang="ja-JP" altLang="en-US" sz="1400"/>
              <a:t>ので、あらかじめご了承ください。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応募にあたっては、公募要領及び交付規程をご覧下さい。</a:t>
            </a:r>
            <a:r>
              <a:rPr kumimoji="1" lang="ja-JP" altLang="en-US" sz="1400" b="1">
                <a:solidFill>
                  <a:srgbClr val="FF0000"/>
                </a:solidFill>
              </a:rPr>
              <a:t>審査の結果、採択され、事業を実施するには、公募要領及び交付規程の内容に従って</a:t>
            </a:r>
            <a:r>
              <a:rPr kumimoji="1" lang="ja-JP" altLang="en-US" sz="1400"/>
              <a:t>いただくことが必要です。</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a:solidFill>
                  <a:schemeClr val="tx1"/>
                </a:solidFill>
                <a:latin typeface="Meiryo UI" panose="020B0604030504040204" pitchFamily="50" charset="-128"/>
                <a:ea typeface="Meiryo UI" panose="020B0604030504040204" pitchFamily="50" charset="-128"/>
              </a:rPr>
              <a:t>100</a:t>
            </a:r>
            <a:r>
              <a:rPr kumimoji="1" lang="ja-JP" altLang="en-US" sz="140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a:p>
          <a:p>
            <a:pPr>
              <a:spcBef>
                <a:spcPts val="0"/>
              </a:spcBef>
              <a:spcAft>
                <a:spcPts val="600"/>
              </a:spcAft>
            </a:pPr>
            <a:endParaRPr lang="ja-JP" altLang="en-US" sz="140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①</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工場の新設</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・需要が供給力を</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日あたり〇〇百個上回っているため、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工場を新設し、供給力２倍を実現。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工場は〇〇県や〇〇地域へのアクセスが良く、これまで未進出地域であった〇〇市の消費を取り込む。</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日あたりの生産量は〇〇百個、従業員は〇〇人ほどが勤務予定。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・将来的には分散している工場を</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工場を中心に集約を図り、更なる生産効率化を念頭。</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②建設現場の省力化を実現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・現場あたりの作業員数は〇〇人。今後需要を取り組むためには</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建機導入が不可欠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・〇〇領域への進出に適した</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建機を導入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・既存建機を</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建機に置き換えることで、省人省力化を実現。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建機導入により作業員数は〇〇人で対応可能に。</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③既存工場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におけるスマートファクトリー化</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では、</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日あたりの生産量が〇百個。周辺地域に新設工場用地を確保できない状態。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a:t>
            </a:r>
            <a:r>
              <a:rPr kumimoji="1" lang="en-US" altLang="ja-JP" sz="1200" dirty="0">
                <a:solidFill>
                  <a:schemeClr val="tx1"/>
                </a:solidFill>
                <a:latin typeface="Meiryo UI" panose="020B0604030504040204" pitchFamily="50" charset="-128"/>
                <a:ea typeface="Meiryo UI" panose="020B0604030504040204" pitchFamily="50" charset="-128"/>
              </a:rPr>
              <a:t>AI</a:t>
            </a:r>
            <a:r>
              <a:rPr kumimoji="1" lang="ja-JP" altLang="en-US" sz="1200" dirty="0">
                <a:solidFill>
                  <a:schemeClr val="tx1"/>
                </a:solidFill>
                <a:latin typeface="Meiryo UI" panose="020B0604030504040204" pitchFamily="50" charset="-128"/>
                <a:ea typeface="Meiryo UI" panose="020B0604030504040204" pitchFamily="50" charset="-128"/>
              </a:rPr>
              <a:t>・ロボットを導入。スマートファクトリー化することで、１日あたりの生産量を〇百個へ〇倍</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・空いたスペースには</a:t>
            </a:r>
            <a:r>
              <a:rPr kumimoji="1" lang="en-US" altLang="ja-JP" sz="1200" dirty="0">
                <a:solidFill>
                  <a:schemeClr val="tx1"/>
                </a:solidFill>
                <a:latin typeface="Meiryo UI" panose="020B0604030504040204" pitchFamily="50" charset="-128"/>
                <a:ea typeface="Meiryo UI" panose="020B0604030504040204" pitchFamily="50" charset="-128"/>
              </a:rPr>
              <a:t>EC</a:t>
            </a:r>
            <a:r>
              <a:rPr kumimoji="1" lang="ja-JP" altLang="en-US" sz="1200" dirty="0">
                <a:solidFill>
                  <a:schemeClr val="tx1"/>
                </a:solidFill>
                <a:latin typeface="Meiryo UI" panose="020B0604030504040204" pitchFamily="50" charset="-128"/>
                <a:ea typeface="Meiryo UI" panose="020B0604030504040204" pitchFamily="50" charset="-128"/>
              </a:rPr>
              <a:t>用の配送スペースを新設するなど、更なる販路拡大を図る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・従来は、従業員〇人を要していたところ〇人で、工場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の売上は〇倍、</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人あたりの生産量は〇倍を実現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補助事業</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の内容</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6400801" y="5265420"/>
            <a:ext cx="2588862" cy="1558892"/>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9</a:t>
            </a:fld>
            <a:endParaRPr kumimoji="1" lang="ja-JP" altLang="en-US"/>
          </a:p>
        </p:txBody>
      </p:sp>
      <p:sp>
        <p:nvSpPr>
          <p:cNvPr id="3" name="タイトル 3">
            <a:extLst>
              <a:ext uri="{FF2B5EF4-FFF2-40B4-BE49-F238E27FC236}">
                <a16:creationId xmlns:a16="http://schemas.microsoft.com/office/drawing/2014/main" id="{74E29A96-5FA5-1BB0-9393-C506B9B8B907}"/>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四角形: 1 つの角を切り取る 5">
            <a:extLst>
              <a:ext uri="{FF2B5EF4-FFF2-40B4-BE49-F238E27FC236}">
                <a16:creationId xmlns:a16="http://schemas.microsoft.com/office/drawing/2014/main" id="{3CF92079-BE93-3D91-5B69-A195FEB0EAE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8" name="四角形: 1 つの角を切り取る 7">
            <a:extLst>
              <a:ext uri="{FF2B5EF4-FFF2-40B4-BE49-F238E27FC236}">
                <a16:creationId xmlns:a16="http://schemas.microsoft.com/office/drawing/2014/main" id="{0A71F868-BB74-4A81-82D9-9C070EA2547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27CCC2F5-4C3C-B89D-8333-BF7DB8C275C1}"/>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889607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332137" y="494012"/>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5" name="正方形/長方形 4">
            <a:extLst>
              <a:ext uri="{FF2B5EF4-FFF2-40B4-BE49-F238E27FC236}">
                <a16:creationId xmlns:a16="http://schemas.microsoft.com/office/drawing/2014/main" id="{449D2960-49B4-A275-9D46-63B281EBDEB0}"/>
              </a:ext>
            </a:extLst>
          </p:cNvPr>
          <p:cNvSpPr/>
          <p:nvPr/>
        </p:nvSpPr>
        <p:spPr>
          <a:xfrm>
            <a:off x="542925" y="1651870"/>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工場の建屋（新築）</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機械装置</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p>
        </p:txBody>
      </p:sp>
      <p:sp>
        <p:nvSpPr>
          <p:cNvPr id="7" name="正方形/長方形 6">
            <a:extLst>
              <a:ext uri="{FF2B5EF4-FFF2-40B4-BE49-F238E27FC236}">
                <a16:creationId xmlns:a16="http://schemas.microsoft.com/office/drawing/2014/main" id="{9ABC9F99-111E-66B5-FCB5-1303475ED761}"/>
              </a:ext>
            </a:extLst>
          </p:cNvPr>
          <p:cNvSpPr/>
          <p:nvPr/>
        </p:nvSpPr>
        <p:spPr>
          <a:xfrm>
            <a:off x="78138" y="1639043"/>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①</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6A6A9A14-01F9-68F0-FC4B-B46CCB984DE8}"/>
              </a:ext>
            </a:extLst>
          </p:cNvPr>
          <p:cNvSpPr/>
          <p:nvPr/>
        </p:nvSpPr>
        <p:spPr>
          <a:xfrm>
            <a:off x="533401" y="1244392"/>
            <a:ext cx="1440180"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建物・設備等名称</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2D1FD98-5125-B7DE-49D7-33EEE5BD9CAA}"/>
              </a:ext>
            </a:extLst>
          </p:cNvPr>
          <p:cNvSpPr/>
          <p:nvPr/>
        </p:nvSpPr>
        <p:spPr>
          <a:xfrm>
            <a:off x="2125752" y="1244392"/>
            <a:ext cx="4559641"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建物・設備等内容、投資金額</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FC3A298-9B64-F50F-56BB-D23B72F3F35F}"/>
              </a:ext>
            </a:extLst>
          </p:cNvPr>
          <p:cNvSpPr/>
          <p:nvPr/>
        </p:nvSpPr>
        <p:spPr>
          <a:xfrm>
            <a:off x="6902341" y="1244392"/>
            <a:ext cx="2165459"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写真・イメージ</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0FF1BF9-4ADF-042B-D10B-81716BB3E67C}"/>
              </a:ext>
            </a:extLst>
          </p:cNvPr>
          <p:cNvSpPr/>
          <p:nvPr/>
        </p:nvSpPr>
        <p:spPr>
          <a:xfrm>
            <a:off x="2125752" y="1639043"/>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工場は〇〇県〇〇市に新設し</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拠点体制。</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工場では、当社製品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の〇〇％を製造予定で、〇〇市に新設することで、〇〇といった意義がある。さらに〇〇といった施策を実施し、周辺地域の消費を取り込む予定。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工場建屋に〇〇億円、〇〇を導入した製品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製造ラインは〇億円。さらに工場全体の</a:t>
            </a:r>
            <a:r>
              <a:rPr kumimoji="1" lang="en-US" altLang="ja-JP" sz="1200" dirty="0">
                <a:solidFill>
                  <a:schemeClr val="tx1"/>
                </a:solidFill>
                <a:latin typeface="Meiryo UI" panose="020B0604030504040204" pitchFamily="50" charset="-128"/>
                <a:ea typeface="Meiryo UI" panose="020B0604030504040204" pitchFamily="50" charset="-128"/>
              </a:rPr>
              <a:t>IT</a:t>
            </a: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を導入するために〇億円投資し、</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工場新設に係る投資総額は〇〇億円。</a:t>
            </a:r>
            <a:endParaRPr kumimoji="1" lang="en-US" altLang="ja-JP" sz="1200"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32A89324-78E5-089F-B862-9077013458D3}"/>
              </a:ext>
            </a:extLst>
          </p:cNvPr>
          <p:cNvSpPr/>
          <p:nvPr/>
        </p:nvSpPr>
        <p:spPr>
          <a:xfrm>
            <a:off x="6910292" y="1639043"/>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1304602D-FC3F-DEFD-C6E2-3664A5AB0C2D}"/>
              </a:ext>
            </a:extLst>
          </p:cNvPr>
          <p:cNvSpPr/>
          <p:nvPr/>
        </p:nvSpPr>
        <p:spPr>
          <a:xfrm>
            <a:off x="86025" y="4213306"/>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②</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2935A9F-FF54-57A6-92F8-5AE567C85591}"/>
              </a:ext>
            </a:extLst>
          </p:cNvPr>
          <p:cNvSpPr/>
          <p:nvPr/>
        </p:nvSpPr>
        <p:spPr>
          <a:xfrm>
            <a:off x="542925" y="4213306"/>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（○○社製）</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 （○○社製）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51FDBA9-8180-4191-09BB-927C3BB148F9}"/>
              </a:ext>
            </a:extLst>
          </p:cNvPr>
          <p:cNvSpPr/>
          <p:nvPr/>
        </p:nvSpPr>
        <p:spPr>
          <a:xfrm>
            <a:off x="2125752" y="4213306"/>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・〇〇領域への参入のため</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〇台、建機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〇台購入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台あたり〇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〇〇〇千円</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〇台で計〇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〇億円</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は〇〇という特徴があり、導入することで作業時間は〇％削減可能。〇〇領域で求められる〇〇という性能も有り。</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・本社で自動制御可能で、建機から得られるデータを有効活用し、作業の効率化も進める。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97C60DA-0405-7477-69B7-BDA36FA6C7F8}"/>
              </a:ext>
            </a:extLst>
          </p:cNvPr>
          <p:cNvSpPr/>
          <p:nvPr/>
        </p:nvSpPr>
        <p:spPr>
          <a:xfrm>
            <a:off x="6913196" y="4213306"/>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46FB60C4-7755-94D1-93A1-39F95211A8B1}"/>
              </a:ext>
            </a:extLst>
          </p:cNvPr>
          <p:cNvSpPr/>
          <p:nvPr/>
        </p:nvSpPr>
        <p:spPr>
          <a:xfrm>
            <a:off x="6934560" y="1660980"/>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1" name="正方形/長方形 20">
            <a:extLst>
              <a:ext uri="{FF2B5EF4-FFF2-40B4-BE49-F238E27FC236}">
                <a16:creationId xmlns:a16="http://schemas.microsoft.com/office/drawing/2014/main" id="{B4597F40-1965-55C9-10D6-8E84C1B5E59D}"/>
              </a:ext>
            </a:extLst>
          </p:cNvPr>
          <p:cNvSpPr/>
          <p:nvPr/>
        </p:nvSpPr>
        <p:spPr>
          <a:xfrm>
            <a:off x="6934560" y="4213306"/>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3" name="四角形: 1 つの角を切り取る 22">
            <a:extLst>
              <a:ext uri="{FF2B5EF4-FFF2-40B4-BE49-F238E27FC236}">
                <a16:creationId xmlns:a16="http://schemas.microsoft.com/office/drawing/2014/main" id="{94D45648-3B20-E8D5-532A-E15F0050524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4" name="四角形: 1 つの角を切り取る 23">
            <a:extLst>
              <a:ext uri="{FF2B5EF4-FFF2-40B4-BE49-F238E27FC236}">
                <a16:creationId xmlns:a16="http://schemas.microsoft.com/office/drawing/2014/main" id="{46CDB013-2B55-684D-C726-432DA7DD5F6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5" name="四角形: 1 つの角を切り取る 24">
            <a:extLst>
              <a:ext uri="{FF2B5EF4-FFF2-40B4-BE49-F238E27FC236}">
                <a16:creationId xmlns:a16="http://schemas.microsoft.com/office/drawing/2014/main" id="{7773B497-A485-A7CD-B5AB-E4974AEDD81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66406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210371"/>
            <a:ext cx="736109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売上高の推移と売上高成長率（コンソーシアム形式の場合は構成事業者の各期の数値を合算）</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売上高成長の実現に向けた取組</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p:txBody>
          <a:bodyPr/>
          <a:lstStyle/>
          <a:p>
            <a:fld id="{70AD163A-2AD1-4CCD-B429-51A5FDE21725}" type="slidenum">
              <a:rPr kumimoji="1" lang="ja-JP" altLang="en-US" smtClean="0"/>
              <a:t>11</a:t>
            </a:fld>
            <a:endParaRPr kumimoji="1" lang="ja-JP" altLang="en-US"/>
          </a:p>
        </p:txBody>
      </p:sp>
      <p:sp>
        <p:nvSpPr>
          <p:cNvPr id="2" name="四角形: 1 つの角を切り取る 1">
            <a:extLst>
              <a:ext uri="{FF2B5EF4-FFF2-40B4-BE49-F238E27FC236}">
                <a16:creationId xmlns:a16="http://schemas.microsoft.com/office/drawing/2014/main" id="{DA27AB3E-0B11-CC4B-5DD6-0BEA0A3018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1EEB9B5C-E2A9-A006-6CFC-DECDA701B46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814DBEF9-B45C-9753-E65A-9ECDB670997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10" name="図 9">
            <a:extLst>
              <a:ext uri="{FF2B5EF4-FFF2-40B4-BE49-F238E27FC236}">
                <a16:creationId xmlns:a16="http://schemas.microsoft.com/office/drawing/2014/main" id="{9EDF7476-6F01-5B46-4AF4-65B610C464AB}"/>
              </a:ext>
            </a:extLst>
          </p:cNvPr>
          <p:cNvPicPr>
            <a:picLocks noChangeAspect="1"/>
          </p:cNvPicPr>
          <p:nvPr/>
        </p:nvPicPr>
        <p:blipFill>
          <a:blip r:embed="rId2"/>
          <a:stretch>
            <a:fillRect/>
          </a:stretch>
        </p:blipFill>
        <p:spPr>
          <a:xfrm>
            <a:off x="159796" y="1653255"/>
            <a:ext cx="8884444" cy="1887484"/>
          </a:xfrm>
          <a:prstGeom prst="rect">
            <a:avLst/>
          </a:prstGeom>
        </p:spPr>
      </p:pic>
    </p:spTree>
    <p:extLst>
      <p:ext uri="{BB962C8B-B14F-4D97-AF65-F5344CB8AC3E}">
        <p14:creationId xmlns:p14="http://schemas.microsoft.com/office/powerpoint/2010/main" val="552180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2" name="正方形/長方形 11">
            <a:extLst>
              <a:ext uri="{FF2B5EF4-FFF2-40B4-BE49-F238E27FC236}">
                <a16:creationId xmlns:a16="http://schemas.microsoft.com/office/drawing/2014/main" id="{26D2CC18-868A-8DF6-3156-A8C75272A369}"/>
              </a:ext>
            </a:extLst>
          </p:cNvPr>
          <p:cNvSpPr/>
          <p:nvPr/>
        </p:nvSpPr>
        <p:spPr>
          <a:xfrm>
            <a:off x="129778" y="4573165"/>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2629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付加価値増加の実現に向けた取組</a:t>
            </a:r>
            <a:endParaRPr kumimoji="1" lang="en-US" altLang="ja-JP" sz="1200" b="1">
              <a:solidFill>
                <a:sysClr val="windowText" lastClr="000000"/>
              </a:solidFill>
              <a:latin typeface="Meiryo UI"/>
              <a:ea typeface="Meiryo UI"/>
            </a:endParaRPr>
          </a:p>
        </p:txBody>
      </p:sp>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184972"/>
            <a:ext cx="7952224"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付加価値額の推移と付加価値増加率（コンソーシアム形式の場合は構成事業者の各期の数値を合算）</a:t>
            </a:r>
          </a:p>
        </p:txBody>
      </p:sp>
      <p:sp>
        <p:nvSpPr>
          <p:cNvPr id="2" name="四角形: 1 つの角を切り取る 1">
            <a:extLst>
              <a:ext uri="{FF2B5EF4-FFF2-40B4-BE49-F238E27FC236}">
                <a16:creationId xmlns:a16="http://schemas.microsoft.com/office/drawing/2014/main" id="{FD719D8C-FA3B-F660-77B9-126C05A3E38B}"/>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124A21E-833F-0EEE-FF82-685A52C503F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7" name="四角形: 1 つの角を切り取る 6">
            <a:extLst>
              <a:ext uri="{FF2B5EF4-FFF2-40B4-BE49-F238E27FC236}">
                <a16:creationId xmlns:a16="http://schemas.microsoft.com/office/drawing/2014/main" id="{5B641ED8-BD26-74AB-E7AD-44FAA4F19AB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6" name="図 5">
            <a:extLst>
              <a:ext uri="{FF2B5EF4-FFF2-40B4-BE49-F238E27FC236}">
                <a16:creationId xmlns:a16="http://schemas.microsoft.com/office/drawing/2014/main" id="{18BE773D-4BC4-3384-249B-B8D4655DC23E}"/>
              </a:ext>
            </a:extLst>
          </p:cNvPr>
          <p:cNvPicPr>
            <a:picLocks noChangeAspect="1"/>
          </p:cNvPicPr>
          <p:nvPr/>
        </p:nvPicPr>
        <p:blipFill>
          <a:blip r:embed="rId2"/>
          <a:stretch>
            <a:fillRect/>
          </a:stretch>
        </p:blipFill>
        <p:spPr>
          <a:xfrm>
            <a:off x="79898" y="1748515"/>
            <a:ext cx="8984204" cy="2132350"/>
          </a:xfrm>
          <a:prstGeom prst="rect">
            <a:avLst/>
          </a:prstGeom>
        </p:spPr>
      </p:pic>
    </p:spTree>
    <p:extLst>
      <p:ext uri="{BB962C8B-B14F-4D97-AF65-F5344CB8AC3E}">
        <p14:creationId xmlns:p14="http://schemas.microsoft.com/office/powerpoint/2010/main" val="59719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4D3385D2-835A-3F5C-1F7D-C61F6DAEFF02}"/>
              </a:ext>
            </a:extLst>
          </p:cNvPr>
          <p:cNvSpPr/>
          <p:nvPr/>
        </p:nvSpPr>
        <p:spPr>
          <a:xfrm>
            <a:off x="129778" y="4248117"/>
            <a:ext cx="8884444" cy="236732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例）</a:t>
            </a:r>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13</a:t>
            </a:fld>
            <a:endParaRPr kumimoji="1" lang="ja-JP" altLang="en-US"/>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06501" y="412617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賃上げ目標の実現に向けた取組</a:t>
            </a:r>
            <a:endParaRPr kumimoji="1" lang="en-US" altLang="ja-JP" sz="1200" b="1">
              <a:solidFill>
                <a:sysClr val="windowText" lastClr="000000"/>
              </a:solidFill>
              <a:latin typeface="Meiryo UI"/>
              <a:ea typeface="Meiryo UI"/>
            </a:endParaRPr>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531529" y="176808"/>
            <a:ext cx="5854878"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コンソーシアム形式の場合申請者</a:t>
            </a:r>
            <a:r>
              <a:rPr kumimoji="1" lang="en-US" altLang="ja-JP" sz="1600" dirty="0">
                <a:solidFill>
                  <a:srgbClr val="FF0000"/>
                </a:solidFill>
                <a:latin typeface="Meiryo UI" panose="020B0604030504040204" pitchFamily="50" charset="-128"/>
                <a:ea typeface="Meiryo UI" panose="020B0604030504040204" pitchFamily="50" charset="-128"/>
              </a:rPr>
              <a:t>1)】</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03E53F4A-B99F-0D9A-2C45-60E058FB3F3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CBDCA88E-A270-D561-56DE-A5BBE440D58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785F7184-5994-97B4-A1C7-E9A0E7A415E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pic>
        <p:nvPicPr>
          <p:cNvPr id="5" name="図 4">
            <a:extLst>
              <a:ext uri="{FF2B5EF4-FFF2-40B4-BE49-F238E27FC236}">
                <a16:creationId xmlns:a16="http://schemas.microsoft.com/office/drawing/2014/main" id="{BFF74288-3160-CE7F-A48A-AE670B4A9181}"/>
              </a:ext>
            </a:extLst>
          </p:cNvPr>
          <p:cNvPicPr>
            <a:picLocks noChangeAspect="1"/>
          </p:cNvPicPr>
          <p:nvPr/>
        </p:nvPicPr>
        <p:blipFill>
          <a:blip r:embed="rId2"/>
          <a:stretch>
            <a:fillRect/>
          </a:stretch>
        </p:blipFill>
        <p:spPr>
          <a:xfrm>
            <a:off x="129778" y="873833"/>
            <a:ext cx="8884444" cy="2514187"/>
          </a:xfrm>
          <a:prstGeom prst="rect">
            <a:avLst/>
          </a:prstGeom>
        </p:spPr>
      </p:pic>
    </p:spTree>
    <p:extLst>
      <p:ext uri="{BB962C8B-B14F-4D97-AF65-F5344CB8AC3E}">
        <p14:creationId xmlns:p14="http://schemas.microsoft.com/office/powerpoint/2010/main" val="23948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14</a:t>
            </a:fld>
            <a:endParaRPr kumimoji="1" lang="ja-JP" altLang="en-US"/>
          </a:p>
        </p:txBody>
      </p:sp>
      <p:sp>
        <p:nvSpPr>
          <p:cNvPr id="2" name="正方形/長方形 1">
            <a:extLst>
              <a:ext uri="{FF2B5EF4-FFF2-40B4-BE49-F238E27FC236}">
                <a16:creationId xmlns:a16="http://schemas.microsoft.com/office/drawing/2014/main" id="{9D4174E9-BB97-F5A9-1C75-0231B484888B}"/>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2" name="四角形: 1 つの角を切り取る 11">
            <a:extLst>
              <a:ext uri="{FF2B5EF4-FFF2-40B4-BE49-F238E27FC236}">
                <a16:creationId xmlns:a16="http://schemas.microsoft.com/office/drawing/2014/main" id="{73FBC821-C06B-4C7F-A2C5-A9C1AB8701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B99197B8-CCCD-ED97-9001-065FBCD03F8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C1D6A1C9-724E-7C6D-BB51-DBAE2001A7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3" name="図 2">
            <a:extLst>
              <a:ext uri="{FF2B5EF4-FFF2-40B4-BE49-F238E27FC236}">
                <a16:creationId xmlns:a16="http://schemas.microsoft.com/office/drawing/2014/main" id="{1240D291-2B32-7A47-06B3-D3694EB78EEE}"/>
              </a:ext>
            </a:extLst>
          </p:cNvPr>
          <p:cNvPicPr>
            <a:picLocks noChangeAspect="1"/>
          </p:cNvPicPr>
          <p:nvPr/>
        </p:nvPicPr>
        <p:blipFill>
          <a:blip r:embed="rId2"/>
          <a:stretch>
            <a:fillRect/>
          </a:stretch>
        </p:blipFill>
        <p:spPr>
          <a:xfrm>
            <a:off x="141732" y="3614913"/>
            <a:ext cx="8860536" cy="2507421"/>
          </a:xfrm>
          <a:prstGeom prst="rect">
            <a:avLst/>
          </a:prstGeom>
        </p:spPr>
      </p:pic>
      <p:pic>
        <p:nvPicPr>
          <p:cNvPr id="5" name="図 4">
            <a:extLst>
              <a:ext uri="{FF2B5EF4-FFF2-40B4-BE49-F238E27FC236}">
                <a16:creationId xmlns:a16="http://schemas.microsoft.com/office/drawing/2014/main" id="{740A9EFD-A718-0AA8-9F2B-8B1A205C1087}"/>
              </a:ext>
            </a:extLst>
          </p:cNvPr>
          <p:cNvPicPr>
            <a:picLocks noChangeAspect="1"/>
          </p:cNvPicPr>
          <p:nvPr/>
        </p:nvPicPr>
        <p:blipFill>
          <a:blip r:embed="rId3"/>
          <a:stretch>
            <a:fillRect/>
          </a:stretch>
        </p:blipFill>
        <p:spPr>
          <a:xfrm>
            <a:off x="141732" y="862052"/>
            <a:ext cx="8860536" cy="2507421"/>
          </a:xfrm>
          <a:prstGeom prst="rect">
            <a:avLst/>
          </a:prstGeom>
        </p:spPr>
      </p:pic>
    </p:spTree>
    <p:extLst>
      <p:ext uri="{BB962C8B-B14F-4D97-AF65-F5344CB8AC3E}">
        <p14:creationId xmlns:p14="http://schemas.microsoft.com/office/powerpoint/2010/main" val="3001419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26281"/>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07853"/>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収益規模に応じたリスクをとった投資であることの説明</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9" name="正方形/長方形 18">
            <a:extLst>
              <a:ext uri="{FF2B5EF4-FFF2-40B4-BE49-F238E27FC236}">
                <a16:creationId xmlns:a16="http://schemas.microsoft.com/office/drawing/2014/main" id="{4A048DCF-55FA-DB98-60AC-4482FED89ACF}"/>
              </a:ext>
            </a:extLst>
          </p:cNvPr>
          <p:cNvSpPr/>
          <p:nvPr/>
        </p:nvSpPr>
        <p:spPr>
          <a:xfrm>
            <a:off x="4321739" y="1786562"/>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2218761" y="185379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直近決算期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2218761" y="256997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2218761" y="3286154"/>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売上高投資比率（</a:t>
            </a:r>
            <a:r>
              <a:rPr lang="en-US" altLang="ja-JP" sz="1200">
                <a:solidFill>
                  <a:schemeClr val="tx1"/>
                </a:solidFill>
                <a:latin typeface="Arial" panose="020B0604020202020204" pitchFamily="34" charset="0"/>
                <a:ea typeface="Meiryo UI" panose="020B0604030504040204" pitchFamily="50" charset="-128"/>
              </a:rPr>
              <a:t>b/a</a:t>
            </a:r>
            <a:r>
              <a:rPr lang="ja-JP" altLang="en-US" sz="1200" i="0" u="none" strike="noStrike">
                <a:solidFill>
                  <a:schemeClr val="tx1"/>
                </a:solidFill>
                <a:effectLst/>
                <a:latin typeface="Arial" panose="020B0604020202020204" pitchFamily="34" charset="0"/>
                <a:ea typeface="Meiryo UI" panose="020B0604030504040204" pitchFamily="50" charset="-128"/>
              </a:rPr>
              <a:t>）</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4321739" y="185379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4321739" y="256997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4321739" y="3286154"/>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5464087" y="2329840"/>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5510579" y="3772788"/>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1000" i="0" u="none" strike="noStrike" dirty="0">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5450216" y="3028652"/>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95216C40-037E-BB2A-686E-485E4B3DB2A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5" name="四角形: 1 つの角を切り取る 4">
            <a:extLst>
              <a:ext uri="{FF2B5EF4-FFF2-40B4-BE49-F238E27FC236}">
                <a16:creationId xmlns:a16="http://schemas.microsoft.com/office/drawing/2014/main" id="{D422372C-0078-0DAB-534E-CF53C608D90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33B4AD30-2191-C495-D905-F6FDC1E42D4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2678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5B954-C12B-D678-836E-BD2603BA72A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8C1C4348-836E-5D6A-1DD0-DD485B7CA026}"/>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／財務諸表（</a:t>
            </a:r>
            <a:r>
              <a:rPr lang="en-US" altLang="ja-JP" sz="1200">
                <a:solidFill>
                  <a:schemeClr val="tx2"/>
                </a:solidFill>
                <a:latin typeface="Meiryo UI" panose="020B0604030504040204" pitchFamily="50" charset="-128"/>
                <a:ea typeface="Meiryo UI" panose="020B0604030504040204" pitchFamily="50" charset="-128"/>
                <a:cs typeface="+mn-cs"/>
              </a:rPr>
              <a:t>PL</a:t>
            </a:r>
            <a:r>
              <a:rPr lang="ja-JP" altLang="en-US" sz="1200">
                <a:solidFill>
                  <a:schemeClr val="tx2"/>
                </a:solidFill>
                <a:latin typeface="Meiryo UI" panose="020B0604030504040204" pitchFamily="50" charset="-128"/>
                <a:ea typeface="Meiryo UI" panose="020B0604030504040204" pitchFamily="50" charset="-128"/>
                <a:cs typeface="+mn-cs"/>
              </a:rPr>
              <a:t>）</a:t>
            </a:r>
          </a:p>
        </p:txBody>
      </p:sp>
      <p:sp>
        <p:nvSpPr>
          <p:cNvPr id="8" name="スライド番号プレースホルダー 7">
            <a:extLst>
              <a:ext uri="{FF2B5EF4-FFF2-40B4-BE49-F238E27FC236}">
                <a16:creationId xmlns:a16="http://schemas.microsoft.com/office/drawing/2014/main" id="{7393D96A-9CCB-00F2-548F-0509B8AE3A1D}"/>
              </a:ext>
            </a:extLst>
          </p:cNvPr>
          <p:cNvSpPr>
            <a:spLocks noGrp="1"/>
          </p:cNvSpPr>
          <p:nvPr>
            <p:ph type="sldNum" sz="quarter" idx="12"/>
          </p:nvPr>
        </p:nvSpPr>
        <p:spPr>
          <a:xfrm>
            <a:off x="7086600" y="6623988"/>
            <a:ext cx="2057400" cy="233170"/>
          </a:xfrm>
        </p:spPr>
        <p:txBody>
          <a:bodyPr/>
          <a:lstStyle/>
          <a:p>
            <a:fld id="{70AD163A-2AD1-4CCD-B429-51A5FDE21725}" type="slidenum">
              <a:rPr kumimoji="1" lang="ja-JP" altLang="en-US" smtClean="0"/>
              <a:t>16</a:t>
            </a:fld>
            <a:endParaRPr kumimoji="1" lang="ja-JP" altLang="en-US"/>
          </a:p>
        </p:txBody>
      </p:sp>
      <p:sp>
        <p:nvSpPr>
          <p:cNvPr id="6" name="テキスト ボックス 5">
            <a:extLst>
              <a:ext uri="{FF2B5EF4-FFF2-40B4-BE49-F238E27FC236}">
                <a16:creationId xmlns:a16="http://schemas.microsoft.com/office/drawing/2014/main" id="{362AA3A9-7C15-A605-874C-F2E192BE9C31}"/>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AFBAF9A1-0BF2-7569-ED6C-0CE8B49508F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37C9F087-F83A-8F3F-F844-1991D95631F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EB7D8167-F62D-8291-A213-C49DF9BF687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5" name="図 4">
            <a:extLst>
              <a:ext uri="{FF2B5EF4-FFF2-40B4-BE49-F238E27FC236}">
                <a16:creationId xmlns:a16="http://schemas.microsoft.com/office/drawing/2014/main" id="{2B6073B8-8343-6A32-1A21-AC2C76D073B2}"/>
              </a:ext>
            </a:extLst>
          </p:cNvPr>
          <p:cNvPicPr>
            <a:picLocks noChangeAspect="1"/>
          </p:cNvPicPr>
          <p:nvPr/>
        </p:nvPicPr>
        <p:blipFill>
          <a:blip r:embed="rId2"/>
          <a:stretch>
            <a:fillRect/>
          </a:stretch>
        </p:blipFill>
        <p:spPr>
          <a:xfrm>
            <a:off x="93539" y="879436"/>
            <a:ext cx="8956921" cy="5099127"/>
          </a:xfrm>
          <a:prstGeom prst="rect">
            <a:avLst/>
          </a:prstGeom>
        </p:spPr>
      </p:pic>
    </p:spTree>
    <p:extLst>
      <p:ext uri="{BB962C8B-B14F-4D97-AF65-F5344CB8AC3E}">
        <p14:creationId xmlns:p14="http://schemas.microsoft.com/office/powerpoint/2010/main" val="2038579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2B21-26D1-3949-F227-1CAC2360671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F71D0C9A-43C7-2FC8-C094-62971AE3E9F8}"/>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rPr>
              <a:t>財務諸表（</a:t>
            </a:r>
            <a:r>
              <a:rPr lang="en-US" altLang="ja-JP" sz="1200">
                <a:solidFill>
                  <a:schemeClr val="tx2"/>
                </a:solidFill>
                <a:latin typeface="Meiryo UI" panose="020B0604030504040204" pitchFamily="50" charset="-128"/>
                <a:ea typeface="Meiryo UI" panose="020B0604030504040204" pitchFamily="50" charset="-128"/>
              </a:rPr>
              <a:t>BS</a:t>
            </a:r>
            <a:r>
              <a:rPr lang="ja-JP" altLang="en-US" sz="1200">
                <a:solidFill>
                  <a:schemeClr val="tx2"/>
                </a:solidFill>
                <a:latin typeface="Meiryo UI" panose="020B0604030504040204" pitchFamily="50" charset="-128"/>
                <a:ea typeface="Meiryo UI" panose="020B0604030504040204" pitchFamily="50" charset="-128"/>
              </a:rPr>
              <a:t>）</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8" name="スライド番号プレースホルダー 7">
            <a:extLst>
              <a:ext uri="{FF2B5EF4-FFF2-40B4-BE49-F238E27FC236}">
                <a16:creationId xmlns:a16="http://schemas.microsoft.com/office/drawing/2014/main" id="{8533AC06-09DB-0382-F5C8-00FE0FC67A1E}"/>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17</a:t>
            </a:fld>
            <a:endParaRPr kumimoji="1" lang="ja-JP" altLang="en-US"/>
          </a:p>
        </p:txBody>
      </p:sp>
      <p:sp>
        <p:nvSpPr>
          <p:cNvPr id="9" name="四角形: 1 つの角を切り取る 8">
            <a:extLst>
              <a:ext uri="{FF2B5EF4-FFF2-40B4-BE49-F238E27FC236}">
                <a16:creationId xmlns:a16="http://schemas.microsoft.com/office/drawing/2014/main" id="{628F9025-1ACC-2175-1B8D-821B873637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1D4AE9A-539A-8C8E-D783-BF1D034CFB3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E80DA084-451D-B5C6-FE4C-4C93174A893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3" name="テキスト ボックス 2">
            <a:extLst>
              <a:ext uri="{FF2B5EF4-FFF2-40B4-BE49-F238E27FC236}">
                <a16:creationId xmlns:a16="http://schemas.microsoft.com/office/drawing/2014/main" id="{FEE411E2-B29A-6664-1AC0-ECB32084DC4E}"/>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pic>
        <p:nvPicPr>
          <p:cNvPr id="2" name="図 1">
            <a:extLst>
              <a:ext uri="{FF2B5EF4-FFF2-40B4-BE49-F238E27FC236}">
                <a16:creationId xmlns:a16="http://schemas.microsoft.com/office/drawing/2014/main" id="{5B6CD8FC-64B7-17BC-505C-C8BFFCD84C28}"/>
              </a:ext>
            </a:extLst>
          </p:cNvPr>
          <p:cNvPicPr>
            <a:picLocks noChangeAspect="1"/>
          </p:cNvPicPr>
          <p:nvPr/>
        </p:nvPicPr>
        <p:blipFill>
          <a:blip r:embed="rId2"/>
          <a:stretch>
            <a:fillRect/>
          </a:stretch>
        </p:blipFill>
        <p:spPr>
          <a:xfrm>
            <a:off x="212892" y="560417"/>
            <a:ext cx="8833104" cy="5908284"/>
          </a:xfrm>
          <a:prstGeom prst="rect">
            <a:avLst/>
          </a:prstGeom>
        </p:spPr>
      </p:pic>
    </p:spTree>
    <p:extLst>
      <p:ext uri="{BB962C8B-B14F-4D97-AF65-F5344CB8AC3E}">
        <p14:creationId xmlns:p14="http://schemas.microsoft.com/office/powerpoint/2010/main" val="91254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98C6-80DD-42F0-3571-E200A97C2BAF}"/>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30A94AB1-93DA-0C11-1D9A-7102C4698311}"/>
              </a:ext>
            </a:extLst>
          </p:cNvPr>
          <p:cNvGraphicFramePr>
            <a:graphicFrameLocks noGrp="1"/>
          </p:cNvGraphicFramePr>
          <p:nvPr>
            <p:extLst>
              <p:ext uri="{D42A27DB-BD31-4B8C-83A1-F6EECF244321}">
                <p14:modId xmlns:p14="http://schemas.microsoft.com/office/powerpoint/2010/main" val="481120507"/>
              </p:ext>
            </p:extLst>
          </p:nvPr>
        </p:nvGraphicFramePr>
        <p:xfrm>
          <a:off x="4647190" y="3582011"/>
          <a:ext cx="4161088" cy="26172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保有比率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当社の製造子会社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当社の販売子会社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当社のシステム子会社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当社の物流子会社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当社の有力調達先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4" name="タイトル 3">
            <a:extLst>
              <a:ext uri="{FF2B5EF4-FFF2-40B4-BE49-F238E27FC236}">
                <a16:creationId xmlns:a16="http://schemas.microsoft.com/office/drawing/2014/main" id="{FBF654A6-2408-589B-5439-6E948178FC57}"/>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／主な出資者・出資先</a:t>
            </a:r>
          </a:p>
        </p:txBody>
      </p:sp>
      <p:sp>
        <p:nvSpPr>
          <p:cNvPr id="8" name="スライド番号プレースホルダー 7">
            <a:extLst>
              <a:ext uri="{FF2B5EF4-FFF2-40B4-BE49-F238E27FC236}">
                <a16:creationId xmlns:a16="http://schemas.microsoft.com/office/drawing/2014/main" id="{BF0B3845-7324-76A2-95A0-A65D31EE6E86}"/>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18</a:t>
            </a:fld>
            <a:endParaRPr kumimoji="1" lang="ja-JP" altLang="en-US"/>
          </a:p>
        </p:txBody>
      </p:sp>
      <p:graphicFrame>
        <p:nvGraphicFramePr>
          <p:cNvPr id="2" name="表 1">
            <a:extLst>
              <a:ext uri="{FF2B5EF4-FFF2-40B4-BE49-F238E27FC236}">
                <a16:creationId xmlns:a16="http://schemas.microsoft.com/office/drawing/2014/main" id="{F72AC8D3-ACEC-BB63-22EB-ED677C74F509}"/>
              </a:ext>
            </a:extLst>
          </p:cNvPr>
          <p:cNvGraphicFramePr>
            <a:graphicFrameLocks noGrp="1"/>
          </p:cNvGraphicFramePr>
          <p:nvPr>
            <p:extLst>
              <p:ext uri="{D42A27DB-BD31-4B8C-83A1-F6EECF244321}">
                <p14:modId xmlns:p14="http://schemas.microsoft.com/office/powerpoint/2010/main" val="3819424224"/>
              </p:ext>
            </p:extLst>
          </p:nvPr>
        </p:nvGraphicFramePr>
        <p:xfrm>
          <a:off x="250488" y="3581865"/>
          <a:ext cx="4160101" cy="26172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出資比率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　</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投資事業組合の場合は主な投資家を記載ください。</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現代表取締役の父（前代表取締役）</a:t>
                      </a:r>
                      <a:endPar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当社の持株会社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GP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は投資ファンド〇〇、主な</a:t>
                      </a: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LP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は〇〇、〇〇、〇〇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投資ファンド〇〇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と事業会社〇〇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とによる共同投資ファンド〇〇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3" name="正方形/長方形 2">
            <a:extLst>
              <a:ext uri="{FF2B5EF4-FFF2-40B4-BE49-F238E27FC236}">
                <a16:creationId xmlns:a16="http://schemas.microsoft.com/office/drawing/2014/main" id="{20ACC99E-F315-C2A1-F652-1841D2F8D908}"/>
              </a:ext>
            </a:extLst>
          </p:cNvPr>
          <p:cNvSpPr/>
          <p:nvPr/>
        </p:nvSpPr>
        <p:spPr>
          <a:xfrm>
            <a:off x="3776661" y="1983931"/>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a:solidFill>
                  <a:schemeClr val="tx1"/>
                </a:solidFill>
                <a:latin typeface="Arial" panose="020B0604020202020204" pitchFamily="34" charset="0"/>
                <a:ea typeface="Meiryo UI" panose="020B0604030504040204" pitchFamily="50" charset="-128"/>
              </a:rPr>
              <a:t>当社</a:t>
            </a:r>
            <a:endParaRPr lang="ja-JP" altLang="ja-JP" sz="1200" b="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8">
            <a:extLst>
              <a:ext uri="{FF2B5EF4-FFF2-40B4-BE49-F238E27FC236}">
                <a16:creationId xmlns:a16="http://schemas.microsoft.com/office/drawing/2014/main" id="{7F62D615-0D70-2914-BDA8-740A75395F27}"/>
              </a:ext>
            </a:extLst>
          </p:cNvPr>
          <p:cNvSpPr/>
          <p:nvPr/>
        </p:nvSpPr>
        <p:spPr>
          <a:xfrm>
            <a:off x="737875"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46EBAAB4-DC0C-4017-8607-5B6A8CF7195B}"/>
              </a:ext>
            </a:extLst>
          </p:cNvPr>
          <p:cNvSpPr/>
          <p:nvPr/>
        </p:nvSpPr>
        <p:spPr>
          <a:xfrm>
            <a:off x="737875"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p>
        </p:txBody>
      </p:sp>
      <p:sp>
        <p:nvSpPr>
          <p:cNvPr id="11" name="正方形/長方形 10">
            <a:extLst>
              <a:ext uri="{FF2B5EF4-FFF2-40B4-BE49-F238E27FC236}">
                <a16:creationId xmlns:a16="http://schemas.microsoft.com/office/drawing/2014/main" id="{EE4BAE59-E6CC-6653-B332-BA0E864F14BA}"/>
              </a:ext>
            </a:extLst>
          </p:cNvPr>
          <p:cNvSpPr/>
          <p:nvPr/>
        </p:nvSpPr>
        <p:spPr>
          <a:xfrm>
            <a:off x="737875"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B1A44903-4C84-6497-9F7E-E989662548E6}"/>
              </a:ext>
            </a:extLst>
          </p:cNvPr>
          <p:cNvSpPr/>
          <p:nvPr/>
        </p:nvSpPr>
        <p:spPr>
          <a:xfrm>
            <a:off x="737875"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0332127B-1EFC-3242-AF16-5E4EBC280D43}"/>
              </a:ext>
            </a:extLst>
          </p:cNvPr>
          <p:cNvSpPr txBox="1"/>
          <p:nvPr/>
        </p:nvSpPr>
        <p:spPr>
          <a:xfrm>
            <a:off x="1912404" y="2669670"/>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2" name="テキスト ボックス 31">
            <a:extLst>
              <a:ext uri="{FF2B5EF4-FFF2-40B4-BE49-F238E27FC236}">
                <a16:creationId xmlns:a16="http://schemas.microsoft.com/office/drawing/2014/main" id="{ABBB8B0C-CE26-8DED-6639-091F8621F4EE}"/>
              </a:ext>
            </a:extLst>
          </p:cNvPr>
          <p:cNvSpPr txBox="1"/>
          <p:nvPr/>
        </p:nvSpPr>
        <p:spPr>
          <a:xfrm>
            <a:off x="1912404" y="1015485"/>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3" name="テキスト ボックス 32">
            <a:extLst>
              <a:ext uri="{FF2B5EF4-FFF2-40B4-BE49-F238E27FC236}">
                <a16:creationId xmlns:a16="http://schemas.microsoft.com/office/drawing/2014/main" id="{7E30E266-5789-460E-4216-1849CE6B227B}"/>
              </a:ext>
            </a:extLst>
          </p:cNvPr>
          <p:cNvSpPr txBox="1"/>
          <p:nvPr/>
        </p:nvSpPr>
        <p:spPr>
          <a:xfrm>
            <a:off x="1912404" y="155805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4" name="テキスト ボックス 33">
            <a:extLst>
              <a:ext uri="{FF2B5EF4-FFF2-40B4-BE49-F238E27FC236}">
                <a16:creationId xmlns:a16="http://schemas.microsoft.com/office/drawing/2014/main" id="{50285152-EF43-AEEE-AFA7-0DD71D3A3F13}"/>
              </a:ext>
            </a:extLst>
          </p:cNvPr>
          <p:cNvSpPr txBox="1"/>
          <p:nvPr/>
        </p:nvSpPr>
        <p:spPr>
          <a:xfrm>
            <a:off x="1912404" y="210033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5" name="正方形/長方形 34">
            <a:extLst>
              <a:ext uri="{FF2B5EF4-FFF2-40B4-BE49-F238E27FC236}">
                <a16:creationId xmlns:a16="http://schemas.microsoft.com/office/drawing/2014/main" id="{A7DC4313-05A2-1411-0F56-22AAFFDC9E96}"/>
              </a:ext>
            </a:extLst>
          </p:cNvPr>
          <p:cNvSpPr/>
          <p:nvPr/>
        </p:nvSpPr>
        <p:spPr>
          <a:xfrm>
            <a:off x="6450404"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a:extLst>
              <a:ext uri="{FF2B5EF4-FFF2-40B4-BE49-F238E27FC236}">
                <a16:creationId xmlns:a16="http://schemas.microsoft.com/office/drawing/2014/main" id="{310EECCC-5C22-DD8B-FB91-09F89B410F1E}"/>
              </a:ext>
            </a:extLst>
          </p:cNvPr>
          <p:cNvSpPr/>
          <p:nvPr/>
        </p:nvSpPr>
        <p:spPr>
          <a:xfrm>
            <a:off x="6450404"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a:extLst>
              <a:ext uri="{FF2B5EF4-FFF2-40B4-BE49-F238E27FC236}">
                <a16:creationId xmlns:a16="http://schemas.microsoft.com/office/drawing/2014/main" id="{32F075BA-ACC0-F4D2-E2A2-412601E68E0C}"/>
              </a:ext>
            </a:extLst>
          </p:cNvPr>
          <p:cNvSpPr/>
          <p:nvPr/>
        </p:nvSpPr>
        <p:spPr>
          <a:xfrm>
            <a:off x="6450404"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a:extLst>
              <a:ext uri="{FF2B5EF4-FFF2-40B4-BE49-F238E27FC236}">
                <a16:creationId xmlns:a16="http://schemas.microsoft.com/office/drawing/2014/main" id="{29F7239B-90B3-1016-401B-9CB7B9C0928B}"/>
              </a:ext>
            </a:extLst>
          </p:cNvPr>
          <p:cNvSpPr/>
          <p:nvPr/>
        </p:nvSpPr>
        <p:spPr>
          <a:xfrm>
            <a:off x="6450404"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1B1EB1BF-00DE-E088-BE92-80CFBCBF1A60}"/>
              </a:ext>
            </a:extLst>
          </p:cNvPr>
          <p:cNvSpPr txBox="1"/>
          <p:nvPr/>
        </p:nvSpPr>
        <p:spPr>
          <a:xfrm>
            <a:off x="737875"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主な出資者</a:t>
            </a:r>
          </a:p>
        </p:txBody>
      </p:sp>
      <p:sp>
        <p:nvSpPr>
          <p:cNvPr id="40" name="テキスト ボックス 39">
            <a:extLst>
              <a:ext uri="{FF2B5EF4-FFF2-40B4-BE49-F238E27FC236}">
                <a16:creationId xmlns:a16="http://schemas.microsoft.com/office/drawing/2014/main" id="{E15F2312-01B3-E2A6-D6E9-BD0D41B2FCCC}"/>
              </a:ext>
            </a:extLst>
          </p:cNvPr>
          <p:cNvSpPr txBox="1"/>
          <p:nvPr/>
        </p:nvSpPr>
        <p:spPr>
          <a:xfrm>
            <a:off x="6450404"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主な出資先</a:t>
            </a:r>
          </a:p>
        </p:txBody>
      </p:sp>
      <p:sp>
        <p:nvSpPr>
          <p:cNvPr id="54" name="テキスト ボックス 53">
            <a:extLst>
              <a:ext uri="{FF2B5EF4-FFF2-40B4-BE49-F238E27FC236}">
                <a16:creationId xmlns:a16="http://schemas.microsoft.com/office/drawing/2014/main" id="{2A7BBF52-7738-65F1-6167-0EF535F53CED}"/>
              </a:ext>
            </a:extLst>
          </p:cNvPr>
          <p:cNvSpPr txBox="1"/>
          <p:nvPr/>
        </p:nvSpPr>
        <p:spPr>
          <a:xfrm>
            <a:off x="7635094" y="2791434"/>
            <a:ext cx="1489049"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5" name="テキスト ボックス 54">
            <a:extLst>
              <a:ext uri="{FF2B5EF4-FFF2-40B4-BE49-F238E27FC236}">
                <a16:creationId xmlns:a16="http://schemas.microsoft.com/office/drawing/2014/main" id="{4CF9BE9B-A75E-CCB7-E946-EE6399328A1B}"/>
              </a:ext>
            </a:extLst>
          </p:cNvPr>
          <p:cNvSpPr txBox="1"/>
          <p:nvPr/>
        </p:nvSpPr>
        <p:spPr>
          <a:xfrm>
            <a:off x="7635095" y="1136054"/>
            <a:ext cx="1489052"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6" name="テキスト ボックス 55">
            <a:extLst>
              <a:ext uri="{FF2B5EF4-FFF2-40B4-BE49-F238E27FC236}">
                <a16:creationId xmlns:a16="http://schemas.microsoft.com/office/drawing/2014/main" id="{28ED48B5-EF64-BD89-C195-A29E844130A4}"/>
              </a:ext>
            </a:extLst>
          </p:cNvPr>
          <p:cNvSpPr txBox="1"/>
          <p:nvPr/>
        </p:nvSpPr>
        <p:spPr>
          <a:xfrm>
            <a:off x="7635094" y="1687847"/>
            <a:ext cx="1489051"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7" name="テキスト ボックス 56">
            <a:extLst>
              <a:ext uri="{FF2B5EF4-FFF2-40B4-BE49-F238E27FC236}">
                <a16:creationId xmlns:a16="http://schemas.microsoft.com/office/drawing/2014/main" id="{EDDA22EF-2AEC-701B-F72A-454858447D93}"/>
              </a:ext>
            </a:extLst>
          </p:cNvPr>
          <p:cNvSpPr txBox="1"/>
          <p:nvPr/>
        </p:nvSpPr>
        <p:spPr>
          <a:xfrm>
            <a:off x="7635095" y="2239640"/>
            <a:ext cx="148905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cxnSp>
        <p:nvCxnSpPr>
          <p:cNvPr id="70" name="コネクタ: カギ線 69">
            <a:extLst>
              <a:ext uri="{FF2B5EF4-FFF2-40B4-BE49-F238E27FC236}">
                <a16:creationId xmlns:a16="http://schemas.microsoft.com/office/drawing/2014/main" id="{61071951-DAD0-E725-ED02-008E65B3C929}"/>
              </a:ext>
            </a:extLst>
          </p:cNvPr>
          <p:cNvCxnSpPr>
            <a:stCxn id="13" idx="3"/>
            <a:endCxn id="3" idx="1"/>
          </p:cNvCxnSpPr>
          <p:nvPr/>
        </p:nvCxnSpPr>
        <p:spPr>
          <a:xfrm>
            <a:off x="2037039" y="1266860"/>
            <a:ext cx="1739622"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4" name="コネクタ: カギ線 73">
            <a:extLst>
              <a:ext uri="{FF2B5EF4-FFF2-40B4-BE49-F238E27FC236}">
                <a16:creationId xmlns:a16="http://schemas.microsoft.com/office/drawing/2014/main" id="{3C778670-D8FF-BC85-CE01-3975E2DCAB3F}"/>
              </a:ext>
            </a:extLst>
          </p:cNvPr>
          <p:cNvCxnSpPr>
            <a:cxnSpLocks/>
            <a:stCxn id="10" idx="3"/>
            <a:endCxn id="3" idx="1"/>
          </p:cNvCxnSpPr>
          <p:nvPr/>
        </p:nvCxnSpPr>
        <p:spPr>
          <a:xfrm>
            <a:off x="2037039" y="1818653"/>
            <a:ext cx="1739622"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7" name="コネクタ: カギ線 76">
            <a:extLst>
              <a:ext uri="{FF2B5EF4-FFF2-40B4-BE49-F238E27FC236}">
                <a16:creationId xmlns:a16="http://schemas.microsoft.com/office/drawing/2014/main" id="{99BA3FB5-A277-8AC6-6347-969A544CBFA1}"/>
              </a:ext>
            </a:extLst>
          </p:cNvPr>
          <p:cNvCxnSpPr>
            <a:cxnSpLocks/>
            <a:stCxn id="11" idx="3"/>
            <a:endCxn id="3" idx="1"/>
          </p:cNvCxnSpPr>
          <p:nvPr/>
        </p:nvCxnSpPr>
        <p:spPr>
          <a:xfrm flipV="1">
            <a:off x="2037039" y="2208953"/>
            <a:ext cx="1739622"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0" name="コネクタ: カギ線 79">
            <a:extLst>
              <a:ext uri="{FF2B5EF4-FFF2-40B4-BE49-F238E27FC236}">
                <a16:creationId xmlns:a16="http://schemas.microsoft.com/office/drawing/2014/main" id="{0152D932-766B-6496-86D9-115AF5DA1D1F}"/>
              </a:ext>
            </a:extLst>
          </p:cNvPr>
          <p:cNvCxnSpPr>
            <a:cxnSpLocks/>
            <a:stCxn id="9" idx="3"/>
            <a:endCxn id="3" idx="1"/>
          </p:cNvCxnSpPr>
          <p:nvPr/>
        </p:nvCxnSpPr>
        <p:spPr>
          <a:xfrm flipV="1">
            <a:off x="2037039" y="2208953"/>
            <a:ext cx="1739622"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コネクタ: カギ線 83">
            <a:extLst>
              <a:ext uri="{FF2B5EF4-FFF2-40B4-BE49-F238E27FC236}">
                <a16:creationId xmlns:a16="http://schemas.microsoft.com/office/drawing/2014/main" id="{AEABC96B-061E-8526-5A76-BB7AA447E87C}"/>
              </a:ext>
            </a:extLst>
          </p:cNvPr>
          <p:cNvCxnSpPr>
            <a:cxnSpLocks/>
            <a:stCxn id="3" idx="3"/>
            <a:endCxn id="38" idx="1"/>
          </p:cNvCxnSpPr>
          <p:nvPr/>
        </p:nvCxnSpPr>
        <p:spPr>
          <a:xfrm flipV="1">
            <a:off x="4868137" y="1266860"/>
            <a:ext cx="1582267"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8" name="コネクタ: カギ線 87">
            <a:extLst>
              <a:ext uri="{FF2B5EF4-FFF2-40B4-BE49-F238E27FC236}">
                <a16:creationId xmlns:a16="http://schemas.microsoft.com/office/drawing/2014/main" id="{A754C378-8544-4FF6-A3E2-32D7C933542A}"/>
              </a:ext>
            </a:extLst>
          </p:cNvPr>
          <p:cNvCxnSpPr>
            <a:cxnSpLocks/>
            <a:stCxn id="3" idx="3"/>
            <a:endCxn id="36" idx="1"/>
          </p:cNvCxnSpPr>
          <p:nvPr/>
        </p:nvCxnSpPr>
        <p:spPr>
          <a:xfrm flipV="1">
            <a:off x="4868137" y="1818653"/>
            <a:ext cx="1582267"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2" name="コネクタ: カギ線 91">
            <a:extLst>
              <a:ext uri="{FF2B5EF4-FFF2-40B4-BE49-F238E27FC236}">
                <a16:creationId xmlns:a16="http://schemas.microsoft.com/office/drawing/2014/main" id="{9020855D-C308-5CE2-3754-9967E03F8CC7}"/>
              </a:ext>
            </a:extLst>
          </p:cNvPr>
          <p:cNvCxnSpPr>
            <a:cxnSpLocks/>
            <a:stCxn id="3" idx="3"/>
            <a:endCxn id="37" idx="1"/>
          </p:cNvCxnSpPr>
          <p:nvPr/>
        </p:nvCxnSpPr>
        <p:spPr>
          <a:xfrm>
            <a:off x="4868137" y="2208953"/>
            <a:ext cx="1582267"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6" name="コネクタ: カギ線 95">
            <a:extLst>
              <a:ext uri="{FF2B5EF4-FFF2-40B4-BE49-F238E27FC236}">
                <a16:creationId xmlns:a16="http://schemas.microsoft.com/office/drawing/2014/main" id="{41A4579B-21E4-8BF3-26BB-021970D870B3}"/>
              </a:ext>
            </a:extLst>
          </p:cNvPr>
          <p:cNvCxnSpPr>
            <a:cxnSpLocks/>
            <a:stCxn id="3" idx="3"/>
            <a:endCxn id="35" idx="1"/>
          </p:cNvCxnSpPr>
          <p:nvPr/>
        </p:nvCxnSpPr>
        <p:spPr>
          <a:xfrm>
            <a:off x="4868137" y="2208953"/>
            <a:ext cx="1582267"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06" name="四角形: 1 つの角を切り取る 105">
            <a:extLst>
              <a:ext uri="{FF2B5EF4-FFF2-40B4-BE49-F238E27FC236}">
                <a16:creationId xmlns:a16="http://schemas.microsoft.com/office/drawing/2014/main" id="{EC906A35-3B44-C652-B9F8-DD691C029A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7" name="四角形: 1 つの角を切り取る 106">
            <a:extLst>
              <a:ext uri="{FF2B5EF4-FFF2-40B4-BE49-F238E27FC236}">
                <a16:creationId xmlns:a16="http://schemas.microsoft.com/office/drawing/2014/main" id="{49A3F500-D2B8-12B2-D608-9F291E79CD6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8" name="四角形: 1 つの角を切り取る 107">
            <a:extLst>
              <a:ext uri="{FF2B5EF4-FFF2-40B4-BE49-F238E27FC236}">
                <a16:creationId xmlns:a16="http://schemas.microsoft.com/office/drawing/2014/main" id="{5E8D7F43-058D-92A6-0EFA-4D8AEF8EDD4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7" name="テキスト ボックス 6">
            <a:extLst>
              <a:ext uri="{FF2B5EF4-FFF2-40B4-BE49-F238E27FC236}">
                <a16:creationId xmlns:a16="http://schemas.microsoft.com/office/drawing/2014/main" id="{BEB9AC2A-1CC8-5627-4097-81A5C327C93C}"/>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79282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a:t>令和●年●月●日</a:t>
            </a:r>
            <a:endParaRPr lang="zh-TW" altLang="en-US" sz="150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179198223"/>
              </p:ext>
            </p:extLst>
          </p:nvPr>
        </p:nvGraphicFramePr>
        <p:xfrm>
          <a:off x="4733925" y="4259610"/>
          <a:ext cx="4314825" cy="1005840"/>
        </p:xfrm>
        <a:graphic>
          <a:graphicData uri="http://schemas.openxmlformats.org/drawingml/2006/table">
            <a:tbl>
              <a:tblPr firstRow="1" bandRow="1">
                <a:tableStyleId>{5C22544A-7EE6-4342-B048-85BDC9FD1C3A}</a:tableStyleId>
              </a:tblPr>
              <a:tblGrid>
                <a:gridCol w="1413759">
                  <a:extLst>
                    <a:ext uri="{9D8B030D-6E8A-4147-A177-3AD203B41FA5}">
                      <a16:colId xmlns:a16="http://schemas.microsoft.com/office/drawing/2014/main" val="1690658331"/>
                    </a:ext>
                  </a:extLst>
                </a:gridCol>
                <a:gridCol w="2901066">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59314">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確認書を発行した金融機関</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
        <p:nvSpPr>
          <p:cNvPr id="7" name="正方形/長方形 6">
            <a:extLst>
              <a:ext uri="{FF2B5EF4-FFF2-40B4-BE49-F238E27FC236}">
                <a16:creationId xmlns:a16="http://schemas.microsoft.com/office/drawing/2014/main" id="{2209B9D6-2F9A-1B16-3DB7-1FFFB25C6A2A}"/>
              </a:ext>
            </a:extLst>
          </p:cNvPr>
          <p:cNvSpPr/>
          <p:nvPr/>
        </p:nvSpPr>
        <p:spPr>
          <a:xfrm>
            <a:off x="0" y="0"/>
            <a:ext cx="1590675" cy="446088"/>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2</a:t>
            </a:r>
            <a:r>
              <a:rPr kumimoji="1" lang="ja-JP" altLang="en-US" sz="2000" b="1" dirty="0"/>
              <a:t>次公募用</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1590068"/>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3633289"/>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イ</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2855889"/>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a:t>
            </a:r>
            <a:r>
              <a:rPr kumimoji="1" lang="ja-JP" altLang="en-US" sz="800" b="1">
                <a:solidFill>
                  <a:schemeClr val="tx1"/>
                </a:solidFill>
                <a:latin typeface="Meiryo UI" panose="020B0604030504040204" pitchFamily="50" charset="-128"/>
                <a:ea typeface="Meiryo UI" panose="020B0604030504040204" pitchFamily="50" charset="-128"/>
              </a:rPr>
              <a:t>イ</a:t>
            </a:r>
            <a:r>
              <a:rPr kumimoji="1" lang="ja-JP" altLang="en-US" sz="800" b="1">
                <a:solidFill>
                  <a:schemeClr val="bg1"/>
                </a:solidFill>
                <a:latin typeface="Meiryo UI" panose="020B0604030504040204" pitchFamily="50" charset="-128"/>
                <a:ea typeface="Meiryo UI" panose="020B0604030504040204" pitchFamily="50" charset="-128"/>
              </a:rPr>
              <a:t> ウ</a:t>
            </a:r>
            <a:endParaRPr kumimoji="1" lang="ja-JP" altLang="en-US" sz="800">
              <a:solidFill>
                <a:schemeClr val="bg1"/>
              </a:solidFill>
            </a:endParaRPr>
          </a:p>
        </p:txBody>
      </p:sp>
      <p:sp>
        <p:nvSpPr>
          <p:cNvPr id="6" name="四角形: 1 つの角を切り取る 5">
            <a:extLst>
              <a:ext uri="{FF2B5EF4-FFF2-40B4-BE49-F238E27FC236}">
                <a16:creationId xmlns:a16="http://schemas.microsoft.com/office/drawing/2014/main" id="{A0D76A1B-F99F-C380-BBEE-57F3783B7C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569546"/>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335618"/>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政治</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経済</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社会</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技術</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335618"/>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4598817"/>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3840229"/>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a:t>
            </a:r>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5606190"/>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396776"/>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141897"/>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2026</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4803501"/>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4795209"/>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4703856"/>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586226"/>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3942759"/>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3849683"/>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091305"/>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2028</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3950465"/>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314518"/>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396776"/>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141897"/>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5669904"/>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solidFill>
                  <a:srgbClr val="575757"/>
                </a:solidFill>
                <a:latin typeface="Meiryo UI" panose="020B0604030504040204" pitchFamily="50" charset="-128"/>
                <a:ea typeface="Meiryo UI" panose="020B0604030504040204" pitchFamily="50" charset="-128"/>
              </a:rPr>
              <a:t>(</a:t>
            </a:r>
            <a:r>
              <a:rPr kumimoji="1" lang="ja-JP" altLang="en-US" sz="1000">
                <a:solidFill>
                  <a:srgbClr val="575757"/>
                </a:solidFill>
                <a:latin typeface="Meiryo UI" panose="020B0604030504040204" pitchFamily="50" charset="-128"/>
                <a:ea typeface="Meiryo UI" panose="020B0604030504040204" pitchFamily="50" charset="-128"/>
              </a:rPr>
              <a:t>年度</a:t>
            </a:r>
            <a:r>
              <a:rPr kumimoji="1" lang="en-US" altLang="ja-JP" sz="1000">
                <a:solidFill>
                  <a:srgbClr val="575757"/>
                </a:solidFill>
                <a:latin typeface="Meiryo UI" panose="020B0604030504040204" pitchFamily="50" charset="-128"/>
                <a:ea typeface="Meiryo UI" panose="020B0604030504040204" pitchFamily="50" charset="-128"/>
              </a:rPr>
              <a:t>)</a:t>
            </a:r>
            <a:endParaRPr kumimoji="1" lang="ja-JP" altLang="en-US" sz="100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493331"/>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590346"/>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3835481"/>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4610642"/>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3616005"/>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3679206"/>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当社の事業売上高</a:t>
            </a:r>
          </a:p>
        </p:txBody>
      </p:sp>
      <p:sp>
        <p:nvSpPr>
          <p:cNvPr id="2" name="四角形: 1 つの角を切り取る 1">
            <a:extLst>
              <a:ext uri="{FF2B5EF4-FFF2-40B4-BE49-F238E27FC236}">
                <a16:creationId xmlns:a16="http://schemas.microsoft.com/office/drawing/2014/main" id="{A1BA0512-7110-3795-6F02-F0DF8D31F44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DB9B923-3545-062D-070A-E5CEB36D5F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76564279-D006-56E5-65AC-58C05A48595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4623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1923432"/>
            <a:ext cx="1098795" cy="607424"/>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A)</a:t>
            </a:r>
          </a:p>
          <a:p>
            <a:pPr marR="45720" algn="ctr" fontAlgn="ctr">
              <a:tabLst>
                <a:tab pos="2700020" algn="ctr"/>
                <a:tab pos="5400040" algn="r"/>
              </a:tabLst>
            </a:pPr>
            <a:r>
              <a:rPr kumimoji="1" lang="zh-TW" altLang="en-US" sz="1000" b="1" kern="100">
                <a:solidFill>
                  <a:schemeClr val="bg1"/>
                </a:solidFill>
                <a:latin typeface="Meiryo UI" panose="020B0604030504040204" pitchFamily="50" charset="-128"/>
                <a:ea typeface="Meiryo UI" panose="020B0604030504040204" pitchFamily="50" charset="-128"/>
              </a:rPr>
              <a:t>直近決算期（前期） </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の売上高</a:t>
            </a:r>
            <a:endPar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302659"/>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補助事業完了後</a:t>
            </a:r>
            <a:r>
              <a:rPr kumimoji="1" lang="en-US" altLang="ja-JP" sz="1000" b="1" kern="100" dirty="0">
                <a:solidFill>
                  <a:schemeClr val="bg1"/>
                </a:solidFill>
                <a:latin typeface="Meiryo UI" panose="020B0604030504040204" pitchFamily="50" charset="-128"/>
                <a:ea typeface="Meiryo UI" panose="020B0604030504040204" pitchFamily="50" charset="-128"/>
              </a:rPr>
              <a:t>3</a:t>
            </a: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年目の売上高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4656103"/>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dirty="0">
                <a:solidFill>
                  <a:srgbClr val="575757"/>
                </a:solidFill>
                <a:latin typeface="Arial" panose="020B0604020202020204" pitchFamily="34" charset="0"/>
                <a:ea typeface="Meiryo UI" panose="020B0604030504040204" pitchFamily="50" charset="-128"/>
              </a:rPr>
              <a:t>(B)</a:t>
            </a:r>
            <a:r>
              <a:rPr lang="ja-JP" altLang="en-US" sz="1050" b="1" dirty="0">
                <a:solidFill>
                  <a:srgbClr val="575757"/>
                </a:solidFill>
                <a:latin typeface="Arial" panose="020B0604020202020204" pitchFamily="34" charset="0"/>
                <a:ea typeface="Meiryo UI" panose="020B0604030504040204" pitchFamily="50" charset="-128"/>
              </a:rPr>
              <a:t>ー</a:t>
            </a:r>
            <a:r>
              <a:rPr lang="en-US" altLang="ja-JP" sz="1050" b="1" dirty="0">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dirty="0">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dirty="0">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2593181"/>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1665960"/>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1743447"/>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3752392"/>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3874066"/>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235953"/>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a:solidFill>
                    <a:schemeClr val="tx1"/>
                  </a:solidFill>
                  <a:latin typeface="Arial" panose="020B0604020202020204" pitchFamily="34" charset="0"/>
                  <a:ea typeface="Meiryo UI" panose="020B0604030504040204" pitchFamily="50" charset="-128"/>
                </a:rPr>
                <a:t>2</a:t>
              </a:r>
              <a:r>
                <a:rPr lang="en-US" altLang="ja-JP" sz="1400" i="0" u="none" strike="noStrike">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1888964"/>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商品</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3958726"/>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流通</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1888964"/>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価格</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3958726"/>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販売</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186835"/>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256597"/>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186835"/>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256597"/>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047484"/>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買い手の属性</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toB</a:t>
            </a:r>
            <a:r>
              <a:rPr kumimoji="1" lang="en-US" altLang="ja-JP"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toC</a:t>
            </a:r>
            <a:r>
              <a:rPr kumimoji="1" lang="ja-JP" altLang="en-US" sz="1200">
                <a:solidFill>
                  <a:srgbClr val="575757"/>
                </a:solidFill>
                <a:latin typeface="Meiryo UI" panose="020B0604030504040204" pitchFamily="50" charset="-128"/>
                <a:ea typeface="Meiryo UI" panose="020B0604030504040204" pitchFamily="50" charset="-128"/>
              </a:rPr>
              <a:t>、既存</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新規、等）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1888963"/>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想定される</a:t>
            </a:r>
            <a:br>
              <a:rPr kumimoji="1" lang="en-US" altLang="ja-JP" sz="1600" b="1">
                <a:solidFill>
                  <a:srgbClr val="575757"/>
                </a:solidFill>
                <a:latin typeface="Meiryo UI" panose="020B0604030504040204" pitchFamily="50" charset="-128"/>
                <a:ea typeface="Meiryo UI" panose="020B0604030504040204" pitchFamily="50" charset="-128"/>
              </a:rPr>
            </a:br>
            <a:r>
              <a:rPr kumimoji="1" lang="ja-JP" altLang="en-US" sz="1600" b="1">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21</a:t>
            </a:fld>
            <a:endParaRPr kumimoji="1" lang="ja-JP" altLang="en-US"/>
          </a:p>
        </p:txBody>
      </p:sp>
      <p:sp>
        <p:nvSpPr>
          <p:cNvPr id="18" name="四角形: 1 つの角を切り取る 17">
            <a:extLst>
              <a:ext uri="{FF2B5EF4-FFF2-40B4-BE49-F238E27FC236}">
                <a16:creationId xmlns:a16="http://schemas.microsoft.com/office/drawing/2014/main" id="{D239D4F8-D3C1-7AD1-F110-BB0BE813309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4" name="四角形: 1 つの角を切り取る 33">
            <a:extLst>
              <a:ext uri="{FF2B5EF4-FFF2-40B4-BE49-F238E27FC236}">
                <a16:creationId xmlns:a16="http://schemas.microsoft.com/office/drawing/2014/main" id="{BF48FDD8-2229-D1E3-2EFC-D68FE45F215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35" name="四角形: 1 つの角を切り取る 34">
            <a:extLst>
              <a:ext uri="{FF2B5EF4-FFF2-40B4-BE49-F238E27FC236}">
                <a16:creationId xmlns:a16="http://schemas.microsoft.com/office/drawing/2014/main" id="{515310DF-5891-CAAB-0A21-629C7D44A46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725817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517707"/>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517707"/>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189512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289203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3888943"/>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4885853"/>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情報</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1892961"/>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に力を入れており離職率が低く優秀な人材がそろっている、業界における専門知識を持ち合わせた人材が多く、競合他社に勝る効率的な生産体制を有している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289203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388894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488585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189512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（例：新卒採用を開始したのが最近であり、自社の平均年齢が高い（業界内比）実情から人材の高齢化が懸念される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289203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388894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488585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22</a:t>
            </a:fld>
            <a:endParaRPr kumimoji="1" lang="ja-JP" altLang="en-US"/>
          </a:p>
        </p:txBody>
      </p:sp>
      <p:sp>
        <p:nvSpPr>
          <p:cNvPr id="10" name="四角形: 1 つの角を切り取る 9">
            <a:extLst>
              <a:ext uri="{FF2B5EF4-FFF2-40B4-BE49-F238E27FC236}">
                <a16:creationId xmlns:a16="http://schemas.microsoft.com/office/drawing/2014/main" id="{246AF512-C856-24E1-E43E-8875E3E532DE}"/>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80E54612-0931-48B4-DAE4-4DC4F25363C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605F7D7E-9369-8AFB-F861-31C5CDE96C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302328"/>
            <a:ext cx="852808" cy="51381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差別化</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の取組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302328"/>
            <a:ext cx="7905920" cy="5138181"/>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地域特有で量が限られた原材料を活用し、ニッチ分野で、全国の消費者に展開する事業であるため、量産できず、大企業や他社の参入が想定されない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7AB8DA0B-DDF9-2C7C-A5DF-FA867513A7D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70091592-A41B-D441-0931-E67C03086EE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6" name="四角形: 1 つの角を切り取る 5">
            <a:extLst>
              <a:ext uri="{FF2B5EF4-FFF2-40B4-BE49-F238E27FC236}">
                <a16:creationId xmlns:a16="http://schemas.microsoft.com/office/drawing/2014/main" id="{B66CBAA7-6F3A-70B5-642E-5CBF99A5EF87}"/>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07327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エ</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1732785"/>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1732785"/>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059011"/>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1923813"/>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a:solidFill>
                  <a:sysClr val="windowText" lastClr="000000"/>
                </a:solidFill>
                <a:latin typeface="Meiryo UI"/>
                <a:ea typeface="Meiryo UI"/>
              </a:rPr>
              <a:t>内部の取組</a:t>
            </a:r>
            <a:endParaRPr lang="en-US" altLang="ja-JP" sz="1200" b="1">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056895"/>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a:solidFill>
                  <a:schemeClr val="tx1"/>
                </a:solidFill>
                <a:latin typeface="Meiryo UI" panose="020B0604030504040204" pitchFamily="50" charset="-128"/>
                <a:ea typeface="Meiryo UI" panose="020B0604030504040204" pitchFamily="50" charset="-128"/>
              </a:rPr>
              <a:t>KPI</a:t>
            </a:r>
            <a:r>
              <a:rPr kumimoji="1" lang="ja-JP" altLang="en-US" sz="100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2873847"/>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3690799"/>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4507751"/>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056895"/>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2873847"/>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3690799"/>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4507751"/>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3659404"/>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3" name="四角形: 1 つの角を切り取る 2">
            <a:extLst>
              <a:ext uri="{FF2B5EF4-FFF2-40B4-BE49-F238E27FC236}">
                <a16:creationId xmlns:a16="http://schemas.microsoft.com/office/drawing/2014/main" id="{D363231A-B098-E96B-AD4F-02EA60B590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エ</a:t>
            </a:r>
            <a:r>
              <a:rPr kumimoji="1" lang="ja-JP" altLang="en-US" sz="800" b="1" dirty="0">
                <a:solidFill>
                  <a:schemeClr val="bg1"/>
                </a:solidFill>
                <a:latin typeface="Meiryo UI" panose="020B0604030504040204" pitchFamily="50" charset="-128"/>
                <a:ea typeface="Meiryo UI" panose="020B0604030504040204" pitchFamily="50" charset="-128"/>
              </a:rPr>
              <a:t>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D2AF0D01-71FF-3A4D-71D0-EE44F25ACA6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362CEE34-06F3-9907-00C5-70CEAB783E8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476865"/>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476865"/>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229348"/>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700503"/>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171657"/>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2842240"/>
            <a:ext cx="1338828"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756202"/>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229348"/>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700503"/>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171657"/>
            <a:ext cx="1023667"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612704"/>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2820454"/>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2842240"/>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235879"/>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235776"/>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2957656"/>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1998935"/>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755306"/>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136050"/>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1955063"/>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402473"/>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3873628"/>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341102"/>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22934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700503"/>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17165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を実施する異なる企業間）の場合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746171"/>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40938"/>
            <a:ext cx="8884444" cy="135469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4376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10" name="四角形: 1 つの角を切り取る 9">
            <a:extLst>
              <a:ext uri="{FF2B5EF4-FFF2-40B4-BE49-F238E27FC236}">
                <a16:creationId xmlns:a16="http://schemas.microsoft.com/office/drawing/2014/main" id="{866EFE64-9E74-88C2-FFD0-CF067B2F7F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D5BDC749-F18D-11A7-F1B6-387828C0F62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8B8B01B3-0722-2889-E920-9BE2033537F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962352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208136"/>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3960619"/>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431774"/>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4902928"/>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343975"/>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3703424"/>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474536"/>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2815720"/>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151159"/>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235916" y="2206631"/>
            <a:ext cx="1286760"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zh-TW"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133744"/>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4604898"/>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072372"/>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396061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43177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490292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208136"/>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474536"/>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396061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43177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490292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3589952"/>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037744"/>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10997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10997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109977"/>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1799835"/>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1766338"/>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493736"/>
            <a:ext cx="1569661"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2838173"/>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2842658"/>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2655878"/>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208394"/>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474536"/>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1764862"/>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ea typeface="メイリオ" panose="020B0604030504040204" pitchFamily="50" charset="-128"/>
              </a:rPr>
              <a:t>例：</a:t>
            </a:r>
            <a:endParaRPr kumimoji="1" lang="en-US" altLang="ja-JP" sz="1000">
              <a:solidFill>
                <a:srgbClr val="000000"/>
              </a:solidFill>
              <a:ea typeface="メイリオ" panose="020B0604030504040204" pitchFamily="50" charset="-128"/>
            </a:endParaRPr>
          </a:p>
          <a:p>
            <a:pPr marL="0" indent="0" defTabSz="685800"/>
            <a:r>
              <a:rPr kumimoji="1" lang="ja-JP" altLang="en-US" sz="100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a:solidFill>
                  <a:srgbClr val="000000"/>
                </a:solidFill>
                <a:ea typeface="メイリオ" panose="020B0604030504040204" pitchFamily="50" charset="-128"/>
              </a:rPr>
              <a:t>C</a:t>
            </a:r>
            <a:r>
              <a:rPr kumimoji="1" lang="ja-JP" altLang="en-US" sz="1000">
                <a:solidFill>
                  <a:srgbClr val="000000"/>
                </a:solidFill>
                <a:ea typeface="メイリオ" panose="020B0604030504040204" pitchFamily="50" charset="-128"/>
              </a:rPr>
              <a:t>社以外の</a:t>
            </a:r>
            <a:r>
              <a:rPr kumimoji="1" lang="en-US" altLang="ja-JP" sz="1000">
                <a:solidFill>
                  <a:srgbClr val="000000"/>
                </a:solidFill>
                <a:ea typeface="メイリオ" panose="020B0604030504040204" pitchFamily="50" charset="-128"/>
              </a:rPr>
              <a:t>H</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,A</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,B</a:t>
            </a:r>
            <a:r>
              <a:rPr kumimoji="1" lang="ja-JP" altLang="en-US" sz="1000">
                <a:solidFill>
                  <a:srgbClr val="000000"/>
                </a:solidFill>
                <a:ea typeface="メイリオ" panose="020B0604030504040204" pitchFamily="50" charset="-128"/>
              </a:rPr>
              <a:t>社）となる場合。</a:t>
            </a:r>
            <a:endParaRPr kumimoji="1" lang="ja-JP" altLang="ja-JP" sz="100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2633659"/>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3933366"/>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404520"/>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4875675"/>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を実施し、傘下の企業でコンソーシアムを組む場合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1791808"/>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55079"/>
            <a:ext cx="8884444" cy="5956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90090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26</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0" name="四角形: 1 つの角を切り取る 9">
            <a:extLst>
              <a:ext uri="{FF2B5EF4-FFF2-40B4-BE49-F238E27FC236}">
                <a16:creationId xmlns:a16="http://schemas.microsoft.com/office/drawing/2014/main" id="{6B74EDFA-A7A2-9F82-77A6-68978E7CF0B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D0EFC1-FF98-5CE8-52DF-1C6168B9BFF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3DA8D745-040E-B65D-C074-A0669D5BAE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878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27</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106295"/>
            <a:ext cx="8828457" cy="374031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2861720"/>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216511"/>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216511"/>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216511"/>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2861720"/>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2859903"/>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3844220"/>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4427547"/>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3844219"/>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4427547"/>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3844220"/>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4427547"/>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3844220"/>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4427547"/>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334483" y="2527307"/>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7" y="1237048"/>
            <a:ext cx="8642747"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域内仕入の拡大や地域における価値創造</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（サプライチェーンを通じた波及効果、ものづくり高度化、イノベーション、地域資源活用等）</a:t>
            </a: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202524"/>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D50A0DCF-E478-15A1-370E-1586D077E8A1}"/>
              </a:ext>
            </a:extLst>
          </p:cNvPr>
          <p:cNvSpPr txBox="1"/>
          <p:nvPr/>
        </p:nvSpPr>
        <p:spPr>
          <a:xfrm>
            <a:off x="0" y="1861463"/>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Tree>
    <p:extLst>
      <p:ext uri="{BB962C8B-B14F-4D97-AF65-F5344CB8AC3E}">
        <p14:creationId xmlns:p14="http://schemas.microsoft.com/office/powerpoint/2010/main" val="1261119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誓約事項</a:t>
            </a:r>
            <a:endParaRPr kumimoji="1" lang="en-US" altLang="ja-JP" sz="1662" b="1">
              <a:solidFill>
                <a:schemeClr val="tx1"/>
              </a:solidFill>
              <a:latin typeface="Meiryo UI" panose="020B0604030504040204" pitchFamily="50" charset="-128"/>
              <a:ea typeface="Meiryo UI" panose="020B0604030504040204" pitchFamily="50" charset="-128"/>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a:solidFill>
                  <a:srgbClr val="FF0000"/>
                </a:solidFill>
                <a:latin typeface="Meiryo UI" panose="020B0604030504040204" pitchFamily="50" charset="-128"/>
                <a:ea typeface="Meiryo UI" panose="020B0604030504040204" pitchFamily="50" charset="-128"/>
              </a:rPr>
              <a:t>※</a:t>
            </a:r>
            <a:r>
              <a:rPr kumimoji="1" lang="ja-JP" altLang="en-US" sz="1400" b="1">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a:p>
        </p:txBody>
      </p:sp>
      <p:pic>
        <p:nvPicPr>
          <p:cNvPr id="11" name="図 10">
            <a:extLst>
              <a:ext uri="{FF2B5EF4-FFF2-40B4-BE49-F238E27FC236}">
                <a16:creationId xmlns:a16="http://schemas.microsoft.com/office/drawing/2014/main" id="{3D846181-EFC3-CAEE-80C5-B4A8D7286AAF}"/>
              </a:ext>
            </a:extLst>
          </p:cNvPr>
          <p:cNvPicPr>
            <a:picLocks noChangeAspect="1"/>
          </p:cNvPicPr>
          <p:nvPr/>
        </p:nvPicPr>
        <p:blipFill>
          <a:blip r:embed="rId2"/>
          <a:stretch>
            <a:fillRect/>
          </a:stretch>
        </p:blipFill>
        <p:spPr>
          <a:xfrm>
            <a:off x="347349" y="805527"/>
            <a:ext cx="8449301" cy="4870457"/>
          </a:xfrm>
          <a:prstGeom prst="rect">
            <a:avLst/>
          </a:prstGeom>
        </p:spPr>
      </p:pic>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63143" y="2145464"/>
            <a:ext cx="8828457" cy="463100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r>
              <a:rPr kumimoji="1" lang="ja-JP" altLang="en-US" sz="1400" b="1">
                <a:solidFill>
                  <a:prstClr val="black"/>
                </a:solidFill>
                <a:latin typeface="Meiryo UI" panose="020B0604030504040204" pitchFamily="50" charset="-128"/>
                <a:ea typeface="Meiryo UI" panose="020B0604030504040204" pitchFamily="50" charset="-128"/>
              </a:rPr>
              <a:t>　　　</a:t>
            </a:r>
            <a:endParaRPr kumimoji="1" lang="en-US" altLang="ja-JP" sz="1400" b="1">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p>
        </p:txBody>
      </p:sp>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7" y="1244804"/>
            <a:ext cx="9233298"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（パートナーシップ構築宣言をはじめ、</a:t>
            </a:r>
            <a:r>
              <a:rPr kumimoji="1" lang="en-US" altLang="ja-JP" sz="1600" b="1" dirty="0">
                <a:solidFill>
                  <a:prstClr val="black"/>
                </a:solidFill>
                <a:latin typeface="Meiryo UI" panose="020B0604030504040204" pitchFamily="50" charset="-128"/>
                <a:ea typeface="Meiryo UI" panose="020B0604030504040204" pitchFamily="50" charset="-128"/>
              </a:rPr>
              <a:t>BCP</a:t>
            </a:r>
            <a:r>
              <a:rPr kumimoji="1" lang="ja-JP" altLang="en-US" sz="1600" b="1" dirty="0">
                <a:solidFill>
                  <a:prstClr val="black"/>
                </a:solidFill>
                <a:latin typeface="Meiryo UI" panose="020B0604030504040204" pitchFamily="50" charset="-128"/>
                <a:ea typeface="Meiryo UI" panose="020B0604030504040204" pitchFamily="50" charset="-128"/>
              </a:rPr>
              <a:t>、経済安全保障、女性活躍など地域のモデル企業としての取組）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20AEA55-D311-B684-E99D-DEDE50FC6E9E}"/>
              </a:ext>
            </a:extLst>
          </p:cNvPr>
          <p:cNvSpPr txBox="1"/>
          <p:nvPr/>
        </p:nvSpPr>
        <p:spPr>
          <a:xfrm>
            <a:off x="148827" y="1865205"/>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Tree>
    <p:extLst>
      <p:ext uri="{BB962C8B-B14F-4D97-AF65-F5344CB8AC3E}">
        <p14:creationId xmlns:p14="http://schemas.microsoft.com/office/powerpoint/2010/main" val="35455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30</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743561"/>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3697147"/>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442107"/>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049855"/>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442107"/>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395988"/>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396387"/>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263272"/>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代表取締役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263272"/>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263272"/>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2916907"/>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2917139"/>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リーダー</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3564032"/>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3565860"/>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094392"/>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092726"/>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275109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40831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2761286"/>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製造責任者</a:t>
            </a:r>
            <a:endParaRPr kumimoji="1" lang="ja-JP" altLang="en-US" sz="100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09863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1/2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2395358625"/>
              </p:ext>
            </p:extLst>
          </p:nvPr>
        </p:nvGraphicFramePr>
        <p:xfrm>
          <a:off x="433138" y="4658981"/>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rPr>
                        <a:t>担当者</a:t>
                      </a:r>
                      <a:endParaRPr lang="en-US" altLang="ja-JP" sz="1000" b="1" kern="10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1740885"/>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1563721"/>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40831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管理責任者</a:t>
            </a:r>
            <a:endParaRPr kumimoji="1" lang="ja-JP" altLang="en-US" sz="1000"/>
          </a:p>
        </p:txBody>
      </p:sp>
    </p:spTree>
    <p:extLst>
      <p:ext uri="{BB962C8B-B14F-4D97-AF65-F5344CB8AC3E}">
        <p14:creationId xmlns:p14="http://schemas.microsoft.com/office/powerpoint/2010/main" val="847269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1518059204"/>
              </p:ext>
            </p:extLst>
          </p:nvPr>
        </p:nvGraphicFramePr>
        <p:xfrm>
          <a:off x="250906" y="3652845"/>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1648819"/>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1684124"/>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1710388"/>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3550276891"/>
              </p:ext>
            </p:extLst>
          </p:nvPr>
        </p:nvGraphicFramePr>
        <p:xfrm>
          <a:off x="4843915" y="3652845"/>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 name="四角形: 1 つの角を切り取る 2">
            <a:extLst>
              <a:ext uri="{FF2B5EF4-FFF2-40B4-BE49-F238E27FC236}">
                <a16:creationId xmlns:a16="http://schemas.microsoft.com/office/drawing/2014/main" id="{C3F4C8EF-F004-6201-5D7D-1AC7FC21994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2A453D01-1FF9-B390-F350-6ECAC0B19D0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F8F0438E-9B92-9928-549B-A4BF02DCD7E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1987997"/>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3109509876"/>
              </p:ext>
            </p:extLst>
          </p:nvPr>
        </p:nvGraphicFramePr>
        <p:xfrm>
          <a:off x="250906" y="363437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1630350"/>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1665655"/>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1645953"/>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3785630250"/>
              </p:ext>
            </p:extLst>
          </p:nvPr>
        </p:nvGraphicFramePr>
        <p:xfrm>
          <a:off x="4843915" y="363437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047086"/>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1961772"/>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1944954"/>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幹事企業</a:t>
              </a:r>
              <a:endParaRPr kumimoji="1" lang="en-US" altLang="ja-JP" sz="70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275538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2768239"/>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1954896"/>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2768239"/>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2768239"/>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1867829"/>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1782873"/>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055982"/>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2804325"/>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2804325"/>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2500907"/>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2501673"/>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2806148"/>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2806148"/>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1984310"/>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148290"/>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3" name="四角形: 1 つの角を切り取る 2">
            <a:extLst>
              <a:ext uri="{FF2B5EF4-FFF2-40B4-BE49-F238E27FC236}">
                <a16:creationId xmlns:a16="http://schemas.microsoft.com/office/drawing/2014/main" id="{73B96D1D-E228-DAC0-F147-E0E0702738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0E91ABA-716D-CC93-4DC1-C6041B39EE12}"/>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91719EF3-B4E0-2789-CDEE-0CCE3615CDF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312384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187891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194106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2568757"/>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419135"/>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300874"/>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546921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20612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1882683"/>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193142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293238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293238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293238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469443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469443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469443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383659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383659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2026</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2027</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2028</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2029</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2030</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31596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2031</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2032</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436159"/>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275230"/>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275230"/>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2492941"/>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2492941"/>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383659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436159"/>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3" name="四角形: 1 つの角を切り取る 2">
            <a:extLst>
              <a:ext uri="{FF2B5EF4-FFF2-40B4-BE49-F238E27FC236}">
                <a16:creationId xmlns:a16="http://schemas.microsoft.com/office/drawing/2014/main" id="{52F363F4-5131-5AF8-C43A-F0B11FEB05A4}"/>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39984295-C32E-D33D-A2CB-007E04FA51A0}"/>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9" name="四角形: 1 つの角を切り取る 18">
            <a:extLst>
              <a:ext uri="{FF2B5EF4-FFF2-40B4-BE49-F238E27FC236}">
                <a16:creationId xmlns:a16="http://schemas.microsoft.com/office/drawing/2014/main" id="{36627D1B-9EAE-D634-1BA0-41E9BB088E1C}"/>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1845240"/>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2663339"/>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3481437"/>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4299537"/>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1845240"/>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2663339"/>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3481437"/>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4299537"/>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a:p>
        </p:txBody>
      </p:sp>
      <p:sp>
        <p:nvSpPr>
          <p:cNvPr id="3" name="四角形: 1 つの角を切り取る 2">
            <a:extLst>
              <a:ext uri="{FF2B5EF4-FFF2-40B4-BE49-F238E27FC236}">
                <a16:creationId xmlns:a16="http://schemas.microsoft.com/office/drawing/2014/main" id="{C1FA45DD-EBBD-856E-B762-0729D0CB6C4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3A62E180-8F53-5075-0804-A275058160A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7" name="四角形: 1 つの角を切り取る 16">
            <a:extLst>
              <a:ext uri="{FF2B5EF4-FFF2-40B4-BE49-F238E27FC236}">
                <a16:creationId xmlns:a16="http://schemas.microsoft.com/office/drawing/2014/main" id="{5DEF3CCD-3007-2D4F-8422-FA8A9CA73B1E}"/>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F7FF-2EA9-4364-D961-BB40391C5C5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48184F81-795F-4A68-D009-B894EF44DA19}"/>
              </a:ext>
            </a:extLst>
          </p:cNvPr>
          <p:cNvSpPr txBox="1">
            <a:spLocks/>
          </p:cNvSpPr>
          <p:nvPr/>
        </p:nvSpPr>
        <p:spPr>
          <a:xfrm>
            <a:off x="511874" y="242563"/>
            <a:ext cx="6396926" cy="2343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ウ</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／金融機関の見解（金融機関名・部署：●●●銀行●●部　役職　氏名）</a:t>
            </a:r>
            <a:endParaRPr lang="en-US" altLang="ja-JP"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DA63A91-6FAA-A1A9-5078-4C7FF054B194}"/>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9351D8A8-9847-DF92-A18D-34760C1A1710}"/>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
        <p:nvSpPr>
          <p:cNvPr id="48" name="正方形/長方形 47">
            <a:extLst>
              <a:ext uri="{FF2B5EF4-FFF2-40B4-BE49-F238E27FC236}">
                <a16:creationId xmlns:a16="http://schemas.microsoft.com/office/drawing/2014/main" id="{A749AFF4-3912-5F9E-8999-6E6581505A80}"/>
              </a:ext>
            </a:extLst>
          </p:cNvPr>
          <p:cNvSpPr/>
          <p:nvPr/>
        </p:nvSpPr>
        <p:spPr>
          <a:xfrm>
            <a:off x="138643" y="1522746"/>
            <a:ext cx="852808" cy="251528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経営状況・財務状況に対する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1C97DEA-E75E-DCC7-9EC7-92476A7A35FC}"/>
              </a:ext>
            </a:extLst>
          </p:cNvPr>
          <p:cNvSpPr/>
          <p:nvPr/>
        </p:nvSpPr>
        <p:spPr>
          <a:xfrm>
            <a:off x="1083742" y="1522746"/>
            <a:ext cx="7905920" cy="2515288"/>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・メインバンクとして当社とのリレーションシップの構築状況</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・当社の財務状況、資金繰りの改善など財務基盤の強化の取組み</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・当社の経営力など強み・弱み　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E15355B-6C5F-8692-BA4F-A56B8804BCCD}"/>
              </a:ext>
            </a:extLst>
          </p:cNvPr>
          <p:cNvSpPr/>
          <p:nvPr/>
        </p:nvSpPr>
        <p:spPr>
          <a:xfrm>
            <a:off x="138643" y="4497703"/>
            <a:ext cx="852808" cy="204824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投資計画に対する見解</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AD0D1A9D-BCBA-FF2B-5B01-30CAD38A581F}"/>
              </a:ext>
            </a:extLst>
          </p:cNvPr>
          <p:cNvSpPr/>
          <p:nvPr/>
        </p:nvSpPr>
        <p:spPr>
          <a:xfrm>
            <a:off x="138643" y="4192029"/>
            <a:ext cx="852808" cy="25164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投資計画に対する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4832AF2-B6BB-E8E9-559F-BD31BC9C6DF0}"/>
              </a:ext>
            </a:extLst>
          </p:cNvPr>
          <p:cNvSpPr/>
          <p:nvPr/>
        </p:nvSpPr>
        <p:spPr>
          <a:xfrm>
            <a:off x="1083742" y="4192029"/>
            <a:ext cx="7905920" cy="25164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・当社の将来性・事業性を踏まえた成長資金の供給方針、支援方針</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・将来の事業拡大局面や外的要因などによる後退局面における資金繰り等の懸念事項、対応方針</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59A5D4E1-D47C-2D40-B262-254E713137F8}"/>
              </a:ext>
            </a:extLst>
          </p:cNvPr>
          <p:cNvSpPr txBox="1"/>
          <p:nvPr/>
        </p:nvSpPr>
        <p:spPr>
          <a:xfrm>
            <a:off x="198494" y="1183375"/>
            <a:ext cx="6954781" cy="307777"/>
          </a:xfrm>
          <a:prstGeom prst="rect">
            <a:avLst/>
          </a:prstGeom>
          <a:noFill/>
        </p:spPr>
        <p:txBody>
          <a:bodyPr wrap="square">
            <a:sp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様式</a:t>
            </a:r>
            <a:r>
              <a:rPr kumimoji="1" lang="en-US" altLang="ja-JP" sz="1400" dirty="0">
                <a:solidFill>
                  <a:schemeClr val="tx1"/>
                </a:solidFill>
                <a:latin typeface="Meiryo UI" panose="020B0604030504040204" pitchFamily="50" charset="-128"/>
                <a:ea typeface="Meiryo UI" panose="020B0604030504040204" pitchFamily="50" charset="-128"/>
              </a:rPr>
              <a:t>4_</a:t>
            </a:r>
            <a:r>
              <a:rPr kumimoji="1" lang="ja-JP" altLang="en-US" sz="1400" dirty="0">
                <a:latin typeface="Meiryo UI" panose="020B0604030504040204" pitchFamily="50" charset="-128"/>
                <a:ea typeface="Meiryo UI" panose="020B0604030504040204" pitchFamily="50" charset="-128"/>
              </a:rPr>
              <a:t>金融機関による確認</a:t>
            </a:r>
            <a:r>
              <a:rPr kumimoji="1" lang="ja-JP" altLang="en-US" sz="1400" dirty="0">
                <a:solidFill>
                  <a:schemeClr val="tx1"/>
                </a:solidFill>
                <a:latin typeface="Meiryo UI" panose="020B0604030504040204" pitchFamily="50" charset="-128"/>
                <a:ea typeface="Meiryo UI" panose="020B0604030504040204" pitchFamily="50" charset="-128"/>
              </a:rPr>
              <a:t>書を提出する金融機関が記載してください。</a:t>
            </a:r>
            <a:endParaRPr lang="ja-JP" altLang="en-US" sz="1400" dirty="0"/>
          </a:p>
        </p:txBody>
      </p:sp>
      <p:sp>
        <p:nvSpPr>
          <p:cNvPr id="8" name="四角形: 1 つの角を切り取る 7">
            <a:extLst>
              <a:ext uri="{FF2B5EF4-FFF2-40B4-BE49-F238E27FC236}">
                <a16:creationId xmlns:a16="http://schemas.microsoft.com/office/drawing/2014/main" id="{BC5C1059-3C11-29B8-F906-04A5C4CFEB98}"/>
              </a:ext>
            </a:extLst>
          </p:cNvPr>
          <p:cNvSpPr/>
          <p:nvPr/>
        </p:nvSpPr>
        <p:spPr>
          <a:xfrm>
            <a:off x="0" y="4564"/>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033F9D69-AE4C-A6CE-0484-4616A74280C1}"/>
              </a:ext>
            </a:extLst>
          </p:cNvPr>
          <p:cNvSpPr/>
          <p:nvPr/>
        </p:nvSpPr>
        <p:spPr>
          <a:xfrm>
            <a:off x="2312851" y="4564"/>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DE512993-1152-958D-AD0C-EEEA94572CC2}"/>
              </a:ext>
            </a:extLst>
          </p:cNvPr>
          <p:cNvSpPr/>
          <p:nvPr/>
        </p:nvSpPr>
        <p:spPr>
          <a:xfrm>
            <a:off x="4625702" y="4564"/>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イ </a:t>
            </a:r>
            <a:r>
              <a:rPr kumimoji="1" lang="ja-JP" altLang="en-US" sz="800" b="1">
                <a:solidFill>
                  <a:schemeClr val="tx1"/>
                </a:solidFill>
                <a:latin typeface="Meiryo UI" panose="020B0604030504040204" pitchFamily="50" charset="-128"/>
                <a:ea typeface="Meiryo UI" panose="020B0604030504040204" pitchFamily="50" charset="-128"/>
              </a:rPr>
              <a:t>ウ</a:t>
            </a:r>
            <a:endParaRPr kumimoji="1" lang="ja-JP" altLang="en-US" sz="800">
              <a:solidFill>
                <a:schemeClr val="tx1"/>
              </a:solidFill>
            </a:endParaRPr>
          </a:p>
        </p:txBody>
      </p:sp>
    </p:spTree>
    <p:extLst>
      <p:ext uri="{BB962C8B-B14F-4D97-AF65-F5344CB8AC3E}">
        <p14:creationId xmlns:p14="http://schemas.microsoft.com/office/powerpoint/2010/main" val="2261922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zh-TW" altLang="en-US" sz="1400" dirty="0">
                <a:solidFill>
                  <a:schemeClr val="tx2"/>
                </a:solidFill>
                <a:latin typeface="Meiryo UI" panose="020B0604030504040204" pitchFamily="50" charset="-128"/>
                <a:ea typeface="Meiryo UI" panose="020B0604030504040204" pitchFamily="50" charset="-128"/>
              </a:rPr>
              <a:t>１００億宣言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／経営者・企業の概要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／中期経営計画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／従業員の賃上げ計画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PL</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BS</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／主な出資者・出資先</a:t>
            </a: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ア</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・実現可能性</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rPr>
              <a:t>ウ</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オ</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／金融機関の見解</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目次</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028993"/>
            <a:ext cx="8828457" cy="464047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zh-TW" altLang="en-US" sz="1200">
                <a:solidFill>
                  <a:schemeClr val="tx1"/>
                </a:solidFill>
                <a:latin typeface="Meiryo UI" panose="020B0604030504040204" pitchFamily="50" charset="-128"/>
                <a:ea typeface="Meiryo UI" panose="020B0604030504040204" pitchFamily="50" charset="-128"/>
              </a:rPr>
              <a:t>１００億宣言</a:t>
            </a:r>
            <a:endParaRPr kumimoji="1" lang="en-US" altLang="ja-JP" sz="1200" i="0" u="none" strike="noStrike" kern="120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zh-TW" altLang="en-US" sz="1200">
                <a:solidFill>
                  <a:schemeClr val="tx2"/>
                </a:solidFill>
                <a:latin typeface="Meiryo UI" panose="020B0604030504040204" pitchFamily="50" charset="-128"/>
                <a:ea typeface="Meiryo UI" panose="020B0604030504040204" pitchFamily="50" charset="-128"/>
                <a:cs typeface="+mn-cs"/>
              </a:rPr>
              <a:t>１００億宣言</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5</a:t>
            </a:fld>
            <a:endParaRPr kumimoji="1" lang="ja-JP" altLang="en-US"/>
          </a:p>
        </p:txBody>
      </p:sp>
      <p:graphicFrame>
        <p:nvGraphicFramePr>
          <p:cNvPr id="5" name="表 4">
            <a:extLst>
              <a:ext uri="{FF2B5EF4-FFF2-40B4-BE49-F238E27FC236}">
                <a16:creationId xmlns:a16="http://schemas.microsoft.com/office/drawing/2014/main" id="{148978DE-ADDD-4FF3-224D-378B17460318}"/>
              </a:ext>
            </a:extLst>
          </p:cNvPr>
          <p:cNvGraphicFramePr>
            <a:graphicFrameLocks noGrp="1"/>
          </p:cNvGraphicFramePr>
          <p:nvPr>
            <p:extLst>
              <p:ext uri="{D42A27DB-BD31-4B8C-83A1-F6EECF244321}">
                <p14:modId xmlns:p14="http://schemas.microsoft.com/office/powerpoint/2010/main" val="3408287731"/>
              </p:ext>
            </p:extLst>
          </p:nvPr>
        </p:nvGraphicFramePr>
        <p:xfrm>
          <a:off x="157771" y="5738677"/>
          <a:ext cx="8828457" cy="650044"/>
        </p:xfrm>
        <a:graphic>
          <a:graphicData uri="http://schemas.openxmlformats.org/drawingml/2006/table">
            <a:tbl>
              <a:tblPr firstRow="1">
                <a:tableStyleId>{7DF18680-E054-41AD-8BC1-D1AEF772440D}</a:tableStyleId>
              </a:tblPr>
              <a:tblGrid>
                <a:gridCol w="8828457">
                  <a:extLst>
                    <a:ext uri="{9D8B030D-6E8A-4147-A177-3AD203B41FA5}">
                      <a16:colId xmlns:a16="http://schemas.microsoft.com/office/drawing/2014/main" val="556289050"/>
                    </a:ext>
                  </a:extLst>
                </a:gridCol>
              </a:tblGrid>
              <a:tr h="314764">
                <a:tc>
                  <a:txBody>
                    <a:bodyPr/>
                    <a:lstStyle/>
                    <a:p>
                      <a:pPr algn="ctr"/>
                      <a:r>
                        <a:rPr kumimoji="1" lang="zh-TW" altLang="en-US" sz="1400">
                          <a:latin typeface="Meiryo UI" panose="020B0604030504040204" pitchFamily="50" charset="-128"/>
                          <a:ea typeface="Meiryo UI" panose="020B0604030504040204" pitchFamily="50" charset="-128"/>
                        </a:rPr>
                        <a:t>１００億宣言</a:t>
                      </a:r>
                      <a:r>
                        <a:rPr kumimoji="1" lang="ja-JP" altLang="en-US" sz="1400">
                          <a:latin typeface="Meiryo UI" panose="020B0604030504040204" pitchFamily="50" charset="-128"/>
                          <a:ea typeface="Meiryo UI" panose="020B0604030504040204" pitchFamily="50" charset="-128"/>
                        </a:rPr>
                        <a:t>の</a:t>
                      </a:r>
                      <a:r>
                        <a:rPr kumimoji="1" lang="en-US" altLang="ja-JP" sz="1400">
                          <a:latin typeface="Meiryo UI" panose="020B0604030504040204" pitchFamily="50" charset="-128"/>
                          <a:ea typeface="Meiryo UI" panose="020B0604030504040204" pitchFamily="50" charset="-128"/>
                        </a:rPr>
                        <a:t>URL</a:t>
                      </a:r>
                      <a:endParaRPr kumimoji="1" lang="ja-JP" altLang="en-US" sz="140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30545117"/>
                  </a:ext>
                </a:extLst>
              </a:tr>
              <a:tr h="326083">
                <a:tc>
                  <a:txBody>
                    <a:bodyPr/>
                    <a:lstStyle/>
                    <a:p>
                      <a:pPr algn="ctr"/>
                      <a:r>
                        <a:rPr kumimoji="1" lang="ja-JP" altLang="en-US" sz="1600" dirty="0">
                          <a:latin typeface="Meiryo UI" panose="020B0604030504040204" pitchFamily="50" charset="-128"/>
                          <a:ea typeface="Meiryo UI" panose="020B0604030504040204" pitchFamily="50" charset="-128"/>
                        </a:rPr>
                        <a:t>（</a:t>
                      </a:r>
                      <a:r>
                        <a:rPr kumimoji="1" lang="zh-TW" altLang="en-US" sz="1600" dirty="0">
                          <a:latin typeface="Meiryo UI" panose="020B0604030504040204" pitchFamily="50" charset="-128"/>
                          <a:ea typeface="Meiryo UI" panose="020B0604030504040204" pitchFamily="50" charset="-128"/>
                        </a:rPr>
                        <a:t>１００億宣言</a:t>
                      </a:r>
                      <a:r>
                        <a:rPr kumimoji="1" lang="ja-JP" altLang="en-US" sz="1600" dirty="0">
                          <a:latin typeface="Meiryo UI" panose="020B0604030504040204" pitchFamily="50" charset="-128"/>
                          <a:ea typeface="Meiryo UI" panose="020B0604030504040204" pitchFamily="50" charset="-128"/>
                        </a:rPr>
                        <a:t>のＵＲＬを添付してください。）</a:t>
                      </a:r>
                    </a:p>
                  </a:txBody>
                  <a:tcPr anchor="ctr"/>
                </a:tc>
                <a:extLst>
                  <a:ext uri="{0D108BD9-81ED-4DB2-BD59-A6C34878D82A}">
                    <a16:rowId xmlns:a16="http://schemas.microsoft.com/office/drawing/2014/main" val="639260694"/>
                  </a:ext>
                </a:extLst>
              </a:tr>
            </a:tbl>
          </a:graphicData>
        </a:graphic>
      </p:graphicFrame>
      <p:sp>
        <p:nvSpPr>
          <p:cNvPr id="10" name="テキスト ボックス 9">
            <a:extLst>
              <a:ext uri="{FF2B5EF4-FFF2-40B4-BE49-F238E27FC236}">
                <a16:creationId xmlns:a16="http://schemas.microsoft.com/office/drawing/2014/main" id="{D5809E1C-E638-C454-2478-365A5A88192C}"/>
              </a:ext>
            </a:extLst>
          </p:cNvPr>
          <p:cNvSpPr txBox="1"/>
          <p:nvPr/>
        </p:nvSpPr>
        <p:spPr>
          <a:xfrm>
            <a:off x="0" y="465147"/>
            <a:ext cx="6316980" cy="338554"/>
          </a:xfrm>
          <a:prstGeom prst="rect">
            <a:avLst/>
          </a:prstGeom>
          <a:noFill/>
        </p:spPr>
        <p:txBody>
          <a:bodyPr wrap="square">
            <a:spAutoFit/>
          </a:bodyPr>
          <a:lstStyle/>
          <a:p>
            <a:r>
              <a:rPr lang="ja-JP" altLang="en-US" sz="1600">
                <a:solidFill>
                  <a:schemeClr val="tx2"/>
                </a:solidFill>
                <a:latin typeface="Meiryo UI" panose="020B0604030504040204" pitchFamily="50" charset="-128"/>
                <a:ea typeface="Meiryo UI" panose="020B0604030504040204" pitchFamily="50" charset="-128"/>
                <a:cs typeface="+mn-cs"/>
              </a:rPr>
              <a:t>（</a:t>
            </a:r>
            <a:r>
              <a:rPr lang="zh-TW" altLang="en-US" sz="1600">
                <a:solidFill>
                  <a:schemeClr val="tx2"/>
                </a:solidFill>
                <a:latin typeface="Meiryo UI" panose="020B0604030504040204" pitchFamily="50" charset="-128"/>
                <a:ea typeface="Meiryo UI" panose="020B0604030504040204" pitchFamily="50" charset="-128"/>
                <a:cs typeface="+mn-cs"/>
              </a:rPr>
              <a:t>１００億宣言</a:t>
            </a:r>
            <a:r>
              <a:rPr lang="en-US" altLang="ja-JP" sz="1600">
                <a:solidFill>
                  <a:schemeClr val="tx2"/>
                </a:solidFill>
                <a:latin typeface="Meiryo UI" panose="020B0604030504040204" pitchFamily="50" charset="-128"/>
                <a:ea typeface="Meiryo UI" panose="020B0604030504040204" pitchFamily="50" charset="-128"/>
                <a:cs typeface="+mn-cs"/>
              </a:rPr>
              <a:t>1</a:t>
            </a:r>
            <a:r>
              <a:rPr lang="ja-JP" altLang="en-US" sz="1600">
                <a:solidFill>
                  <a:schemeClr val="tx2"/>
                </a:solidFill>
                <a:latin typeface="Meiryo UI" panose="020B0604030504040204" pitchFamily="50" charset="-128"/>
                <a:ea typeface="Meiryo UI" panose="020B0604030504040204" pitchFamily="50" charset="-128"/>
                <a:cs typeface="+mn-cs"/>
              </a:rPr>
              <a:t>枚目のみを貼付してください。）</a:t>
            </a:r>
            <a:endParaRPr lang="ja-JP" altLang="en-US" sz="1600"/>
          </a:p>
        </p:txBody>
      </p:sp>
      <p:grpSp>
        <p:nvGrpSpPr>
          <p:cNvPr id="17" name="グループ化 16">
            <a:extLst>
              <a:ext uri="{FF2B5EF4-FFF2-40B4-BE49-F238E27FC236}">
                <a16:creationId xmlns:a16="http://schemas.microsoft.com/office/drawing/2014/main" id="{5013B6A5-D1C9-280F-5BEB-A23911E5E364}"/>
              </a:ext>
            </a:extLst>
          </p:cNvPr>
          <p:cNvGrpSpPr/>
          <p:nvPr/>
        </p:nvGrpSpPr>
        <p:grpSpPr>
          <a:xfrm>
            <a:off x="433155" y="1620908"/>
            <a:ext cx="5680800" cy="3194614"/>
            <a:chOff x="6484574" y="1620908"/>
            <a:chExt cx="5680800" cy="3194614"/>
          </a:xfrm>
        </p:grpSpPr>
        <p:pic>
          <p:nvPicPr>
            <p:cNvPr id="14" name="図 13" descr="グラフィカル ユーザー インターフェイス&#10;&#10;自動的に生成された説明">
              <a:extLst>
                <a:ext uri="{FF2B5EF4-FFF2-40B4-BE49-F238E27FC236}">
                  <a16:creationId xmlns:a16="http://schemas.microsoft.com/office/drawing/2014/main" id="{243FADAF-BE2E-77B1-2B0E-2EABA3A27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74" y="1620908"/>
              <a:ext cx="5680800" cy="3194614"/>
            </a:xfrm>
            <a:prstGeom prst="rect">
              <a:avLst/>
            </a:prstGeom>
          </p:spPr>
        </p:pic>
        <p:sp>
          <p:nvSpPr>
            <p:cNvPr id="15" name="正方形/長方形 14">
              <a:extLst>
                <a:ext uri="{FF2B5EF4-FFF2-40B4-BE49-F238E27FC236}">
                  <a16:creationId xmlns:a16="http://schemas.microsoft.com/office/drawing/2014/main" id="{1C86DFED-523B-4BA4-DD68-4FDEB8A97580}"/>
                </a:ext>
              </a:extLst>
            </p:cNvPr>
            <p:cNvSpPr/>
            <p:nvPr/>
          </p:nvSpPr>
          <p:spPr>
            <a:xfrm rot="1252812">
              <a:off x="7899656" y="2791723"/>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gr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3544816"/>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4AAAA-2F8B-DF9D-7EB5-231E2DBD475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1386554-516F-EFA5-7440-74AD3EFB1D20}"/>
              </a:ext>
            </a:extLst>
          </p:cNvPr>
          <p:cNvSpPr txBox="1">
            <a:spLocks/>
          </p:cNvSpPr>
          <p:nvPr/>
        </p:nvSpPr>
        <p:spPr>
          <a:xfrm>
            <a:off x="511875" y="223973"/>
            <a:ext cx="273615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／経営者・企業の概要</a:t>
            </a:r>
          </a:p>
        </p:txBody>
      </p:sp>
      <p:sp>
        <p:nvSpPr>
          <p:cNvPr id="17" name="スライド番号プレースホルダー 16">
            <a:extLst>
              <a:ext uri="{FF2B5EF4-FFF2-40B4-BE49-F238E27FC236}">
                <a16:creationId xmlns:a16="http://schemas.microsoft.com/office/drawing/2014/main" id="{CFB55825-A347-33DD-44EB-202E6D52DBB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6</a:t>
            </a:fld>
            <a:endParaRPr kumimoji="1" lang="ja-JP" altLang="en-US"/>
          </a:p>
        </p:txBody>
      </p:sp>
      <p:sp>
        <p:nvSpPr>
          <p:cNvPr id="2" name="正方形/長方形 1">
            <a:extLst>
              <a:ext uri="{FF2B5EF4-FFF2-40B4-BE49-F238E27FC236}">
                <a16:creationId xmlns:a16="http://schemas.microsoft.com/office/drawing/2014/main" id="{773ACEFD-452D-2AB5-FD79-E22C5DD17810}"/>
              </a:ext>
            </a:extLst>
          </p:cNvPr>
          <p:cNvSpPr/>
          <p:nvPr/>
        </p:nvSpPr>
        <p:spPr>
          <a:xfrm>
            <a:off x="156276" y="704676"/>
            <a:ext cx="852808" cy="598973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経営者</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主な社歴</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主力事業</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23269F8D-E13B-1EF0-5255-C60D5FB75DC9}"/>
              </a:ext>
            </a:extLst>
          </p:cNvPr>
          <p:cNvSpPr/>
          <p:nvPr/>
        </p:nvSpPr>
        <p:spPr>
          <a:xfrm>
            <a:off x="1085680" y="704675"/>
            <a:ext cx="7894424" cy="5989739"/>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・経営者としての人物像や主な社歴、価値観やこだわりなどがストーリーとして審査委員に伝わるよう記載してください。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・経営陣はじめ経営体制などで特筆すべきことがある場合には記載してください。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例）○○株式会社　代表取締役社長　○○　○○（氏名）について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○○年○○月生まれ。○○大学○○学部卒業後、大手メーカー○○で開発を担当。○○年に、父が社長を務める当社に入社。その後、○○年より、</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代目として経営を承継した。創業者である祖父の○○という原点を大切にしつつ、自身の経験を活かし、事業を通じて○○を実現したいと考えて進めてきた。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他方、就任当時、祖業の○○業が売上の</a:t>
            </a: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割を占めており、受発注が中心で開発力・競争力が低下、社内にも安定操業が蔓延っていることに危機感を覚えていた。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こうした中、経営者として初めて取り組んだことは、メーカー時代の経験を活かし、研究開発部門を立ち上げること。これにより○％の内製化と新たな技術開発を目標とし</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年後に具体的な成果が出始めた。現在は売上高の○％程度を開発に充てる方針とし、その結果、全国から理系人材を獲得できるようになった。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川下の販路拡大を進め、海外販路に強みを持つ○○社を</a:t>
            </a:r>
            <a:r>
              <a:rPr kumimoji="1" lang="en-US" altLang="ja-JP" sz="1200" dirty="0">
                <a:solidFill>
                  <a:schemeClr val="tx1"/>
                </a:solidFill>
                <a:latin typeface="Meiryo UI" panose="020B0604030504040204" pitchFamily="50" charset="-128"/>
                <a:ea typeface="Meiryo UI" panose="020B0604030504040204" pitchFamily="50" charset="-128"/>
              </a:rPr>
              <a:t>M&amp;A</a:t>
            </a:r>
            <a:r>
              <a:rPr kumimoji="1" lang="ja-JP" altLang="en-US" sz="1200" dirty="0">
                <a:solidFill>
                  <a:schemeClr val="tx1"/>
                </a:solidFill>
                <a:latin typeface="Meiryo UI" panose="020B0604030504040204" pitchFamily="50" charset="-128"/>
                <a:ea typeface="Meiryo UI" panose="020B0604030504040204" pitchFamily="50" charset="-128"/>
              </a:rPr>
              <a:t>で迎え入れた。さらに業容が拡大する中、○○氏を</a:t>
            </a:r>
            <a:r>
              <a:rPr kumimoji="1" lang="en-US" altLang="ja-JP" sz="1200" dirty="0">
                <a:solidFill>
                  <a:schemeClr val="tx1"/>
                </a:solidFill>
                <a:latin typeface="Meiryo UI" panose="020B0604030504040204" pitchFamily="50" charset="-128"/>
                <a:ea typeface="Meiryo UI" panose="020B0604030504040204" pitchFamily="50" charset="-128"/>
              </a:rPr>
              <a:t>COO</a:t>
            </a:r>
            <a:r>
              <a:rPr kumimoji="1" lang="ja-JP" altLang="en-US" sz="1200" dirty="0">
                <a:solidFill>
                  <a:schemeClr val="tx1"/>
                </a:solidFill>
                <a:latin typeface="Meiryo UI" panose="020B0604030504040204" pitchFamily="50" charset="-128"/>
                <a:ea typeface="Meiryo UI" panose="020B0604030504040204" pitchFamily="50" charset="-128"/>
              </a:rPr>
              <a:t>として迎え入れたことで、弱みであった経営管理やマーケッティングを強化し、経営基盤が整った。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現在、当該新事業が全体の</a:t>
            </a: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割を占め、主力事業となっている。今回検討する投資は、積み重ねてきた研究開発と海外販路の確保、経営基盤が整ったところで、米国○○社を席巻し、ニッチ市場でトップに押し上がるためのもの。</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170E4BB-237D-C8EA-94C2-7BD68CF1B13A}"/>
              </a:ext>
            </a:extLst>
          </p:cNvPr>
          <p:cNvSpPr/>
          <p:nvPr/>
        </p:nvSpPr>
        <p:spPr>
          <a:xfrm>
            <a:off x="6713116" y="606442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社長就任年</a:t>
            </a:r>
          </a:p>
        </p:txBody>
      </p:sp>
      <p:sp>
        <p:nvSpPr>
          <p:cNvPr id="9" name="正方形/長方形 8">
            <a:extLst>
              <a:ext uri="{FF2B5EF4-FFF2-40B4-BE49-F238E27FC236}">
                <a16:creationId xmlns:a16="http://schemas.microsoft.com/office/drawing/2014/main" id="{97AED0BB-1818-34A3-A80D-BB9063001CAB}"/>
              </a:ext>
            </a:extLst>
          </p:cNvPr>
          <p:cNvSpPr/>
          <p:nvPr/>
        </p:nvSpPr>
        <p:spPr>
          <a:xfrm>
            <a:off x="7864978" y="607085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1" name="正方形/長方形 10">
            <a:extLst>
              <a:ext uri="{FF2B5EF4-FFF2-40B4-BE49-F238E27FC236}">
                <a16:creationId xmlns:a16="http://schemas.microsoft.com/office/drawing/2014/main" id="{2C596BCD-CF51-4CF3-18D6-0CA20D0B8B72}"/>
              </a:ext>
            </a:extLst>
          </p:cNvPr>
          <p:cNvSpPr/>
          <p:nvPr/>
        </p:nvSpPr>
        <p:spPr>
          <a:xfrm>
            <a:off x="6705496" y="6356600"/>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創業年</a:t>
            </a:r>
          </a:p>
        </p:txBody>
      </p:sp>
      <p:sp>
        <p:nvSpPr>
          <p:cNvPr id="12" name="正方形/長方形 11">
            <a:extLst>
              <a:ext uri="{FF2B5EF4-FFF2-40B4-BE49-F238E27FC236}">
                <a16:creationId xmlns:a16="http://schemas.microsoft.com/office/drawing/2014/main" id="{A4E7B70E-5D2C-A864-4762-486EB215CC5C}"/>
              </a:ext>
            </a:extLst>
          </p:cNvPr>
          <p:cNvSpPr/>
          <p:nvPr/>
        </p:nvSpPr>
        <p:spPr>
          <a:xfrm>
            <a:off x="7857358" y="634969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3" name="正方形/長方形 12">
            <a:extLst>
              <a:ext uri="{FF2B5EF4-FFF2-40B4-BE49-F238E27FC236}">
                <a16:creationId xmlns:a16="http://schemas.microsoft.com/office/drawing/2014/main" id="{06807821-0524-8B37-4818-08B1DD5E118A}"/>
              </a:ext>
            </a:extLst>
          </p:cNvPr>
          <p:cNvSpPr/>
          <p:nvPr/>
        </p:nvSpPr>
        <p:spPr>
          <a:xfrm>
            <a:off x="6722641" y="577867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当社入社年</a:t>
            </a:r>
          </a:p>
        </p:txBody>
      </p:sp>
      <p:sp>
        <p:nvSpPr>
          <p:cNvPr id="14" name="正方形/長方形 13">
            <a:extLst>
              <a:ext uri="{FF2B5EF4-FFF2-40B4-BE49-F238E27FC236}">
                <a16:creationId xmlns:a16="http://schemas.microsoft.com/office/drawing/2014/main" id="{1AD0AEAC-F365-F248-D607-EE22FFEC9715}"/>
              </a:ext>
            </a:extLst>
          </p:cNvPr>
          <p:cNvSpPr/>
          <p:nvPr/>
        </p:nvSpPr>
        <p:spPr>
          <a:xfrm>
            <a:off x="7874503" y="5785095"/>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6" name="正方形/長方形 15">
            <a:extLst>
              <a:ext uri="{FF2B5EF4-FFF2-40B4-BE49-F238E27FC236}">
                <a16:creationId xmlns:a16="http://schemas.microsoft.com/office/drawing/2014/main" id="{B8EF1E54-35E6-E5D4-DC4A-113CF5E4D396}"/>
              </a:ext>
            </a:extLst>
          </p:cNvPr>
          <p:cNvSpPr/>
          <p:nvPr/>
        </p:nvSpPr>
        <p:spPr>
          <a:xfrm>
            <a:off x="6714686" y="5490966"/>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年齢</a:t>
            </a:r>
          </a:p>
        </p:txBody>
      </p:sp>
      <p:sp>
        <p:nvSpPr>
          <p:cNvPr id="19" name="正方形/長方形 18">
            <a:extLst>
              <a:ext uri="{FF2B5EF4-FFF2-40B4-BE49-F238E27FC236}">
                <a16:creationId xmlns:a16="http://schemas.microsoft.com/office/drawing/2014/main" id="{E70BE692-D86E-5760-1446-C47B18EA7A04}"/>
              </a:ext>
            </a:extLst>
          </p:cNvPr>
          <p:cNvSpPr/>
          <p:nvPr/>
        </p:nvSpPr>
        <p:spPr>
          <a:xfrm>
            <a:off x="7879125" y="5494151"/>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〇〇歳</a:t>
            </a:r>
          </a:p>
        </p:txBody>
      </p:sp>
      <p:sp>
        <p:nvSpPr>
          <p:cNvPr id="10" name="正方形/長方形 9">
            <a:extLst>
              <a:ext uri="{FF2B5EF4-FFF2-40B4-BE49-F238E27FC236}">
                <a16:creationId xmlns:a16="http://schemas.microsoft.com/office/drawing/2014/main" id="{A8CE547D-D2CE-0AE3-0368-E5F1B4EE60F2}"/>
              </a:ext>
            </a:extLst>
          </p:cNvPr>
          <p:cNvSpPr/>
          <p:nvPr/>
        </p:nvSpPr>
        <p:spPr>
          <a:xfrm>
            <a:off x="1327868" y="5482724"/>
            <a:ext cx="5257716" cy="111270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経営者や取組の写真等により伝わりやすいよう工夫ください。</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7" name="四角形: 1 つの角を切り取る 6">
            <a:extLst>
              <a:ext uri="{FF2B5EF4-FFF2-40B4-BE49-F238E27FC236}">
                <a16:creationId xmlns:a16="http://schemas.microsoft.com/office/drawing/2014/main" id="{A85555E7-5AD1-D95B-C798-05372C330A8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5" name="四角形: 1 つの角を切り取る 14">
            <a:extLst>
              <a:ext uri="{FF2B5EF4-FFF2-40B4-BE49-F238E27FC236}">
                <a16:creationId xmlns:a16="http://schemas.microsoft.com/office/drawing/2014/main" id="{1A4D499D-F68C-BA4B-9540-0401345A37E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8" name="四角形: 1 つの角を切り取る 17">
            <a:extLst>
              <a:ext uri="{FF2B5EF4-FFF2-40B4-BE49-F238E27FC236}">
                <a16:creationId xmlns:a16="http://schemas.microsoft.com/office/drawing/2014/main" id="{B5017F13-C09C-8870-C461-2462AC63CE86}"/>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343373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57771" y="1293091"/>
            <a:ext cx="8828457" cy="529503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schemeClr val="tx1"/>
                </a:solidFill>
                <a:latin typeface="Meiryo UI" panose="020B0604030504040204" pitchFamily="50" charset="-128"/>
                <a:ea typeface="Meiryo UI" panose="020B0604030504040204" pitchFamily="50" charset="-128"/>
              </a:rPr>
              <a:t>詳細</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／中期経営計画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7</a:t>
            </a:fld>
            <a:endParaRPr kumimoji="1" lang="ja-JP" altLang="en-US"/>
          </a:p>
        </p:txBody>
      </p:sp>
      <p:sp>
        <p:nvSpPr>
          <p:cNvPr id="8" name="四角形: 1 つの角を切り取る 7">
            <a:extLst>
              <a:ext uri="{FF2B5EF4-FFF2-40B4-BE49-F238E27FC236}">
                <a16:creationId xmlns:a16="http://schemas.microsoft.com/office/drawing/2014/main" id="{A11338D9-A239-7AA8-FC3A-F529E501195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EDCFE954-950A-D6EE-2E64-BE6395B25C9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9B4E3449-7ED9-BD7F-20B9-8DDFC0CC19F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263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293091"/>
            <a:ext cx="7905920" cy="5340936"/>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・成長経営への転換に至った経緯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・経営者として考える成長シナリオ</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・当該事業戦略の実行に当たっての先行投資などを記載してください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885093"/>
            <a:ext cx="5980236" cy="15406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293092"/>
            <a:ext cx="852808" cy="534093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事業戦略</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シナリオ</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AB237C8-ADEA-A255-42FA-978B940868EE}"/>
              </a:ext>
            </a:extLst>
          </p:cNvPr>
          <p:cNvSpPr/>
          <p:nvPr/>
        </p:nvSpPr>
        <p:spPr>
          <a:xfrm>
            <a:off x="7031558" y="1302329"/>
            <a:ext cx="1028700" cy="10390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事業費総額</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（うち補助額）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960962" y="1641040"/>
            <a:ext cx="1028700" cy="3677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endParaRPr kumimoji="1" lang="en-US" altLang="ja-JP" sz="120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8</a:t>
            </a:fld>
            <a:endParaRPr kumimoji="1" lang="ja-JP" altLang="en-US"/>
          </a:p>
        </p:txBody>
      </p:sp>
      <p:sp>
        <p:nvSpPr>
          <p:cNvPr id="12" name="四角形: 1 つの角を切り取る 11">
            <a:extLst>
              <a:ext uri="{FF2B5EF4-FFF2-40B4-BE49-F238E27FC236}">
                <a16:creationId xmlns:a16="http://schemas.microsoft.com/office/drawing/2014/main" id="{F5181370-AE5C-CA75-8815-EC15BD25416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8E7F2E95-1313-BA4F-5589-C716C44A699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2E894CEE-01AB-8B97-2600-E2FD4498B83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89367891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TM10001114[[fn=ギャラリー]]</Template>
  <TotalTime>0</TotalTime>
  <Words>5300</Words>
  <Application>Microsoft Office PowerPoint</Application>
  <PresentationFormat>画面に合わせる (4:3)</PresentationFormat>
  <Paragraphs>802</Paragraphs>
  <Slides>37</Slides>
  <Notes>3</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2026-01-19T01:33:09Z</dcterms:created>
  <dcterms:modified xsi:type="dcterms:W3CDTF">2026-01-28T04:39:12Z</dcterms:modified>
</cp:coreProperties>
</file>