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361" r:id="rId4"/>
    <p:sldId id="2145705365" r:id="rId5"/>
    <p:sldId id="2145705390" r:id="rId6"/>
    <p:sldId id="2145705394" r:id="rId7"/>
    <p:sldId id="2145705430" r:id="rId8"/>
    <p:sldId id="2145705434" r:id="rId9"/>
    <p:sldId id="2145705425" r:id="rId10"/>
    <p:sldId id="2145705421" r:id="rId11"/>
    <p:sldId id="2145705372" r:id="rId12"/>
    <p:sldId id="2145705438" r:id="rId13"/>
    <p:sldId id="2145705439" r:id="rId14"/>
    <p:sldId id="2145705440" r:id="rId15"/>
    <p:sldId id="2145705443" r:id="rId16"/>
    <p:sldId id="2145705382" r:id="rId17"/>
    <p:sldId id="2145705441" r:id="rId18"/>
    <p:sldId id="2145705442" r:id="rId19"/>
    <p:sldId id="214570542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70" d="100"/>
          <a:sy n="70" d="100"/>
        </p:scale>
        <p:origin x="11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2026/1/28</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2026/1/28</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9" name="吹き出し: 四角形 8">
            <a:extLst>
              <a:ext uri="{FF2B5EF4-FFF2-40B4-BE49-F238E27FC236}">
                <a16:creationId xmlns:a16="http://schemas.microsoft.com/office/drawing/2014/main" id="{5FA0D7D5-667E-0519-25BE-8B77A974A440}"/>
              </a:ext>
            </a:extLst>
          </p:cNvPr>
          <p:cNvSpPr/>
          <p:nvPr/>
        </p:nvSpPr>
        <p:spPr>
          <a:xfrm flipH="1">
            <a:off x="2161353" y="5534824"/>
            <a:ext cx="3080570" cy="128803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10" name="吹き出し: 四角形 9">
            <a:extLst>
              <a:ext uri="{FF2B5EF4-FFF2-40B4-BE49-F238E27FC236}">
                <a16:creationId xmlns:a16="http://schemas.microsoft.com/office/drawing/2014/main" id="{27D9565C-9C54-C45B-5362-80A5D25038EB}"/>
              </a:ext>
            </a:extLst>
          </p:cNvPr>
          <p:cNvSpPr/>
          <p:nvPr/>
        </p:nvSpPr>
        <p:spPr>
          <a:xfrm flipH="1">
            <a:off x="5858805" y="6080395"/>
            <a:ext cx="1961697" cy="328480"/>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dirty="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2" name="吹き出し: 四角形 21">
            <a:extLst>
              <a:ext uri="{FF2B5EF4-FFF2-40B4-BE49-F238E27FC236}">
                <a16:creationId xmlns:a16="http://schemas.microsoft.com/office/drawing/2014/main" id="{AD990895-A181-99E1-DA5C-F179547CA0B5}"/>
              </a:ext>
            </a:extLst>
          </p:cNvPr>
          <p:cNvSpPr/>
          <p:nvPr/>
        </p:nvSpPr>
        <p:spPr>
          <a:xfrm flipH="1">
            <a:off x="1744252" y="823571"/>
            <a:ext cx="1855245" cy="328480"/>
          </a:xfrm>
          <a:prstGeom prst="wedgeRectCallout">
            <a:avLst>
              <a:gd name="adj1" fmla="val 40150"/>
              <a:gd name="adj2" fmla="val 12010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dirty="0">
                <a:solidFill>
                  <a:schemeClr val="tx1"/>
                </a:solidFill>
                <a:latin typeface="Meiryo UI" panose="020B0604030504040204" pitchFamily="50" charset="-128"/>
                <a:ea typeface="Meiryo UI" panose="020B0604030504040204" pitchFamily="50" charset="-128"/>
              </a:rPr>
              <a:t>補助事業で導入する代表的な設備を掲載してください。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8A61F53A-0C37-7E35-6355-84D1C03397DF}"/>
              </a:ext>
            </a:extLst>
          </p:cNvPr>
          <p:cNvPicPr>
            <a:picLocks noChangeAspect="1"/>
          </p:cNvPicPr>
          <p:nvPr/>
        </p:nvPicPr>
        <p:blipFill>
          <a:blip r:embed="rId2"/>
          <a:stretch>
            <a:fillRect/>
          </a:stretch>
        </p:blipFill>
        <p:spPr>
          <a:xfrm>
            <a:off x="159796" y="1653255"/>
            <a:ext cx="8884444" cy="1887484"/>
          </a:xfrm>
          <a:prstGeom prst="rect">
            <a:avLst/>
          </a:prstGeom>
        </p:spPr>
      </p:pic>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10" name="吹き出し: 四角形 9">
            <a:extLst>
              <a:ext uri="{FF2B5EF4-FFF2-40B4-BE49-F238E27FC236}">
                <a16:creationId xmlns:a16="http://schemas.microsoft.com/office/drawing/2014/main" id="{870231A3-B01B-9153-845C-094BE3333CB2}"/>
              </a:ext>
            </a:extLst>
          </p:cNvPr>
          <p:cNvSpPr/>
          <p:nvPr/>
        </p:nvSpPr>
        <p:spPr>
          <a:xfrm flipH="1">
            <a:off x="1715159" y="3851121"/>
            <a:ext cx="3196566" cy="2641754"/>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CF84A1AC-D644-99B9-A02C-A66DC915A0FC}"/>
              </a:ext>
            </a:extLst>
          </p:cNvPr>
          <p:cNvPicPr>
            <a:picLocks noChangeAspect="1"/>
          </p:cNvPicPr>
          <p:nvPr/>
        </p:nvPicPr>
        <p:blipFill>
          <a:blip r:embed="rId2"/>
          <a:stretch>
            <a:fillRect/>
          </a:stretch>
        </p:blipFill>
        <p:spPr>
          <a:xfrm>
            <a:off x="79898" y="1748515"/>
            <a:ext cx="8984204" cy="2132350"/>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6" name="吹き出し: 四角形 5">
            <a:extLst>
              <a:ext uri="{FF2B5EF4-FFF2-40B4-BE49-F238E27FC236}">
                <a16:creationId xmlns:a16="http://schemas.microsoft.com/office/drawing/2014/main" id="{A000611C-7054-9EC8-2198-2A7C7D5CF4CE}"/>
              </a:ext>
            </a:extLst>
          </p:cNvPr>
          <p:cNvSpPr/>
          <p:nvPr/>
        </p:nvSpPr>
        <p:spPr>
          <a:xfrm flipH="1">
            <a:off x="1659741" y="3990770"/>
            <a:ext cx="3196566" cy="2624667"/>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4E11BF5-5076-70E5-DAD4-EF4F353195FF}"/>
              </a:ext>
            </a:extLst>
          </p:cNvPr>
          <p:cNvPicPr>
            <a:picLocks noChangeAspect="1"/>
          </p:cNvPicPr>
          <p:nvPr/>
        </p:nvPicPr>
        <p:blipFill>
          <a:blip r:embed="rId2"/>
          <a:stretch>
            <a:fillRect/>
          </a:stretch>
        </p:blipFill>
        <p:spPr>
          <a:xfrm>
            <a:off x="129778" y="873833"/>
            <a:ext cx="8884444" cy="2514187"/>
          </a:xfrm>
          <a:prstGeom prst="rect">
            <a:avLst/>
          </a:prstGeom>
        </p:spPr>
      </p:pic>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15" name="吹き出し: 四角形 14">
            <a:extLst>
              <a:ext uri="{FF2B5EF4-FFF2-40B4-BE49-F238E27FC236}">
                <a16:creationId xmlns:a16="http://schemas.microsoft.com/office/drawing/2014/main" id="{B3C7F069-B818-3E0A-F6B6-49039E9632B9}"/>
              </a:ext>
            </a:extLst>
          </p:cNvPr>
          <p:cNvSpPr/>
          <p:nvPr/>
        </p:nvSpPr>
        <p:spPr>
          <a:xfrm flipH="1">
            <a:off x="5387176" y="3746492"/>
            <a:ext cx="3052736" cy="236732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コンソーシアム形式の場合は、申請者</a:t>
            </a:r>
            <a:r>
              <a:rPr kumimoji="1" lang="en-US" altLang="ja-JP" sz="900" dirty="0">
                <a:solidFill>
                  <a:schemeClr val="tx1"/>
                </a:solidFill>
                <a:latin typeface="Meiryo UI" panose="020B0604030504040204" pitchFamily="50" charset="-128"/>
                <a:ea typeface="Meiryo UI" panose="020B0604030504040204" pitchFamily="50" charset="-128"/>
              </a:rPr>
              <a:t>1</a:t>
            </a:r>
            <a:r>
              <a:rPr kumimoji="1" lang="ja-JP" altLang="en-US" sz="900" dirty="0">
                <a:solidFill>
                  <a:schemeClr val="tx1"/>
                </a:solidFill>
                <a:latin typeface="Meiryo UI" panose="020B0604030504040204" pitchFamily="50" charset="-128"/>
                <a:ea typeface="Meiryo UI" panose="020B0604030504040204" pitchFamily="50" charset="-128"/>
              </a:rPr>
              <a:t>の表を貼り付けてください。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C91FB28-8C68-888A-E89D-B3A98A7B4B6E}"/>
              </a:ext>
            </a:extLst>
          </p:cNvPr>
          <p:cNvPicPr>
            <a:picLocks noChangeAspect="1"/>
          </p:cNvPicPr>
          <p:nvPr/>
        </p:nvPicPr>
        <p:blipFill>
          <a:blip r:embed="rId2"/>
          <a:stretch>
            <a:fillRect/>
          </a:stretch>
        </p:blipFill>
        <p:spPr>
          <a:xfrm>
            <a:off x="141732" y="3614913"/>
            <a:ext cx="8860536" cy="2507421"/>
          </a:xfrm>
          <a:prstGeom prst="rect">
            <a:avLst/>
          </a:prstGeom>
        </p:spPr>
      </p:pic>
      <p:pic>
        <p:nvPicPr>
          <p:cNvPr id="5" name="図 4">
            <a:extLst>
              <a:ext uri="{FF2B5EF4-FFF2-40B4-BE49-F238E27FC236}">
                <a16:creationId xmlns:a16="http://schemas.microsoft.com/office/drawing/2014/main" id="{2F8A2105-11E6-00CA-E0B1-713D933E0D8B}"/>
              </a:ext>
            </a:extLst>
          </p:cNvPr>
          <p:cNvPicPr>
            <a:picLocks noChangeAspect="1"/>
          </p:cNvPicPr>
          <p:nvPr/>
        </p:nvPicPr>
        <p:blipFill>
          <a:blip r:embed="rId3"/>
          <a:stretch>
            <a:fillRect/>
          </a:stretch>
        </p:blipFill>
        <p:spPr>
          <a:xfrm>
            <a:off x="141732" y="862052"/>
            <a:ext cx="8860536" cy="2507421"/>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5" name="吹き出し: 四角形 24">
            <a:extLst>
              <a:ext uri="{FF2B5EF4-FFF2-40B4-BE49-F238E27FC236}">
                <a16:creationId xmlns:a16="http://schemas.microsoft.com/office/drawing/2014/main" id="{779F26EC-7D2D-795E-4E68-5D267140AD82}"/>
              </a:ext>
            </a:extLst>
          </p:cNvPr>
          <p:cNvSpPr/>
          <p:nvPr/>
        </p:nvSpPr>
        <p:spPr>
          <a:xfrm flipH="1">
            <a:off x="4177271" y="5971040"/>
            <a:ext cx="3633682" cy="504748"/>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コンソーシアム形式の場合は、全ての構成事業者の表を貼り付けてください。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吹き出し: 四角形 2">
            <a:extLst>
              <a:ext uri="{FF2B5EF4-FFF2-40B4-BE49-F238E27FC236}">
                <a16:creationId xmlns:a16="http://schemas.microsoft.com/office/drawing/2014/main" id="{D267335B-6296-8953-8446-73EBD601933A}"/>
              </a:ext>
            </a:extLst>
          </p:cNvPr>
          <p:cNvSpPr/>
          <p:nvPr/>
        </p:nvSpPr>
        <p:spPr>
          <a:xfrm flipH="1">
            <a:off x="637374" y="4203444"/>
            <a:ext cx="3052736" cy="1663876"/>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4321739" y="2257613"/>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2218761" y="2324847"/>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2218761" y="304102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2218761" y="375720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4321739" y="232484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4321739" y="304102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4321739" y="375720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5464087" y="2800891"/>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5510579" y="4243839"/>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1000" i="0" u="none" strike="noStrike" dirty="0">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5450216" y="3499703"/>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18" name="正方形/長方形 17">
            <a:extLst>
              <a:ext uri="{FF2B5EF4-FFF2-40B4-BE49-F238E27FC236}">
                <a16:creationId xmlns:a16="http://schemas.microsoft.com/office/drawing/2014/main" id="{3A0ABECD-75CE-EBBB-775A-1FE0CD27A6D5}"/>
              </a:ext>
            </a:extLst>
          </p:cNvPr>
          <p:cNvSpPr/>
          <p:nvPr/>
        </p:nvSpPr>
        <p:spPr>
          <a:xfrm>
            <a:off x="129778" y="1225609"/>
            <a:ext cx="8884444" cy="80869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売上高投資比率をご記載ください。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売上高投資比率は、「本補助事業全体に要する経費（自己負担分も含め、今回、補助事業を通じて実施する設備投資に係る経費の全体額）」が、直近決算期の売上高に占める割合を指します。例えば、補助事業を通じて</a:t>
            </a:r>
            <a:r>
              <a:rPr kumimoji="1" lang="en-US" altLang="ja-JP" sz="1000" dirty="0">
                <a:solidFill>
                  <a:schemeClr val="tx1"/>
                </a:solidFill>
                <a:latin typeface="Meiryo UI" panose="020B0604030504040204" pitchFamily="50" charset="-128"/>
                <a:ea typeface="Meiryo UI" panose="020B0604030504040204" pitchFamily="50" charset="-128"/>
              </a:rPr>
              <a:t>20</a:t>
            </a:r>
            <a:r>
              <a:rPr kumimoji="1" lang="ja-JP" altLang="en-US" sz="1000" dirty="0">
                <a:solidFill>
                  <a:schemeClr val="tx1"/>
                </a:solidFill>
                <a:latin typeface="Meiryo UI" panose="020B0604030504040204" pitchFamily="50" charset="-128"/>
                <a:ea typeface="Meiryo UI" panose="020B0604030504040204" pitchFamily="50" charset="-128"/>
              </a:rPr>
              <a:t>億円の設備投資を実施する場合、直近決算期の売上高が</a:t>
            </a:r>
            <a:r>
              <a:rPr kumimoji="1" lang="en-US" altLang="ja-JP" sz="1000" dirty="0">
                <a:solidFill>
                  <a:schemeClr val="tx1"/>
                </a:solidFill>
                <a:latin typeface="Meiryo UI" panose="020B0604030504040204" pitchFamily="50" charset="-128"/>
                <a:ea typeface="Meiryo UI" panose="020B0604030504040204" pitchFamily="50" charset="-128"/>
              </a:rPr>
              <a:t>50</a:t>
            </a:r>
            <a:r>
              <a:rPr kumimoji="1" lang="ja-JP" altLang="en-US" sz="1000" dirty="0">
                <a:solidFill>
                  <a:schemeClr val="tx1"/>
                </a:solidFill>
                <a:latin typeface="Meiryo UI" panose="020B0604030504040204" pitchFamily="50" charset="-128"/>
                <a:ea typeface="Meiryo UI" panose="020B0604030504040204" pitchFamily="50" charset="-128"/>
              </a:rPr>
              <a:t>億円としますと、売上高投資比率は</a:t>
            </a:r>
            <a:r>
              <a:rPr kumimoji="1" lang="en-US" altLang="ja-JP" sz="1000" dirty="0">
                <a:solidFill>
                  <a:schemeClr val="tx1"/>
                </a:solidFill>
                <a:latin typeface="Meiryo UI" panose="020B0604030504040204" pitchFamily="50" charset="-128"/>
                <a:ea typeface="Meiryo UI" panose="020B0604030504040204" pitchFamily="50" charset="-128"/>
              </a:rPr>
              <a:t>40</a:t>
            </a:r>
            <a:r>
              <a:rPr kumimoji="1" lang="ja-JP" altLang="en-US" sz="1000" dirty="0">
                <a:solidFill>
                  <a:schemeClr val="tx1"/>
                </a:solidFill>
                <a:latin typeface="Meiryo UI" panose="020B0604030504040204" pitchFamily="50" charset="-128"/>
                <a:ea typeface="Meiryo UI" panose="020B0604030504040204" pitchFamily="50" charset="-128"/>
              </a:rPr>
              <a:t>％となります。 </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7" name="吹き出し: 四角形 26">
            <a:extLst>
              <a:ext uri="{FF2B5EF4-FFF2-40B4-BE49-F238E27FC236}">
                <a16:creationId xmlns:a16="http://schemas.microsoft.com/office/drawing/2014/main" id="{69172D2B-67F5-CAB6-1D20-28E78B075B58}"/>
              </a:ext>
            </a:extLst>
          </p:cNvPr>
          <p:cNvSpPr/>
          <p:nvPr/>
        </p:nvSpPr>
        <p:spPr>
          <a:xfrm>
            <a:off x="6438019" y="3115504"/>
            <a:ext cx="2474248" cy="864597"/>
          </a:xfrm>
          <a:prstGeom prst="wedgeRectCallout">
            <a:avLst>
              <a:gd name="adj1" fmla="val -69627"/>
              <a:gd name="adj2" fmla="val -519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自己負担分も含め、今回、補助事業を通じて実施する設備投資に係る経費の全体額をご記載ください。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D31</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2B4ACA5A-6564-BB5D-86FF-6332A1FDD880}"/>
              </a:ext>
            </a:extLst>
          </p:cNvPr>
          <p:cNvSpPr/>
          <p:nvPr/>
        </p:nvSpPr>
        <p:spPr>
          <a:xfrm>
            <a:off x="6448187" y="2128500"/>
            <a:ext cx="2474248" cy="668672"/>
          </a:xfrm>
          <a:prstGeom prst="wedgeRectCallout">
            <a:avLst>
              <a:gd name="adj1" fmla="val -68395"/>
              <a:gd name="adj2" fmla="val -21402"/>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D30</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0" name="吹き出し: 四角形 29">
            <a:extLst>
              <a:ext uri="{FF2B5EF4-FFF2-40B4-BE49-F238E27FC236}">
                <a16:creationId xmlns:a16="http://schemas.microsoft.com/office/drawing/2014/main" id="{D468BE0B-83C0-5B61-1222-0D441EF18A73}"/>
              </a:ext>
            </a:extLst>
          </p:cNvPr>
          <p:cNvSpPr/>
          <p:nvPr/>
        </p:nvSpPr>
        <p:spPr>
          <a:xfrm>
            <a:off x="6448187" y="4135858"/>
            <a:ext cx="2474249" cy="589733"/>
          </a:xfrm>
          <a:prstGeom prst="wedgeRectCallout">
            <a:avLst>
              <a:gd name="adj1" fmla="val -62575"/>
              <a:gd name="adj2" fmla="val 7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 D32</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851DE6E6-EF76-BC28-DD7C-1F79555AABF5}"/>
              </a:ext>
            </a:extLst>
          </p:cNvPr>
          <p:cNvPicPr>
            <a:picLocks noChangeAspect="1"/>
          </p:cNvPicPr>
          <p:nvPr/>
        </p:nvPicPr>
        <p:blipFill>
          <a:blip r:embed="rId2"/>
          <a:stretch>
            <a:fillRect/>
          </a:stretch>
        </p:blipFill>
        <p:spPr>
          <a:xfrm>
            <a:off x="93539" y="879436"/>
            <a:ext cx="8956921" cy="5099127"/>
          </a:xfrm>
          <a:prstGeom prst="rect">
            <a:avLst/>
          </a:prstGeom>
        </p:spPr>
      </p:pic>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5" name="吹き出し: 四角形 4">
            <a:extLst>
              <a:ext uri="{FF2B5EF4-FFF2-40B4-BE49-F238E27FC236}">
                <a16:creationId xmlns:a16="http://schemas.microsoft.com/office/drawing/2014/main" id="{2BD8D354-6D68-3440-D1B0-A84EE328E700}"/>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2" name="吹き出し: 四角形 1">
            <a:extLst>
              <a:ext uri="{FF2B5EF4-FFF2-40B4-BE49-F238E27FC236}">
                <a16:creationId xmlns:a16="http://schemas.microsoft.com/office/drawing/2014/main" id="{526C537F-2231-1441-2E54-FBE577D454D4}"/>
              </a:ext>
            </a:extLst>
          </p:cNvPr>
          <p:cNvSpPr/>
          <p:nvPr/>
        </p:nvSpPr>
        <p:spPr>
          <a:xfrm flipH="1">
            <a:off x="637374" y="4203443"/>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03857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A0E47D3C-6867-E749-4E73-E28312A2168A}"/>
              </a:ext>
            </a:extLst>
          </p:cNvPr>
          <p:cNvPicPr>
            <a:picLocks noChangeAspect="1"/>
          </p:cNvPicPr>
          <p:nvPr/>
        </p:nvPicPr>
        <p:blipFill>
          <a:blip r:embed="rId2"/>
          <a:stretch>
            <a:fillRect/>
          </a:stretch>
        </p:blipFill>
        <p:spPr>
          <a:xfrm>
            <a:off x="212892" y="560417"/>
            <a:ext cx="8833104" cy="5908284"/>
          </a:xfrm>
          <a:prstGeom prst="rect">
            <a:avLst/>
          </a:prstGeom>
        </p:spPr>
      </p:pic>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10" name="吹き出し: 四角形 9">
            <a:extLst>
              <a:ext uri="{FF2B5EF4-FFF2-40B4-BE49-F238E27FC236}">
                <a16:creationId xmlns:a16="http://schemas.microsoft.com/office/drawing/2014/main" id="{0E759C3A-630B-3930-C3E1-BE02AAF26DFB}"/>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10CEA82C-5093-F057-4AAA-C611669F9BDF}"/>
              </a:ext>
            </a:extLst>
          </p:cNvPr>
          <p:cNvSpPr/>
          <p:nvPr/>
        </p:nvSpPr>
        <p:spPr>
          <a:xfrm flipH="1">
            <a:off x="894549" y="4270118"/>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3" name="テキスト ボックス 2">
            <a:extLst>
              <a:ext uri="{FF2B5EF4-FFF2-40B4-BE49-F238E27FC236}">
                <a16:creationId xmlns:a16="http://schemas.microsoft.com/office/drawing/2014/main" id="{FEE411E2-B29A-6664-1AC0-ECB32084DC4E}"/>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extLst>
              <p:ext uri="{D42A27DB-BD31-4B8C-83A1-F6EECF244321}">
                <p14:modId xmlns:p14="http://schemas.microsoft.com/office/powerpoint/2010/main" val="481120507"/>
              </p:ext>
            </p:extLst>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extLst>
              <p:ext uri="{D42A27DB-BD31-4B8C-83A1-F6EECF244321}">
                <p14:modId xmlns:p14="http://schemas.microsoft.com/office/powerpoint/2010/main" val="3819424224"/>
              </p:ext>
            </p:extLst>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15" name="吹き出し: 四角形 14">
            <a:extLst>
              <a:ext uri="{FF2B5EF4-FFF2-40B4-BE49-F238E27FC236}">
                <a16:creationId xmlns:a16="http://schemas.microsoft.com/office/drawing/2014/main" id="{3BF76F8D-1C86-B4F6-33BB-F0D6280561FB}"/>
              </a:ext>
            </a:extLst>
          </p:cNvPr>
          <p:cNvSpPr/>
          <p:nvPr/>
        </p:nvSpPr>
        <p:spPr>
          <a:xfrm flipH="1">
            <a:off x="1070571" y="4541293"/>
            <a:ext cx="2940286" cy="435350"/>
          </a:xfrm>
          <a:prstGeom prst="wedgeRectCallout">
            <a:avLst>
              <a:gd name="adj1" fmla="val 40056"/>
              <a:gd name="adj2" fmla="val -19638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主な出資者は様式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「①申請者情報」シートに記載の内容と</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一致させてください。行は必要に応じて適宜追加してください。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21" name="吹き出し: 四角形 20">
            <a:extLst>
              <a:ext uri="{FF2B5EF4-FFF2-40B4-BE49-F238E27FC236}">
                <a16:creationId xmlns:a16="http://schemas.microsoft.com/office/drawing/2014/main" id="{7128A08C-5F80-6F3E-695A-AF6B5634E406}"/>
              </a:ext>
            </a:extLst>
          </p:cNvPr>
          <p:cNvSpPr/>
          <p:nvPr/>
        </p:nvSpPr>
        <p:spPr>
          <a:xfrm flipH="1">
            <a:off x="4754625" y="5815232"/>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7928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8" name="テキスト ボックス 7">
            <a:extLst>
              <a:ext uri="{FF2B5EF4-FFF2-40B4-BE49-F238E27FC236}">
                <a16:creationId xmlns:a16="http://schemas.microsoft.com/office/drawing/2014/main" id="{3CFBAF68-9469-5490-D144-869858FAFDFF}"/>
              </a:ext>
            </a:extLst>
          </p:cNvPr>
          <p:cNvSpPr txBox="1"/>
          <p:nvPr/>
        </p:nvSpPr>
        <p:spPr>
          <a:xfrm>
            <a:off x="5269377" y="3586609"/>
            <a:ext cx="1446565" cy="515391"/>
          </a:xfrm>
          <a:prstGeom prst="wedgeRoundRectCallout">
            <a:avLst>
              <a:gd name="adj1" fmla="val -14029"/>
              <a:gd name="adj2" fmla="val 76321"/>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事業名を明記</a:t>
            </a:r>
            <a:br>
              <a:rPr kumimoji="1" lang="en-US" altLang="ja-JP" sz="731">
                <a:solidFill>
                  <a:schemeClr val="tx1"/>
                </a:solidFill>
                <a:latin typeface="Meiryo UI" panose="020B0604030504040204" pitchFamily="50" charset="-128"/>
                <a:ea typeface="Meiryo UI" panose="020B0604030504040204" pitchFamily="50" charset="-128"/>
              </a:rPr>
            </a:br>
            <a:r>
              <a:rPr kumimoji="1" lang="ja-JP" altLang="en-US" sz="731">
                <a:solidFill>
                  <a:schemeClr val="tx1"/>
                </a:solidFill>
                <a:latin typeface="Meiryo UI" panose="020B0604030504040204" pitchFamily="50" charset="-128"/>
                <a:ea typeface="Meiryo UI" panose="020B0604030504040204" pitchFamily="50" charset="-128"/>
              </a:rPr>
              <a:t>様式２の「①申請者情報」に記載する事業名と一致させてください。</a:t>
            </a:r>
          </a:p>
        </p:txBody>
      </p:sp>
      <p:sp>
        <p:nvSpPr>
          <p:cNvPr id="9" name="テキスト ボックス 8">
            <a:extLst>
              <a:ext uri="{FF2B5EF4-FFF2-40B4-BE49-F238E27FC236}">
                <a16:creationId xmlns:a16="http://schemas.microsoft.com/office/drawing/2014/main" id="{3E5E1F0D-B19B-B3A2-5C8C-709AAB789850}"/>
              </a:ext>
            </a:extLst>
          </p:cNvPr>
          <p:cNvSpPr txBox="1"/>
          <p:nvPr/>
        </p:nvSpPr>
        <p:spPr>
          <a:xfrm>
            <a:off x="2630470" y="4483180"/>
            <a:ext cx="1941530" cy="279350"/>
          </a:xfrm>
          <a:prstGeom prst="wedgeRoundRectCallout">
            <a:avLst>
              <a:gd name="adj1" fmla="val 62588"/>
              <a:gd name="adj2" fmla="val 14435"/>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コンソーシアム等による共同申請の場合には、幹事企業を明記</a:t>
            </a:r>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2319712"/>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4362933"/>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3585533"/>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14" name="正方形/長方形 13">
            <a:extLst>
              <a:ext uri="{FF2B5EF4-FFF2-40B4-BE49-F238E27FC236}">
                <a16:creationId xmlns:a16="http://schemas.microsoft.com/office/drawing/2014/main" id="{D37F8684-D887-363A-04C4-4A26BE9694F0}"/>
              </a:ext>
            </a:extLst>
          </p:cNvPr>
          <p:cNvSpPr/>
          <p:nvPr/>
        </p:nvSpPr>
        <p:spPr>
          <a:xfrm>
            <a:off x="183480" y="1246426"/>
            <a:ext cx="8884444" cy="91046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補助事業を適切に遂行できるか判断する一要素として、財務状態を確認させていただきます。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提出書類の「ローカルベンチマーク」の一部のスクリーンショットを添付ください。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b="1">
                <a:solidFill>
                  <a:schemeClr val="tx1"/>
                </a:solidFill>
                <a:latin typeface="Meiryo UI" panose="020B0604030504040204" pitchFamily="50" charset="-128"/>
                <a:ea typeface="Meiryo UI" panose="020B0604030504040204" pitchFamily="50" charset="-128"/>
              </a:rPr>
              <a:t>新設会社などで直近決算数値がない場合は、その旨をこのスライドに記載いただき、未記入の様式３をご提出ください。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吹き出し: 四角形 15">
            <a:extLst>
              <a:ext uri="{FF2B5EF4-FFF2-40B4-BE49-F238E27FC236}">
                <a16:creationId xmlns:a16="http://schemas.microsoft.com/office/drawing/2014/main" id="{4A1284E1-85E9-6B13-CE98-21E30615E9D6}"/>
              </a:ext>
            </a:extLst>
          </p:cNvPr>
          <p:cNvSpPr/>
          <p:nvPr/>
        </p:nvSpPr>
        <p:spPr>
          <a:xfrm flipH="1">
            <a:off x="6462399" y="3610101"/>
            <a:ext cx="2227938" cy="617742"/>
          </a:xfrm>
          <a:prstGeom prst="wedgeRectCallout">
            <a:avLst>
              <a:gd name="adj1" fmla="val 18413"/>
              <a:gd name="adj2" fmla="val 7808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コンソーシアム形式の場合は、構成企業のスクリーンショットを添付してください。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975943"/>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742015"/>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742015"/>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5005214"/>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4246626"/>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6012587"/>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5209898"/>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5201606"/>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5110253"/>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992623"/>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434915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4256080"/>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497702"/>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4356862"/>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720915"/>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6076301"/>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899728"/>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996743"/>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4241878"/>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5017039"/>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4022402"/>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4085603"/>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48" name="吹き出し: 角を丸めた四角形 47">
            <a:extLst>
              <a:ext uri="{FF2B5EF4-FFF2-40B4-BE49-F238E27FC236}">
                <a16:creationId xmlns:a16="http://schemas.microsoft.com/office/drawing/2014/main" id="{B6C67F85-BB20-C999-AFE1-28B01538D683}"/>
              </a:ext>
            </a:extLst>
          </p:cNvPr>
          <p:cNvSpPr/>
          <p:nvPr/>
        </p:nvSpPr>
        <p:spPr>
          <a:xfrm>
            <a:off x="4378821" y="6313645"/>
            <a:ext cx="1688816" cy="523550"/>
          </a:xfrm>
          <a:prstGeom prst="wedgeRoundRectCallout">
            <a:avLst>
              <a:gd name="adj1" fmla="val 45588"/>
              <a:gd name="adj2" fmla="val -142081"/>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000">
                <a:solidFill>
                  <a:schemeClr val="tx1"/>
                </a:solidFill>
                <a:latin typeface="Meiryo UI" panose="020B0604030504040204" pitchFamily="50" charset="-128"/>
                <a:ea typeface="Meiryo UI" panose="020B0604030504040204" pitchFamily="50" charset="-128"/>
              </a:rPr>
              <a:t>設備投資によって規模拡大・生産性向上を見込む</a:t>
            </a:r>
          </a:p>
        </p:txBody>
      </p:sp>
      <p:sp>
        <p:nvSpPr>
          <p:cNvPr id="55" name="正方形/長方形 54">
            <a:extLst>
              <a:ext uri="{FF2B5EF4-FFF2-40B4-BE49-F238E27FC236}">
                <a16:creationId xmlns:a16="http://schemas.microsoft.com/office/drawing/2014/main" id="{8167F6D0-5A04-5F7F-FD62-B8686EDE7C3F}"/>
              </a:ext>
            </a:extLst>
          </p:cNvPr>
          <p:cNvSpPr/>
          <p:nvPr/>
        </p:nvSpPr>
        <p:spPr>
          <a:xfrm>
            <a:off x="4466899" y="3261112"/>
            <a:ext cx="1428750" cy="26247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000">
                <a:solidFill>
                  <a:srgbClr val="575757"/>
                </a:solidFill>
                <a:latin typeface="Meiryo UI" panose="020B0604030504040204" pitchFamily="50" charset="-128"/>
                <a:ea typeface="Meiryo UI" panose="020B0604030504040204" pitchFamily="50" charset="-128"/>
              </a:rPr>
              <a:t>グラフイメージ</a:t>
            </a:r>
          </a:p>
        </p:txBody>
      </p:sp>
      <p:sp>
        <p:nvSpPr>
          <p:cNvPr id="56" name="正方形/長方形 55">
            <a:extLst>
              <a:ext uri="{FF2B5EF4-FFF2-40B4-BE49-F238E27FC236}">
                <a16:creationId xmlns:a16="http://schemas.microsoft.com/office/drawing/2014/main" id="{A42E7603-A01D-E6A7-1D97-D02ADF0D2CF8}"/>
              </a:ext>
            </a:extLst>
          </p:cNvPr>
          <p:cNvSpPr/>
          <p:nvPr/>
        </p:nvSpPr>
        <p:spPr>
          <a:xfrm>
            <a:off x="176108" y="1232558"/>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国際情勢や技術発展、市場動向等の自社を取り巻く外部環境についてご記載ください。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市場における自社の位置づけをグラフとしてご記載ください。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7" name="吹き出し: 四角形 56">
            <a:extLst>
              <a:ext uri="{FF2B5EF4-FFF2-40B4-BE49-F238E27FC236}">
                <a16:creationId xmlns:a16="http://schemas.microsoft.com/office/drawing/2014/main" id="{87501C33-0A42-26AC-D0B7-EA7D48BD9CB1}"/>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コンソーシアム形式の場合は、必要に応じてシートを複製し、自社を取り巻く外部環境を記入してください。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2403721"/>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782948"/>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dirty="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5136392"/>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3073470"/>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2146249"/>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2223736"/>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4232681"/>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4354355"/>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716242"/>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527773"/>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2369252"/>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3" name="正方形/長方形 2">
            <a:extLst>
              <a:ext uri="{FF2B5EF4-FFF2-40B4-BE49-F238E27FC236}">
                <a16:creationId xmlns:a16="http://schemas.microsoft.com/office/drawing/2014/main" id="{4A197279-5149-14E2-07C2-D1F238B92B75}"/>
              </a:ext>
            </a:extLst>
          </p:cNvPr>
          <p:cNvSpPr/>
          <p:nvPr/>
        </p:nvSpPr>
        <p:spPr>
          <a:xfrm>
            <a:off x="119307" y="1260819"/>
            <a:ext cx="8891587" cy="71488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補助事業における売上向上の実現可能性を説明するために、根拠となる製品やサービスのユーザー・マーケットの情報をご記載ください。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マーケット規模の測定や市場ニーズの検証ができている場合や、想定される買い手</a:t>
            </a:r>
            <a:r>
              <a:rPr kumimoji="1" lang="en-US" altLang="ja-JP" sz="1200">
                <a:solidFill>
                  <a:schemeClr val="tx1"/>
                </a:solidFill>
                <a:latin typeface="Meiryo UI" panose="020B0604030504040204" pitchFamily="50" charset="-128"/>
                <a:ea typeface="Meiryo UI" panose="020B0604030504040204" pitchFamily="50" charset="-128"/>
              </a:rPr>
              <a:t>(</a:t>
            </a:r>
            <a:r>
              <a:rPr kumimoji="1" lang="en-US" altLang="ja-JP" sz="1200" err="1">
                <a:solidFill>
                  <a:schemeClr val="tx1"/>
                </a:solidFill>
                <a:latin typeface="Meiryo UI" panose="020B0604030504040204" pitchFamily="50" charset="-128"/>
                <a:ea typeface="Meiryo UI" panose="020B0604030504040204" pitchFamily="50" charset="-128"/>
              </a:rPr>
              <a:t>toB,toC</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が明確化されている場合はそれらの情報をご記載ください。</a:t>
            </a:r>
          </a:p>
        </p:txBody>
      </p:sp>
      <p:sp>
        <p:nvSpPr>
          <p:cNvPr id="16" name="吹き出し: 四角形 15">
            <a:extLst>
              <a:ext uri="{FF2B5EF4-FFF2-40B4-BE49-F238E27FC236}">
                <a16:creationId xmlns:a16="http://schemas.microsoft.com/office/drawing/2014/main" id="{CD2D8DFA-2FF4-FD5B-5C93-74CF2E6780C5}"/>
              </a:ext>
            </a:extLst>
          </p:cNvPr>
          <p:cNvSpPr/>
          <p:nvPr/>
        </p:nvSpPr>
        <p:spPr>
          <a:xfrm>
            <a:off x="1482063" y="5734243"/>
            <a:ext cx="1616501" cy="917530"/>
          </a:xfrm>
          <a:prstGeom prst="wedgeRectCallout">
            <a:avLst>
              <a:gd name="adj1" fmla="val -20319"/>
              <a:gd name="adj2" fmla="val -7485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補助事業の実施によって増加する売上高を明記してください。また、その増加要因として、想定顧客とマーケティング戦略を記載してください。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9" name="吹き出し: 四角形 18">
            <a:extLst>
              <a:ext uri="{FF2B5EF4-FFF2-40B4-BE49-F238E27FC236}">
                <a16:creationId xmlns:a16="http://schemas.microsoft.com/office/drawing/2014/main" id="{27648B9F-B442-3195-3E61-C410DF87D689}"/>
              </a:ext>
            </a:extLst>
          </p:cNvPr>
          <p:cNvSpPr/>
          <p:nvPr/>
        </p:nvSpPr>
        <p:spPr>
          <a:xfrm flipH="1">
            <a:off x="2058765" y="3362208"/>
            <a:ext cx="3196566" cy="1403821"/>
          </a:xfrm>
          <a:prstGeom prst="wedgeRectCallout">
            <a:avLst>
              <a:gd name="adj1" fmla="val 75532"/>
              <a:gd name="adj2" fmla="val -4961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en-US" altLang="ja-JP" sz="900" dirty="0">
                <a:solidFill>
                  <a:schemeClr val="tx1"/>
                </a:solidFill>
                <a:latin typeface="Meiryo UI" panose="020B0604030504040204" pitchFamily="50" charset="-128"/>
                <a:ea typeface="Meiryo UI" panose="020B0604030504040204" pitchFamily="50" charset="-128"/>
              </a:rPr>
              <a:t>(A)</a:t>
            </a:r>
            <a:r>
              <a:rPr kumimoji="1" lang="ja-JP" altLang="en-US" sz="900" dirty="0">
                <a:solidFill>
                  <a:schemeClr val="tx1"/>
                </a:solidFill>
                <a:latin typeface="Meiryo UI" panose="020B0604030504040204" pitchFamily="50" charset="-128"/>
                <a:ea typeface="Meiryo UI" panose="020B0604030504040204" pitchFamily="50" charset="-128"/>
              </a:rPr>
              <a:t>直近決算期（前期）の売上高は、様式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D36</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(B)</a:t>
            </a:r>
            <a:r>
              <a:rPr kumimoji="1" lang="ja-JP" altLang="en-US" sz="900" dirty="0">
                <a:solidFill>
                  <a:schemeClr val="tx1"/>
                </a:solidFill>
                <a:latin typeface="Meiryo UI" panose="020B0604030504040204" pitchFamily="50" charset="-128"/>
                <a:ea typeface="Meiryo UI" panose="020B0604030504040204" pitchFamily="50" charset="-128"/>
              </a:rPr>
              <a:t>補助事業完了後</a:t>
            </a:r>
            <a:r>
              <a:rPr kumimoji="1" lang="en-US" altLang="ja-JP" sz="900" dirty="0">
                <a:solidFill>
                  <a:schemeClr val="tx1"/>
                </a:solidFill>
                <a:latin typeface="Meiryo UI" panose="020B0604030504040204" pitchFamily="50" charset="-128"/>
                <a:ea typeface="Meiryo UI" panose="020B0604030504040204" pitchFamily="50" charset="-128"/>
              </a:rPr>
              <a:t>3</a:t>
            </a:r>
            <a:r>
              <a:rPr kumimoji="1" lang="ja-JP" altLang="en-US" sz="900" dirty="0">
                <a:solidFill>
                  <a:schemeClr val="tx1"/>
                </a:solidFill>
                <a:latin typeface="Meiryo UI" panose="020B0604030504040204" pitchFamily="50" charset="-128"/>
                <a:ea typeface="Meiryo UI" panose="020B0604030504040204" pitchFamily="50" charset="-128"/>
              </a:rPr>
              <a:t>年目の売上高は、様式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D37</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(B)</a:t>
            </a:r>
            <a:r>
              <a:rPr kumimoji="1" lang="ja-JP" altLang="en-US" sz="900" dirty="0">
                <a:solidFill>
                  <a:schemeClr val="tx1"/>
                </a:solidFill>
                <a:latin typeface="Meiryo UI" panose="020B0604030504040204" pitchFamily="50" charset="-128"/>
                <a:ea typeface="Meiryo UI" panose="020B0604030504040204" pitchFamily="50" charset="-128"/>
              </a:rPr>
              <a:t>ー</a:t>
            </a:r>
            <a:r>
              <a:rPr kumimoji="1" lang="en-US" altLang="ja-JP" sz="900" dirty="0">
                <a:solidFill>
                  <a:schemeClr val="tx1"/>
                </a:solidFill>
                <a:latin typeface="Meiryo UI" panose="020B0604030504040204" pitchFamily="50" charset="-128"/>
                <a:ea typeface="Meiryo UI" panose="020B0604030504040204" pitchFamily="50" charset="-128"/>
              </a:rPr>
              <a:t>(A)</a:t>
            </a:r>
            <a:r>
              <a:rPr kumimoji="1" lang="ja-JP" altLang="en-US" sz="900" dirty="0">
                <a:solidFill>
                  <a:schemeClr val="tx1"/>
                </a:solidFill>
                <a:latin typeface="Meiryo UI" panose="020B0604030504040204" pitchFamily="50" charset="-128"/>
                <a:ea typeface="Meiryo UI" panose="020B0604030504040204" pitchFamily="50" charset="-128"/>
              </a:rPr>
              <a:t>売上増加額は、様式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D38</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942578"/>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942578"/>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2319996"/>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331690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431381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531072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2317832"/>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2319996"/>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2" name="正方形/長方形 1">
            <a:extLst>
              <a:ext uri="{FF2B5EF4-FFF2-40B4-BE49-F238E27FC236}">
                <a16:creationId xmlns:a16="http://schemas.microsoft.com/office/drawing/2014/main" id="{25CD217C-B82D-05C5-EEF0-79B0440BF0D4}"/>
              </a:ext>
            </a:extLst>
          </p:cNvPr>
          <p:cNvSpPr/>
          <p:nvPr/>
        </p:nvSpPr>
        <p:spPr>
          <a:xfrm>
            <a:off x="129778" y="1253207"/>
            <a:ext cx="8884444" cy="60459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経営資源（ヒト・モノ（技術含む）・カネ・情報（データやネットワーク含む））について、自社の強み・弱みの認識を簡潔にご記載ください。</a:t>
            </a:r>
            <a:endParaRPr kumimoji="1" lang="en-US" altLang="ja-JP" sz="1200">
              <a:solidFill>
                <a:prstClr val="black"/>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強みだけでなく、考えうるリスクや脅威等の弱みをいかに正確に認識しているかについても評価対象となるためご記載ください。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吹き出し: 四角形 2">
            <a:extLst>
              <a:ext uri="{FF2B5EF4-FFF2-40B4-BE49-F238E27FC236}">
                <a16:creationId xmlns:a16="http://schemas.microsoft.com/office/drawing/2014/main" id="{99A8D480-6B54-6393-BDE3-4C69D595EADA}"/>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コンソーシアム形式の場合は、必要に応じてシートを複製し、自社を取り巻く内部環境を記入してください。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769092"/>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769092"/>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B592B0D6-979B-7A22-D868-A34B546FB9CC}"/>
              </a:ext>
            </a:extLst>
          </p:cNvPr>
          <p:cNvSpPr/>
          <p:nvPr/>
        </p:nvSpPr>
        <p:spPr>
          <a:xfrm>
            <a:off x="152400" y="1280972"/>
            <a:ext cx="8884444" cy="44799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上述の外部環境、内部環境の分析を踏まえた上で、自社の優位性や特性が確保され、差別化された戦略となっていることをご記載ください。</a:t>
            </a: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650136"/>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2514938"/>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648020"/>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3464972"/>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4281924"/>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5098876"/>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648020"/>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3464972"/>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4281924"/>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5098876"/>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4250529"/>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2" name="正方形/長方形 1">
            <a:extLst>
              <a:ext uri="{FF2B5EF4-FFF2-40B4-BE49-F238E27FC236}">
                <a16:creationId xmlns:a16="http://schemas.microsoft.com/office/drawing/2014/main" id="{4FCCA0C2-F50C-D2D2-49FA-BFB86CF32577}"/>
              </a:ext>
            </a:extLst>
          </p:cNvPr>
          <p:cNvSpPr/>
          <p:nvPr/>
        </p:nvSpPr>
        <p:spPr>
          <a:xfrm>
            <a:off x="129778" y="1304626"/>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補助事業の成果目標等の達成に向けた効率的な管理体制であることをご記載ください。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689300"/>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689300"/>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44178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91293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384092"/>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3054675"/>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968637"/>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441783"/>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912938"/>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384092"/>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825139"/>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3032889"/>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3054675"/>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448314"/>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448211"/>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3170091"/>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2211370"/>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967741"/>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348485"/>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2167498"/>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614908"/>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4086063"/>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553537"/>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44178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91293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384093"/>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958606"/>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9" name="正方形/長方形 8">
            <a:extLst>
              <a:ext uri="{FF2B5EF4-FFF2-40B4-BE49-F238E27FC236}">
                <a16:creationId xmlns:a16="http://schemas.microsoft.com/office/drawing/2014/main" id="{F96164BF-8310-A1E0-3295-CA8BEBB70210}"/>
              </a:ext>
            </a:extLst>
          </p:cNvPr>
          <p:cNvSpPr/>
          <p:nvPr/>
        </p:nvSpPr>
        <p:spPr>
          <a:xfrm>
            <a:off x="99632" y="1578123"/>
            <a:ext cx="8828457" cy="398215"/>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共同申請の場合には、スキームの全体像をお示し頂くとともにと連携の意義・目的、相乗効果についてご記載ください。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4385490"/>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856645"/>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5327799"/>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768846"/>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4128295"/>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899407"/>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3240591"/>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576030"/>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631502"/>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558615"/>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5029769"/>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497243"/>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899407"/>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4014823"/>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462615"/>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534848"/>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2224706"/>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2191209"/>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918607"/>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3263044"/>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3267529"/>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3080749"/>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633265"/>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899407"/>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2189733"/>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3058530"/>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4358237"/>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829391"/>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5300546"/>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2216679"/>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4" name="正方形/長方形 13">
            <a:extLst>
              <a:ext uri="{FF2B5EF4-FFF2-40B4-BE49-F238E27FC236}">
                <a16:creationId xmlns:a16="http://schemas.microsoft.com/office/drawing/2014/main" id="{1B568623-6FED-6EEB-1D24-CF5DF5AB199B}"/>
              </a:ext>
            </a:extLst>
          </p:cNvPr>
          <p:cNvSpPr/>
          <p:nvPr/>
        </p:nvSpPr>
        <p:spPr>
          <a:xfrm>
            <a:off x="99632" y="1503774"/>
            <a:ext cx="8828457" cy="55758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ja-JP" sz="1200">
                <a:solidFill>
                  <a:schemeClr val="tx1"/>
                </a:solidFill>
                <a:latin typeface="Meiryo UI" panose="020B0604030504040204" pitchFamily="50" charset="-128"/>
                <a:ea typeface="Meiryo UI" panose="020B0604030504040204" pitchFamily="50" charset="-128"/>
              </a:rPr>
              <a:t>企業グループの</a:t>
            </a:r>
            <a:r>
              <a:rPr kumimoji="1" lang="ja-JP" altLang="en-US" sz="1200">
                <a:solidFill>
                  <a:schemeClr val="tx1"/>
                </a:solidFill>
                <a:latin typeface="Meiryo UI" panose="020B0604030504040204" pitchFamily="50" charset="-128"/>
                <a:ea typeface="Meiryo UI" panose="020B0604030504040204" pitchFamily="50" charset="-128"/>
              </a:rPr>
              <a:t>全部又は</a:t>
            </a:r>
            <a:r>
              <a:rPr kumimoji="1" lang="ja-JP" altLang="ja-JP" sz="1200">
                <a:solidFill>
                  <a:schemeClr val="tx1"/>
                </a:solidFill>
                <a:latin typeface="Meiryo UI" panose="020B0604030504040204" pitchFamily="50" charset="-128"/>
                <a:ea typeface="Meiryo UI" panose="020B0604030504040204" pitchFamily="50" charset="-128"/>
              </a:rPr>
              <a:t>一部で</a:t>
            </a:r>
            <a:r>
              <a:rPr kumimoji="1" lang="ja-JP" altLang="en-US" sz="1200">
                <a:solidFill>
                  <a:schemeClr val="tx1"/>
                </a:solidFill>
                <a:latin typeface="Meiryo UI" panose="020B0604030504040204" pitchFamily="50" charset="-128"/>
                <a:ea typeface="Meiryo UI" panose="020B0604030504040204" pitchFamily="50" charset="-128"/>
              </a:rPr>
              <a:t>共同申請を行う場合には、スキームの全体像をお示しください。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（企業グループの</a:t>
            </a:r>
            <a:r>
              <a:rPr kumimoji="1" lang="ja-JP" altLang="en-US" sz="1200" u="sng">
                <a:solidFill>
                  <a:schemeClr val="tx1"/>
                </a:solidFill>
                <a:latin typeface="Meiryo UI" panose="020B0604030504040204" pitchFamily="50" charset="-128"/>
                <a:ea typeface="Meiryo UI" panose="020B0604030504040204" pitchFamily="50" charset="-128"/>
              </a:rPr>
              <a:t>一部</a:t>
            </a:r>
            <a:r>
              <a:rPr kumimoji="1" lang="ja-JP" altLang="en-US" sz="1200">
                <a:solidFill>
                  <a:schemeClr val="tx1"/>
                </a:solidFill>
                <a:latin typeface="Meiryo UI" panose="020B0604030504040204" pitchFamily="50" charset="-128"/>
                <a:ea typeface="Meiryo UI" panose="020B0604030504040204" pitchFamily="50" charset="-128"/>
              </a:rPr>
              <a:t>で共同申請を行う場合には、事業遂行上、一部で行うことが合理的である理由についてご記載ください。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678946"/>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3434371"/>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789162"/>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789162"/>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789162"/>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3434371"/>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3432554"/>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4416871"/>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5000198"/>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4416870"/>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5000198"/>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4416871"/>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500019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4416871"/>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500019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3099958"/>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809699"/>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775175"/>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2434114"/>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19" name="正方形/長方形 18">
            <a:extLst>
              <a:ext uri="{FF2B5EF4-FFF2-40B4-BE49-F238E27FC236}">
                <a16:creationId xmlns:a16="http://schemas.microsoft.com/office/drawing/2014/main" id="{0922156E-325D-B4AF-78E5-D8E252552960}"/>
              </a:ext>
            </a:extLst>
          </p:cNvPr>
          <p:cNvSpPr/>
          <p:nvPr/>
        </p:nvSpPr>
        <p:spPr>
          <a:xfrm>
            <a:off x="159228" y="1274795"/>
            <a:ext cx="8884444" cy="43898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域内仕入の拡大や地域における価値創造などに資する事業であることの説明をご記載ください。（川上の調達先・川下の販売先など</a:t>
            </a:r>
            <a:r>
              <a:rPr kumimoji="1" lang="ja-JP" altLang="en-US" sz="1200" b="1">
                <a:solidFill>
                  <a:schemeClr val="tx1"/>
                </a:solidFill>
                <a:latin typeface="Meiryo UI" panose="020B0604030504040204" pitchFamily="50" charset="-128"/>
                <a:ea typeface="Meiryo UI" panose="020B0604030504040204" pitchFamily="50" charset="-128"/>
              </a:rPr>
              <a:t>サプライチェーンを通じた波及効果</a:t>
            </a:r>
            <a:r>
              <a:rPr kumimoji="1" lang="ja-JP" altLang="en-US" sz="1200">
                <a:solidFill>
                  <a:schemeClr val="tx1"/>
                </a:solidFill>
                <a:latin typeface="Meiryo UI" panose="020B0604030504040204" pitchFamily="50" charset="-128"/>
                <a:ea typeface="Meiryo UI" panose="020B0604030504040204" pitchFamily="50" charset="-128"/>
              </a:rPr>
              <a:t>がある事業であることの説明をご記載ください。）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7" name="吹き出し: 四角形 36">
            <a:extLst>
              <a:ext uri="{FF2B5EF4-FFF2-40B4-BE49-F238E27FC236}">
                <a16:creationId xmlns:a16="http://schemas.microsoft.com/office/drawing/2014/main" id="{0F39A87F-72F8-F97F-6C27-4EB3B878CBCF}"/>
              </a:ext>
            </a:extLst>
          </p:cNvPr>
          <p:cNvSpPr/>
          <p:nvPr/>
        </p:nvSpPr>
        <p:spPr>
          <a:xfrm>
            <a:off x="273871" y="5580374"/>
            <a:ext cx="5672127" cy="1254540"/>
          </a:xfrm>
          <a:prstGeom prst="wedgeRectCallout">
            <a:avLst>
              <a:gd name="adj1" fmla="val 24289"/>
              <a:gd name="adj2" fmla="val -97834"/>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サプライチェーン上において</a:t>
            </a:r>
            <a:r>
              <a:rPr kumimoji="1" lang="ja-JP" altLang="en-US" sz="900" b="1">
                <a:solidFill>
                  <a:schemeClr val="tx1"/>
                </a:solidFill>
                <a:latin typeface="Meiryo UI" panose="020B0604030504040204" pitchFamily="50" charset="-128"/>
                <a:ea typeface="Meiryo UI" panose="020B0604030504040204" pitchFamily="50" charset="-128"/>
              </a:rPr>
              <a:t>どのような機能や価値を提供</a:t>
            </a:r>
            <a:r>
              <a:rPr kumimoji="1" lang="ja-JP" altLang="en-US" sz="900">
                <a:solidFill>
                  <a:schemeClr val="tx1"/>
                </a:solidFill>
                <a:latin typeface="Meiryo UI" panose="020B0604030504040204" pitchFamily="50" charset="-128"/>
                <a:ea typeface="Meiryo UI" panose="020B0604030504040204" pitchFamily="50" charset="-128"/>
              </a:rPr>
              <a:t>しており、</a:t>
            </a:r>
            <a:r>
              <a:rPr kumimoji="1" lang="ja-JP" altLang="en-US" sz="900" b="1">
                <a:solidFill>
                  <a:schemeClr val="tx1"/>
                </a:solidFill>
                <a:latin typeface="Meiryo UI" panose="020B0604030504040204" pitchFamily="50" charset="-128"/>
                <a:ea typeface="Meiryo UI" panose="020B0604030504040204" pitchFamily="50" charset="-128"/>
              </a:rPr>
              <a:t>どの程度重要な役割を果たしているか</a:t>
            </a:r>
            <a:r>
              <a:rPr kumimoji="1" lang="ja-JP" altLang="en-US" sz="900">
                <a:solidFill>
                  <a:schemeClr val="tx1"/>
                </a:solidFill>
                <a:latin typeface="Meiryo UI" panose="020B0604030504040204" pitchFamily="50" charset="-128"/>
                <a:ea typeface="Meiryo UI" panose="020B0604030504040204" pitchFamily="50" charset="-128"/>
              </a:rPr>
              <a:t>について、具体的に説明してください。（また、シェア率や取引量など定量的なデータで示せる場合は、可能な限りそれらを記載してください。 ） </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ものづくりの高度化</a:t>
            </a:r>
            <a:r>
              <a:rPr kumimoji="1" lang="ja-JP" altLang="en-US" sz="900">
                <a:solidFill>
                  <a:schemeClr val="tx1"/>
                </a:solidFill>
                <a:latin typeface="Meiryo UI" panose="020B0604030504040204" pitchFamily="50" charset="-128"/>
                <a:ea typeface="Meiryo UI" panose="020B0604030504040204" pitchFamily="50" charset="-128"/>
              </a:rPr>
              <a:t>や</a:t>
            </a:r>
            <a:r>
              <a:rPr kumimoji="1" lang="ja-JP" altLang="en-US" sz="900" b="1">
                <a:solidFill>
                  <a:schemeClr val="tx1"/>
                </a:solidFill>
                <a:latin typeface="Meiryo UI" panose="020B0604030504040204" pitchFamily="50" charset="-128"/>
                <a:ea typeface="Meiryo UI" panose="020B0604030504040204" pitchFamily="50" charset="-128"/>
              </a:rPr>
              <a:t>イノベーションの創出</a:t>
            </a:r>
            <a:r>
              <a:rPr kumimoji="1" lang="ja-JP" altLang="en-US" sz="900">
                <a:solidFill>
                  <a:schemeClr val="tx1"/>
                </a:solidFill>
                <a:latin typeface="Meiryo UI" panose="020B0604030504040204" pitchFamily="50" charset="-128"/>
                <a:ea typeface="Meiryo UI" panose="020B0604030504040204" pitchFamily="50" charset="-128"/>
              </a:rPr>
              <a:t>など産業競争力を強化し新たな価値創造に資する事業であることの説明をご記載ください。</a:t>
            </a:r>
            <a:r>
              <a:rPr kumimoji="1" lang="ja-JP" altLang="en-US" sz="900" b="1">
                <a:solidFill>
                  <a:schemeClr val="tx1"/>
                </a:solidFill>
                <a:latin typeface="Meiryo UI" panose="020B0604030504040204" pitchFamily="50" charset="-128"/>
                <a:ea typeface="Meiryo UI" panose="020B0604030504040204" pitchFamily="50" charset="-128"/>
              </a:rPr>
              <a:t> </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地域資源の積極的な活用</a:t>
            </a:r>
            <a:r>
              <a:rPr kumimoji="1" lang="ja-JP" altLang="en-US" sz="900">
                <a:solidFill>
                  <a:schemeClr val="tx1"/>
                </a:solidFill>
                <a:latin typeface="Meiryo UI" panose="020B0604030504040204" pitchFamily="50" charset="-128"/>
                <a:ea typeface="Meiryo UI" panose="020B0604030504040204" pitchFamily="50" charset="-128"/>
              </a:rPr>
              <a:t>などを通じ地域の経済成長を力強く牽引する事業であることの説明をご記載ください （地域未来牽引企業の認定等）。</a:t>
            </a:r>
            <a:endParaRPr kumimoji="1" lang="en-US" altLang="ja-JP" sz="9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C5989937-C551-FC47-BD85-2DCBD527248D}"/>
              </a:ext>
            </a:extLst>
          </p:cNvPr>
          <p:cNvPicPr>
            <a:picLocks noChangeAspect="1"/>
          </p:cNvPicPr>
          <p:nvPr/>
        </p:nvPicPr>
        <p:blipFill>
          <a:blip r:embed="rId2"/>
          <a:stretch>
            <a:fillRect/>
          </a:stretch>
        </p:blipFill>
        <p:spPr>
          <a:xfrm>
            <a:off x="347349" y="805527"/>
            <a:ext cx="8449301" cy="4870457"/>
          </a:xfrm>
          <a:prstGeom prst="rect">
            <a:avLst/>
          </a:prstGeom>
        </p:spPr>
      </p:pic>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sp>
        <p:nvSpPr>
          <p:cNvPr id="3" name="吹き出し: 角を丸めた四角形 2">
            <a:extLst>
              <a:ext uri="{FF2B5EF4-FFF2-40B4-BE49-F238E27FC236}">
                <a16:creationId xmlns:a16="http://schemas.microsoft.com/office/drawing/2014/main" id="{934F1023-4FEF-45C3-9391-86094E1F12F4}"/>
              </a:ext>
            </a:extLst>
          </p:cNvPr>
          <p:cNvSpPr/>
          <p:nvPr/>
        </p:nvSpPr>
        <p:spPr>
          <a:xfrm>
            <a:off x="6823858" y="5277555"/>
            <a:ext cx="1809755" cy="480229"/>
          </a:xfrm>
          <a:prstGeom prst="wedgeRoundRectCallout">
            <a:avLst>
              <a:gd name="adj1" fmla="val -55611"/>
              <a:gd name="adj2" fmla="val 129712"/>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000">
                <a:solidFill>
                  <a:schemeClr val="tx1"/>
                </a:solidFill>
                <a:latin typeface="Meiryo UI" panose="020B0604030504040204" pitchFamily="50" charset="-128"/>
                <a:ea typeface="Meiryo UI" panose="020B0604030504040204" pitchFamily="50" charset="-128"/>
              </a:rPr>
              <a:t>代表者名をご記載ください</a:t>
            </a:r>
          </a:p>
        </p:txBody>
      </p:sp>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5" name="吹き出し: 四角形 4">
            <a:extLst>
              <a:ext uri="{FF2B5EF4-FFF2-40B4-BE49-F238E27FC236}">
                <a16:creationId xmlns:a16="http://schemas.microsoft.com/office/drawing/2014/main" id="{7B5DE781-E0B8-EF2E-9B27-2C406243B263}"/>
              </a:ext>
            </a:extLst>
          </p:cNvPr>
          <p:cNvSpPr/>
          <p:nvPr/>
        </p:nvSpPr>
        <p:spPr>
          <a:xfrm>
            <a:off x="2812519" y="3429000"/>
            <a:ext cx="3835169" cy="603504"/>
          </a:xfrm>
          <a:prstGeom prst="wedgeRectCallout">
            <a:avLst>
              <a:gd name="adj1" fmla="val -89288"/>
              <a:gd name="adj2" fmla="val -5698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a:solidFill>
                  <a:schemeClr val="tx1"/>
                </a:solidFill>
                <a:latin typeface="Meiryo UI" panose="020B0604030504040204" pitchFamily="50" charset="-128"/>
                <a:ea typeface="Meiryo UI" panose="020B0604030504040204" pitchFamily="50" charset="-128"/>
              </a:rPr>
              <a:t>パートナーシップ構築宣言をはじめ、</a:t>
            </a:r>
            <a:r>
              <a:rPr kumimoji="1" lang="en-US" altLang="ja-JP" sz="900">
                <a:solidFill>
                  <a:schemeClr val="tx1"/>
                </a:solidFill>
                <a:latin typeface="Meiryo UI" panose="020B0604030504040204" pitchFamily="50" charset="-128"/>
                <a:ea typeface="Meiryo UI" panose="020B0604030504040204" pitchFamily="50" charset="-128"/>
              </a:rPr>
              <a:t>BCP</a:t>
            </a:r>
            <a:r>
              <a:rPr kumimoji="1" lang="ja-JP" altLang="en-US" sz="900">
                <a:solidFill>
                  <a:schemeClr val="tx1"/>
                </a:solidFill>
                <a:latin typeface="Meiryo UI" panose="020B0604030504040204" pitchFamily="50" charset="-128"/>
                <a:ea typeface="Meiryo UI" panose="020B0604030504040204" pitchFamily="50" charset="-128"/>
              </a:rPr>
              <a:t>、経済安全保障、女性活躍など地域のモデル企業としての取組についてご記載ください。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4177436"/>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922396"/>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530144"/>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922396"/>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876277"/>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876676"/>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743561"/>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3397196"/>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3397428"/>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404432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4046149"/>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57468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57301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3231382"/>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324157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57892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1028495567"/>
              </p:ext>
            </p:extLst>
          </p:nvPr>
        </p:nvGraphicFramePr>
        <p:xfrm>
          <a:off x="433138" y="4926833"/>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2221174"/>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2044010"/>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
        <p:nvSpPr>
          <p:cNvPr id="16" name="正方形/長方形 15">
            <a:extLst>
              <a:ext uri="{FF2B5EF4-FFF2-40B4-BE49-F238E27FC236}">
                <a16:creationId xmlns:a16="http://schemas.microsoft.com/office/drawing/2014/main" id="{78919570-00CC-D57C-16DD-C75CAC0311AD}"/>
              </a:ext>
            </a:extLst>
          </p:cNvPr>
          <p:cNvSpPr/>
          <p:nvPr/>
        </p:nvSpPr>
        <p:spPr>
          <a:xfrm>
            <a:off x="98500" y="1226250"/>
            <a:ext cx="8884444" cy="46012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本事業の目的に沿った、補助事業実施のための社内体制をご記載ください。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吹き出し: 四角形 16">
            <a:extLst>
              <a:ext uri="{FF2B5EF4-FFF2-40B4-BE49-F238E27FC236}">
                <a16:creationId xmlns:a16="http://schemas.microsoft.com/office/drawing/2014/main" id="{73E9946F-4A85-1A44-3D10-7CE7E0D1BFDF}"/>
              </a:ext>
            </a:extLst>
          </p:cNvPr>
          <p:cNvSpPr/>
          <p:nvPr/>
        </p:nvSpPr>
        <p:spPr>
          <a:xfrm>
            <a:off x="647343" y="3175369"/>
            <a:ext cx="2239361" cy="666190"/>
          </a:xfrm>
          <a:prstGeom prst="wedgeRectCallout">
            <a:avLst>
              <a:gd name="adj1" fmla="val 64890"/>
              <a:gd name="adj2" fmla="val -76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生産・調達や保有技術等の情報を適切に管理するための体制が構築されていることを明記してください。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83884112-D28F-0F68-5387-B6D6FB4B484C}"/>
              </a:ext>
            </a:extLst>
          </p:cNvPr>
          <p:cNvSpPr/>
          <p:nvPr/>
        </p:nvSpPr>
        <p:spPr>
          <a:xfrm>
            <a:off x="465160" y="1801448"/>
            <a:ext cx="1115536" cy="245612"/>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rPr>
              <a:t>イメージ</a:t>
            </a:r>
          </a:p>
        </p:txBody>
      </p:sp>
      <p:sp>
        <p:nvSpPr>
          <p:cNvPr id="19" name="吹き出し: 四角形 18">
            <a:extLst>
              <a:ext uri="{FF2B5EF4-FFF2-40B4-BE49-F238E27FC236}">
                <a16:creationId xmlns:a16="http://schemas.microsoft.com/office/drawing/2014/main" id="{83B8C3A5-5B83-D5F2-ED2B-C4E8295B6003}"/>
              </a:ext>
            </a:extLst>
          </p:cNvPr>
          <p:cNvSpPr/>
          <p:nvPr/>
        </p:nvSpPr>
        <p:spPr>
          <a:xfrm>
            <a:off x="6585025" y="1884038"/>
            <a:ext cx="2380955" cy="666190"/>
          </a:xfrm>
          <a:prstGeom prst="wedgeRectCallout">
            <a:avLst>
              <a:gd name="adj1" fmla="val -43690"/>
              <a:gd name="adj2" fmla="val 10206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コンソーシアム形式の場合は、必要に応じてシートを複製し、補助事業実施のための社内体制を記入してください。</a:t>
            </a:r>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2237026356"/>
              </p:ext>
            </p:extLst>
          </p:nvPr>
        </p:nvGraphicFramePr>
        <p:xfrm>
          <a:off x="250906"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2313840"/>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2349145"/>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2375409"/>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1892275463"/>
              </p:ext>
            </p:extLst>
          </p:nvPr>
        </p:nvGraphicFramePr>
        <p:xfrm>
          <a:off x="4843915"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9" name="正方形/長方形 38">
            <a:extLst>
              <a:ext uri="{FF2B5EF4-FFF2-40B4-BE49-F238E27FC236}">
                <a16:creationId xmlns:a16="http://schemas.microsoft.com/office/drawing/2014/main" id="{7E8B7665-58B9-ECF3-BA81-2D33C549E2F2}"/>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p>
        </p:txBody>
      </p:sp>
      <p:sp>
        <p:nvSpPr>
          <p:cNvPr id="41" name="吹き出し: 四角形 40">
            <a:extLst>
              <a:ext uri="{FF2B5EF4-FFF2-40B4-BE49-F238E27FC236}">
                <a16:creationId xmlns:a16="http://schemas.microsoft.com/office/drawing/2014/main" id="{6D4C0003-F30D-DE40-ED8D-A7E48BFB7CE5}"/>
              </a:ext>
            </a:extLst>
          </p:cNvPr>
          <p:cNvSpPr/>
          <p:nvPr/>
        </p:nvSpPr>
        <p:spPr>
          <a:xfrm flipH="1">
            <a:off x="1680565" y="4137492"/>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91535651-5E8B-319A-7343-3E93F1032E03}"/>
              </a:ext>
            </a:extLst>
          </p:cNvPr>
          <p:cNvSpPr/>
          <p:nvPr/>
        </p:nvSpPr>
        <p:spPr>
          <a:xfrm>
            <a:off x="208041" y="2085757"/>
            <a:ext cx="147252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例）単体事業者の場合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2523705"/>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1157969639"/>
              </p:ext>
            </p:extLst>
          </p:nvPr>
        </p:nvGraphicFramePr>
        <p:xfrm>
          <a:off x="250906"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2166058"/>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2201363"/>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2181661"/>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986466034"/>
              </p:ext>
            </p:extLst>
          </p:nvPr>
        </p:nvGraphicFramePr>
        <p:xfrm>
          <a:off x="4843915"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582794"/>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2497480"/>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2480662"/>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3291088"/>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3303947"/>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2490604"/>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3303947"/>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3303947"/>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2403537"/>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2318581"/>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591690"/>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3036615"/>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3037381"/>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334185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3341856"/>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2520018"/>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683998"/>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28" name="正方形/長方形 27">
            <a:extLst>
              <a:ext uri="{FF2B5EF4-FFF2-40B4-BE49-F238E27FC236}">
                <a16:creationId xmlns:a16="http://schemas.microsoft.com/office/drawing/2014/main" id="{10E29B29-7A7F-068C-E8B9-F7C66B4D93BC}"/>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520D61DE-4B91-F802-E9B3-2D3A72ADBAD5}"/>
              </a:ext>
            </a:extLst>
          </p:cNvPr>
          <p:cNvSpPr/>
          <p:nvPr/>
        </p:nvSpPr>
        <p:spPr>
          <a:xfrm flipH="1">
            <a:off x="1990183" y="4147447"/>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8D657DEB-9ECB-4E92-1E76-61D757231659}"/>
              </a:ext>
            </a:extLst>
          </p:cNvPr>
          <p:cNvSpPr/>
          <p:nvPr/>
        </p:nvSpPr>
        <p:spPr>
          <a:xfrm>
            <a:off x="66545" y="2000522"/>
            <a:ext cx="151137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例）コンソーシアムの場合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2414619"/>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2476768"/>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310446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954842"/>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836581"/>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6004923"/>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741827"/>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2418390"/>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2467128"/>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3468092"/>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3468092"/>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3468092"/>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5230143"/>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5230143"/>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5230143"/>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4372302"/>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4372302"/>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851673"/>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971866"/>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810937"/>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810937"/>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3028648"/>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3028648"/>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4372302"/>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971866"/>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16" name="正方形/長方形 15">
            <a:extLst>
              <a:ext uri="{FF2B5EF4-FFF2-40B4-BE49-F238E27FC236}">
                <a16:creationId xmlns:a16="http://schemas.microsoft.com/office/drawing/2014/main" id="{D411C820-0F5E-C1C0-7A40-110B56C1CBE2}"/>
              </a:ext>
            </a:extLst>
          </p:cNvPr>
          <p:cNvSpPr/>
          <p:nvPr/>
        </p:nvSpPr>
        <p:spPr>
          <a:xfrm>
            <a:off x="129778" y="1303658"/>
            <a:ext cx="8884444" cy="66727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本事業の実施に向けて、事業化に至るまでの遂行方法、スケジュールやマイルストーンを記載ください。</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2510254"/>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3328353"/>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41464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9645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2510254"/>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3328353"/>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41464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9645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13" name="正方形/長方形 12">
            <a:extLst>
              <a:ext uri="{FF2B5EF4-FFF2-40B4-BE49-F238E27FC236}">
                <a16:creationId xmlns:a16="http://schemas.microsoft.com/office/drawing/2014/main" id="{3634DC84-2829-5236-06BA-EF7C6BA7D5AE}"/>
              </a:ext>
            </a:extLst>
          </p:cNvPr>
          <p:cNvSpPr/>
          <p:nvPr/>
        </p:nvSpPr>
        <p:spPr>
          <a:xfrm>
            <a:off x="129778" y="1281691"/>
            <a:ext cx="8884444" cy="82390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補助事業の実施に向けた人材調達、資金調達、材料調達等の検討・準備状況を記載ください。</a:t>
            </a:r>
            <a:endParaRPr lang="en-US" altLang="ja-JP" sz="1200">
              <a:solidFill>
                <a:schemeClr val="tx1"/>
              </a:solidFill>
              <a:latin typeface="Meiryo UI"/>
              <a:ea typeface="Meiryo UI"/>
            </a:endParaRPr>
          </a:p>
          <a:p>
            <a:pPr marL="139065" indent="-139065">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コンソーシアム形式（リース会社を除く）の場合は、必要に応じてシートを複製し、各社について記入してください。</a:t>
            </a:r>
          </a:p>
        </p:txBody>
      </p:sp>
      <p:sp>
        <p:nvSpPr>
          <p:cNvPr id="14" name="吹き出し: 四角形 13">
            <a:extLst>
              <a:ext uri="{FF2B5EF4-FFF2-40B4-BE49-F238E27FC236}">
                <a16:creationId xmlns:a16="http://schemas.microsoft.com/office/drawing/2014/main" id="{26630966-EBEF-B269-55F1-B5AA9ED39C6F}"/>
              </a:ext>
            </a:extLst>
          </p:cNvPr>
          <p:cNvSpPr/>
          <p:nvPr/>
        </p:nvSpPr>
        <p:spPr>
          <a:xfrm>
            <a:off x="1877701" y="3974594"/>
            <a:ext cx="2239361" cy="846190"/>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補助事業にかかる資金の内訳について明記してください（自己資金、融資、出資調達、メザニン、他補助金の活用等）。</a:t>
            </a:r>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
        <p:nvSpPr>
          <p:cNvPr id="3" name="吹き出し: 四角形 2">
            <a:extLst>
              <a:ext uri="{FF2B5EF4-FFF2-40B4-BE49-F238E27FC236}">
                <a16:creationId xmlns:a16="http://schemas.microsoft.com/office/drawing/2014/main" id="{D82FBA8A-B33A-DF8E-C68D-640E7F23A9CB}"/>
              </a:ext>
            </a:extLst>
          </p:cNvPr>
          <p:cNvSpPr/>
          <p:nvPr/>
        </p:nvSpPr>
        <p:spPr>
          <a:xfrm>
            <a:off x="4472851" y="2738296"/>
            <a:ext cx="2533807" cy="690704"/>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本スライドは金融機関に作成を依頼してください。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4_</a:t>
            </a:r>
            <a:r>
              <a:rPr kumimoji="1" lang="ja-JP" altLang="en-US" sz="900" dirty="0">
                <a:solidFill>
                  <a:schemeClr val="tx1"/>
                </a:solidFill>
                <a:latin typeface="Meiryo UI" panose="020B0604030504040204" pitchFamily="50" charset="-128"/>
                <a:ea typeface="Meiryo UI" panose="020B0604030504040204" pitchFamily="50" charset="-128"/>
              </a:rPr>
              <a:t>金融機関による確認書を提出しない場合は、本スライドは削除してください。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sp>
        <p:nvSpPr>
          <p:cNvPr id="8" name="吹き出し: 四角形 7">
            <a:extLst>
              <a:ext uri="{FF2B5EF4-FFF2-40B4-BE49-F238E27FC236}">
                <a16:creationId xmlns:a16="http://schemas.microsoft.com/office/drawing/2014/main" id="{F110FF0F-0CAD-9378-A7EF-C2BE4F1209FA}"/>
              </a:ext>
            </a:extLst>
          </p:cNvPr>
          <p:cNvSpPr/>
          <p:nvPr/>
        </p:nvSpPr>
        <p:spPr>
          <a:xfrm flipH="1">
            <a:off x="6227193" y="1620908"/>
            <a:ext cx="2908410" cy="1347649"/>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企業グループ全体</a:t>
            </a:r>
            <a:r>
              <a:rPr kumimoji="1" lang="ja-JP" altLang="en-US" sz="900">
                <a:solidFill>
                  <a:schemeClr val="tx1"/>
                </a:solidFill>
                <a:latin typeface="Meiryo UI" panose="020B0604030504040204" pitchFamily="50" charset="-128"/>
                <a:ea typeface="Meiryo UI" panose="020B0604030504040204" pitchFamily="50" charset="-128"/>
              </a:rPr>
              <a:t>としての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各社</a:t>
            </a:r>
            <a:r>
              <a:rPr kumimoji="1" lang="ja-JP" altLang="en-US" sz="900">
                <a:solidFill>
                  <a:schemeClr val="tx1"/>
                </a:solidFill>
                <a:latin typeface="Meiryo UI" panose="020B0604030504040204" pitchFamily="50" charset="-128"/>
                <a:ea typeface="Meiryo UI" panose="020B0604030504040204" pitchFamily="50" charset="-128"/>
              </a:rPr>
              <a:t>（リース会社を除く）の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1" name="吹き出し: 四角形 10">
            <a:extLst>
              <a:ext uri="{FF2B5EF4-FFF2-40B4-BE49-F238E27FC236}">
                <a16:creationId xmlns:a16="http://schemas.microsoft.com/office/drawing/2014/main" id="{97ECC089-1BDD-CA4E-9404-36CDA25F339C}"/>
              </a:ext>
            </a:extLst>
          </p:cNvPr>
          <p:cNvSpPr/>
          <p:nvPr/>
        </p:nvSpPr>
        <p:spPr>
          <a:xfrm flipH="1">
            <a:off x="1302368" y="5102223"/>
            <a:ext cx="2807383" cy="563765"/>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a:solidFill>
                  <a:schemeClr val="tx1"/>
                </a:solidFill>
                <a:latin typeface="Meiryo UI" panose="020B0604030504040204" pitchFamily="50" charset="-128"/>
                <a:ea typeface="Meiryo UI" panose="020B0604030504040204" pitchFamily="50" charset="-128"/>
              </a:rPr>
              <a:t>１００億宣言が公表されていることが申請要件になります。具体的には「よくあるご質問」をご参照ください。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CD84683C-383D-493A-60D2-3A96996FCF4E}"/>
              </a:ext>
            </a:extLst>
          </p:cNvPr>
          <p:cNvSpPr/>
          <p:nvPr/>
        </p:nvSpPr>
        <p:spPr>
          <a:xfrm flipH="1">
            <a:off x="5240918" y="4748514"/>
            <a:ext cx="3538961" cy="42297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コンソーシアム形式の場合は、原則として幹事企業等、事業の中心となる企業の内容を記載してください。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34337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2060793"/>
            <a:ext cx="8828457" cy="452733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5" name="正方形/長方形 4">
            <a:extLst>
              <a:ext uri="{FF2B5EF4-FFF2-40B4-BE49-F238E27FC236}">
                <a16:creationId xmlns:a16="http://schemas.microsoft.com/office/drawing/2014/main" id="{14266B22-B3F3-1E7A-5DB1-71263FEC7B01}"/>
              </a:ext>
            </a:extLst>
          </p:cNvPr>
          <p:cNvSpPr/>
          <p:nvPr/>
        </p:nvSpPr>
        <p:spPr>
          <a:xfrm>
            <a:off x="187222" y="1297268"/>
            <a:ext cx="8804378"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この項目では、（売上高</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億円の実現可能性そのものではなく ）中長期的な経営ビジョンや計画を有しているか、という点を評価します。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吹き出し: 四角形 6">
            <a:extLst>
              <a:ext uri="{FF2B5EF4-FFF2-40B4-BE49-F238E27FC236}">
                <a16:creationId xmlns:a16="http://schemas.microsoft.com/office/drawing/2014/main" id="{D3279242-3893-97E2-E36D-3ABA9CD1CD21}"/>
              </a:ext>
            </a:extLst>
          </p:cNvPr>
          <p:cNvSpPr/>
          <p:nvPr/>
        </p:nvSpPr>
        <p:spPr>
          <a:xfrm flipH="1">
            <a:off x="791155" y="2934344"/>
            <a:ext cx="2908410" cy="1132831"/>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企業グループ全体</a:t>
            </a:r>
            <a:r>
              <a:rPr kumimoji="1" lang="ja-JP" altLang="en-US" sz="900" dirty="0">
                <a:solidFill>
                  <a:schemeClr val="tx1"/>
                </a:solidFill>
                <a:latin typeface="Meiryo UI" panose="020B0604030504040204" pitchFamily="50" charset="-128"/>
                <a:ea typeface="Meiryo UI" panose="020B0604030504040204" pitchFamily="50" charset="-128"/>
              </a:rPr>
              <a:t>としての計画を記載してください。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各社</a:t>
            </a:r>
            <a:r>
              <a:rPr kumimoji="1" lang="ja-JP" altLang="en-US" sz="900" dirty="0">
                <a:solidFill>
                  <a:schemeClr val="tx1"/>
                </a:solidFill>
                <a:latin typeface="Meiryo UI" panose="020B0604030504040204" pitchFamily="50" charset="-128"/>
                <a:ea typeface="Meiryo UI" panose="020B0604030504040204" pitchFamily="50" charset="-128"/>
              </a:rPr>
              <a:t>（リース会社を除く）の計画を記載してください。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2438399"/>
            <a:ext cx="7905920" cy="419562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2457016"/>
            <a:ext cx="852808" cy="4177011"/>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2438399"/>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2777110"/>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endParaRPr kumimoji="1" lang="en-US" altLang="ja-JP" sz="120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3" name="吹き出し: 四角形 2">
            <a:extLst>
              <a:ext uri="{FF2B5EF4-FFF2-40B4-BE49-F238E27FC236}">
                <a16:creationId xmlns:a16="http://schemas.microsoft.com/office/drawing/2014/main" id="{C43FD161-1335-5CEF-A939-D21B18919AC2}"/>
              </a:ext>
            </a:extLst>
          </p:cNvPr>
          <p:cNvSpPr/>
          <p:nvPr/>
        </p:nvSpPr>
        <p:spPr>
          <a:xfrm>
            <a:off x="5514853" y="4014002"/>
            <a:ext cx="3213229" cy="777913"/>
          </a:xfrm>
          <a:prstGeom prst="wedgeRectCallout">
            <a:avLst>
              <a:gd name="adj1" fmla="val 37199"/>
              <a:gd name="adj2" fmla="val -11125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事業費には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D</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）本補助事業全体に要する経費（税抜き）合計」</a:t>
            </a:r>
            <a:r>
              <a:rPr kumimoji="1" lang="ja-JP" altLang="en-US" sz="900" dirty="0">
                <a:solidFill>
                  <a:schemeClr val="tx1"/>
                </a:solidFill>
                <a:latin typeface="Meiryo UI" panose="020B0604030504040204" pitchFamily="50" charset="-128"/>
                <a:ea typeface="Meiryo UI" panose="020B0604030504040204" pitchFamily="50" charset="-128"/>
              </a:rPr>
              <a:t>数値をご記入ください。</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補助額には、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C</a:t>
            </a:r>
            <a:r>
              <a:rPr kumimoji="1" lang="ja-JP" altLang="en-US" sz="900" dirty="0">
                <a:solidFill>
                  <a:srgbClr val="FF0000"/>
                </a:solidFill>
                <a:latin typeface="Meiryo UI" panose="020B0604030504040204" pitchFamily="50" charset="-128"/>
                <a:ea typeface="Meiryo UI" panose="020B0604030504040204" pitchFamily="50" charset="-128"/>
              </a:rPr>
              <a:t>）補助金交付申請額 合計 」</a:t>
            </a:r>
            <a:r>
              <a:rPr kumimoji="1" lang="ja-JP" altLang="en-US" sz="900" dirty="0">
                <a:solidFill>
                  <a:schemeClr val="tx1"/>
                </a:solidFill>
                <a:latin typeface="Meiryo UI" panose="020B0604030504040204" pitchFamily="50" charset="-128"/>
                <a:ea typeface="Meiryo UI" panose="020B0604030504040204" pitchFamily="50" charset="-128"/>
              </a:rPr>
              <a:t>の数値をご記入ください。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25650D79-01A4-CC68-A024-F0EFD6F72504}"/>
              </a:ext>
            </a:extLst>
          </p:cNvPr>
          <p:cNvSpPr/>
          <p:nvPr/>
        </p:nvSpPr>
        <p:spPr>
          <a:xfrm flipH="1">
            <a:off x="1249837" y="4905925"/>
            <a:ext cx="3093559" cy="117160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244F559-0613-5D92-BB4A-4B193E17568C}"/>
              </a:ext>
            </a:extLst>
          </p:cNvPr>
          <p:cNvSpPr/>
          <p:nvPr/>
        </p:nvSpPr>
        <p:spPr>
          <a:xfrm>
            <a:off x="107156" y="1308318"/>
            <a:ext cx="8884444" cy="10993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a:t>
            </a:r>
            <a:r>
              <a:rPr kumimoji="1" lang="en-US" altLang="ja-JP" sz="1200" dirty="0">
                <a:solidFill>
                  <a:schemeClr val="tx1"/>
                </a:solidFill>
                <a:latin typeface="Meiryo UI" panose="020B0604030504040204" pitchFamily="50" charset="-128"/>
                <a:ea typeface="Meiryo UI" panose="020B0604030504040204" pitchFamily="50" charset="-128"/>
              </a:rPr>
              <a:t>P.7</a:t>
            </a:r>
            <a:r>
              <a:rPr kumimoji="1" lang="ja-JP" altLang="en-US" sz="1200" dirty="0">
                <a:solidFill>
                  <a:schemeClr val="tx1"/>
                </a:solidFill>
                <a:latin typeface="Meiryo UI" panose="020B0604030504040204" pitchFamily="50" charset="-128"/>
                <a:ea typeface="Meiryo UI" panose="020B0604030504040204" pitchFamily="50" charset="-128"/>
              </a:rPr>
              <a:t>）を念頭に）、以下の点を踏まえ、補助事業期間を含む今後５年程度の事業戦略をご記載ください（どのように当該補助事業が効果的に組み込まれているか）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経営者の明確なシナリオとともに事業戦略が論理的に構築されていること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自社の成長余力、変化余力を最大限伸張し、従前よりも一段上となる成長を目指した企業の行動変容が示されたものとなっていること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設定する売上高成長率、付加価値増加率、売上高投資比率、賃上げ等の目標を達成できる事業戦略となっていること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外部環境・内部環境（経営力</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ウ</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 ）の分析を踏まえたものとなっていること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8389</Words>
  <Application>Microsoft Office PowerPoint</Application>
  <PresentationFormat>画面に合わせる (4:3)</PresentationFormat>
  <Paragraphs>973</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2026-01-19T01:33:09Z</dcterms:created>
  <dcterms:modified xsi:type="dcterms:W3CDTF">2026-01-28T04:37:53Z</dcterms:modified>
</cp:coreProperties>
</file>